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y="6858000" cx="12192000"/>
  <p:notesSz cx="6858000" cy="9144000"/>
  <p:embeddedFontLst>
    <p:embeddedFont>
      <p:font typeface="Play"/>
      <p:regular r:id="rId52"/>
      <p:bold r:id="rId53"/>
    </p:embeddedFont>
    <p:embeddedFont>
      <p:font typeface="Outfit"/>
      <p:regular r:id="rId54"/>
      <p:bold r:id="rId55"/>
    </p:embeddedFont>
    <p:embeddedFont>
      <p:font typeface="Madimi One"/>
      <p:regular r:id="rId56"/>
    </p:embeddedFont>
    <p:embeddedFont>
      <p:font typeface="Cabin Condensed"/>
      <p:regular r:id="rId57"/>
      <p:bold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9" roundtripDataSignature="AMtx7mjS3nLFAbokNDtfNpaDsBan3O2Q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font" Target="fonts/Play-bold.fntdata"/><Relationship Id="rId52" Type="http://schemas.openxmlformats.org/officeDocument/2006/relationships/font" Target="fonts/Play-regular.fntdata"/><Relationship Id="rId11" Type="http://schemas.openxmlformats.org/officeDocument/2006/relationships/slide" Target="slides/slide7.xml"/><Relationship Id="rId55" Type="http://schemas.openxmlformats.org/officeDocument/2006/relationships/font" Target="fonts/Outfit-bold.fntdata"/><Relationship Id="rId10" Type="http://schemas.openxmlformats.org/officeDocument/2006/relationships/slide" Target="slides/slide6.xml"/><Relationship Id="rId54" Type="http://schemas.openxmlformats.org/officeDocument/2006/relationships/font" Target="fonts/Outfit-regular.fntdata"/><Relationship Id="rId13" Type="http://schemas.openxmlformats.org/officeDocument/2006/relationships/slide" Target="slides/slide9.xml"/><Relationship Id="rId57" Type="http://schemas.openxmlformats.org/officeDocument/2006/relationships/font" Target="fonts/CabinCondensed-regular.fntdata"/><Relationship Id="rId12" Type="http://schemas.openxmlformats.org/officeDocument/2006/relationships/slide" Target="slides/slide8.xml"/><Relationship Id="rId56" Type="http://schemas.openxmlformats.org/officeDocument/2006/relationships/font" Target="fonts/MadimiOne-regular.fntdata"/><Relationship Id="rId15" Type="http://schemas.openxmlformats.org/officeDocument/2006/relationships/slide" Target="slides/slide11.xml"/><Relationship Id="rId59" Type="http://customschemas.google.com/relationships/presentationmetadata" Target="metadata"/><Relationship Id="rId14" Type="http://schemas.openxmlformats.org/officeDocument/2006/relationships/slide" Target="slides/slide10.xml"/><Relationship Id="rId58" Type="http://schemas.openxmlformats.org/officeDocument/2006/relationships/font" Target="fonts/CabinCondensed-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5" name="Shape 15"/>
        <p:cNvGrpSpPr/>
        <p:nvPr/>
      </p:nvGrpSpPr>
      <p:grpSpPr>
        <a:xfrm>
          <a:off x="0" y="0"/>
          <a:ext cx="0" cy="0"/>
          <a:chOff x="0" y="0"/>
          <a:chExt cx="0" cy="0"/>
        </a:xfrm>
      </p:grpSpPr>
      <p:sp>
        <p:nvSpPr>
          <p:cNvPr id="16" name="Google Shape;16;p4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2" name="Shape 72"/>
        <p:cNvGrpSpPr/>
        <p:nvPr/>
      </p:nvGrpSpPr>
      <p:grpSpPr>
        <a:xfrm>
          <a:off x="0" y="0"/>
          <a:ext cx="0" cy="0"/>
          <a:chOff x="0" y="0"/>
          <a:chExt cx="0" cy="0"/>
        </a:xfrm>
      </p:grpSpPr>
      <p:sp>
        <p:nvSpPr>
          <p:cNvPr id="73" name="Google Shape;73;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8" name="Shape 78"/>
        <p:cNvGrpSpPr/>
        <p:nvPr/>
      </p:nvGrpSpPr>
      <p:grpSpPr>
        <a:xfrm>
          <a:off x="0" y="0"/>
          <a:ext cx="0" cy="0"/>
          <a:chOff x="0" y="0"/>
          <a:chExt cx="0" cy="0"/>
        </a:xfrm>
      </p:grpSpPr>
      <p:sp>
        <p:nvSpPr>
          <p:cNvPr id="79" name="Google Shape;79;p5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1" name="Shape 21"/>
        <p:cNvGrpSpPr/>
        <p:nvPr/>
      </p:nvGrpSpPr>
      <p:grpSpPr>
        <a:xfrm>
          <a:off x="0" y="0"/>
          <a:ext cx="0" cy="0"/>
          <a:chOff x="0" y="0"/>
          <a:chExt cx="0" cy="0"/>
        </a:xfrm>
      </p:grpSpPr>
      <p:sp>
        <p:nvSpPr>
          <p:cNvPr id="22" name="Google Shape;22;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7" name="Shape 27"/>
        <p:cNvGrpSpPr/>
        <p:nvPr/>
      </p:nvGrpSpPr>
      <p:grpSpPr>
        <a:xfrm>
          <a:off x="0" y="0"/>
          <a:ext cx="0" cy="0"/>
          <a:chOff x="0" y="0"/>
          <a:chExt cx="0" cy="0"/>
        </a:xfrm>
      </p:grpSpPr>
      <p:sp>
        <p:nvSpPr>
          <p:cNvPr id="28" name="Google Shape;28;p5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3" name="Shape 33"/>
        <p:cNvGrpSpPr/>
        <p:nvPr/>
      </p:nvGrpSpPr>
      <p:grpSpPr>
        <a:xfrm>
          <a:off x="0" y="0"/>
          <a:ext cx="0" cy="0"/>
          <a:chOff x="0" y="0"/>
          <a:chExt cx="0" cy="0"/>
        </a:xfrm>
      </p:grpSpPr>
      <p:sp>
        <p:nvSpPr>
          <p:cNvPr id="34" name="Google Shape;34;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0" name="Shape 40"/>
        <p:cNvGrpSpPr/>
        <p:nvPr/>
      </p:nvGrpSpPr>
      <p:grpSpPr>
        <a:xfrm>
          <a:off x="0" y="0"/>
          <a:ext cx="0" cy="0"/>
          <a:chOff x="0" y="0"/>
          <a:chExt cx="0" cy="0"/>
        </a:xfrm>
      </p:grpSpPr>
      <p:sp>
        <p:nvSpPr>
          <p:cNvPr id="41" name="Google Shape;41;p5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9" name="Shape 49"/>
        <p:cNvGrpSpPr/>
        <p:nvPr/>
      </p:nvGrpSpPr>
      <p:grpSpPr>
        <a:xfrm>
          <a:off x="0" y="0"/>
          <a:ext cx="0" cy="0"/>
          <a:chOff x="0" y="0"/>
          <a:chExt cx="0" cy="0"/>
        </a:xfrm>
      </p:grpSpPr>
      <p:sp>
        <p:nvSpPr>
          <p:cNvPr id="50" name="Google Shape;50;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4" name="Shape 54"/>
        <p:cNvGrpSpPr/>
        <p:nvPr/>
      </p:nvGrpSpPr>
      <p:grpSpPr>
        <a:xfrm>
          <a:off x="0" y="0"/>
          <a:ext cx="0" cy="0"/>
          <a:chOff x="0" y="0"/>
          <a:chExt cx="0" cy="0"/>
        </a:xfrm>
      </p:grpSpPr>
      <p:sp>
        <p:nvSpPr>
          <p:cNvPr id="55" name="Google Shape;55;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8" name="Shape 58"/>
        <p:cNvGrpSpPr/>
        <p:nvPr/>
      </p:nvGrpSpPr>
      <p:grpSpPr>
        <a:xfrm>
          <a:off x="0" y="0"/>
          <a:ext cx="0" cy="0"/>
          <a:chOff x="0" y="0"/>
          <a:chExt cx="0" cy="0"/>
        </a:xfrm>
      </p:grpSpPr>
      <p:sp>
        <p:nvSpPr>
          <p:cNvPr id="59" name="Google Shape;59;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5" name="Shape 65"/>
        <p:cNvGrpSpPr/>
        <p:nvPr/>
      </p:nvGrpSpPr>
      <p:grpSpPr>
        <a:xfrm>
          <a:off x="0" y="0"/>
          <a:ext cx="0" cy="0"/>
          <a:chOff x="0" y="0"/>
          <a:chExt cx="0" cy="0"/>
        </a:xfrm>
      </p:grpSpPr>
      <p:sp>
        <p:nvSpPr>
          <p:cNvPr id="66" name="Google Shape;66;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7"/>
          <p:cNvSpPr/>
          <p:nvPr>
            <p:ph idx="2" type="pic"/>
          </p:nvPr>
        </p:nvSpPr>
        <p:spPr>
          <a:xfrm>
            <a:off x="5183188" y="987425"/>
            <a:ext cx="6172200" cy="4873625"/>
          </a:xfrm>
          <a:prstGeom prst="rect">
            <a:avLst/>
          </a:prstGeom>
          <a:noFill/>
          <a:ln>
            <a:noFill/>
          </a:ln>
        </p:spPr>
      </p:sp>
      <p:sp>
        <p:nvSpPr>
          <p:cNvPr id="68" name="Google Shape;68;p5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jp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jp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jp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jp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jp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jp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jp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jp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jp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jp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jp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jp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jp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jp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jp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jp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jp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jp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jp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jpg"/><Relationship Id="rId4" Type="http://schemas.openxmlformats.org/officeDocument/2006/relationships/image" Target="../media/image8.png"/><Relationship Id="rId5"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jp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6.jp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jpg"/><Relationship Id="rId4" Type="http://schemas.openxmlformats.org/officeDocument/2006/relationships/image" Target="../media/image8.png"/><Relationship Id="rId5"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6.jp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jp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txBox="1"/>
          <p:nvPr>
            <p:ph idx="1" type="subTitle"/>
          </p:nvPr>
        </p:nvSpPr>
        <p:spPr>
          <a:xfrm>
            <a:off x="2238756" y="5731496"/>
            <a:ext cx="5660906" cy="65045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0198FA"/>
              </a:buClr>
              <a:buSzPct val="100000"/>
              <a:buNone/>
            </a:pPr>
            <a:r>
              <a:rPr lang="fr-FR" sz="2000">
                <a:solidFill>
                  <a:srgbClr val="0198FA"/>
                </a:solidFill>
                <a:latin typeface="Madimi One"/>
                <a:ea typeface="Madimi One"/>
                <a:cs typeface="Madimi One"/>
                <a:sym typeface="Madimi One"/>
              </a:rPr>
              <a:t>Dr SARRON Pierre Yves – Psychiatre CHRU de Tours</a:t>
            </a:r>
            <a:endParaRPr/>
          </a:p>
          <a:p>
            <a:pPr indent="0" lvl="0" marL="0" rtl="0" algn="l">
              <a:lnSpc>
                <a:spcPct val="90000"/>
              </a:lnSpc>
              <a:spcBef>
                <a:spcPts val="1000"/>
              </a:spcBef>
              <a:spcAft>
                <a:spcPts val="0"/>
              </a:spcAft>
              <a:buClr>
                <a:srgbClr val="0198FA"/>
              </a:buClr>
              <a:buSzPct val="100000"/>
              <a:buNone/>
            </a:pPr>
            <a:r>
              <a:rPr lang="fr-FR" sz="2000">
                <a:solidFill>
                  <a:srgbClr val="0198FA"/>
                </a:solidFill>
                <a:latin typeface="Madimi One"/>
                <a:ea typeface="Madimi One"/>
                <a:cs typeface="Madimi One"/>
                <a:sym typeface="Madimi One"/>
              </a:rPr>
              <a:t>Dr EDWIGE Selia – Psychiatre CHRU de Tours</a:t>
            </a:r>
            <a:endParaRPr/>
          </a:p>
        </p:txBody>
      </p:sp>
      <p:pic>
        <p:nvPicPr>
          <p:cNvPr descr="Une image contenant Graphique, capture d’écran, graphisme, Bleu Majorelle&#10;&#10;Description générée automatiquement" id="89" name="Google Shape;89;p1"/>
          <p:cNvPicPr preferRelativeResize="0"/>
          <p:nvPr/>
        </p:nvPicPr>
        <p:blipFill rotWithShape="1">
          <a:blip r:embed="rId4">
            <a:alphaModFix/>
          </a:blip>
          <a:srcRect b="0" l="0" r="0" t="0"/>
          <a:stretch/>
        </p:blipFill>
        <p:spPr>
          <a:xfrm>
            <a:off x="484877" y="5337926"/>
            <a:ext cx="1753879" cy="1168923"/>
          </a:xfrm>
          <a:prstGeom prst="rect">
            <a:avLst/>
          </a:prstGeom>
          <a:noFill/>
          <a:ln>
            <a:noFill/>
          </a:ln>
        </p:spPr>
      </p:pic>
      <p:sp>
        <p:nvSpPr>
          <p:cNvPr id="90" name="Google Shape;90;p1"/>
          <p:cNvSpPr txBox="1"/>
          <p:nvPr/>
        </p:nvSpPr>
        <p:spPr>
          <a:xfrm>
            <a:off x="484877" y="2680337"/>
            <a:ext cx="4982669" cy="216191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1F1B8C"/>
              </a:buClr>
              <a:buSzPts val="4800"/>
              <a:buFont typeface="Madimi One"/>
              <a:buNone/>
            </a:pPr>
            <a:r>
              <a:rPr b="0" i="0" lang="fr-FR" sz="4800" u="none" cap="none" strike="noStrike">
                <a:solidFill>
                  <a:srgbClr val="1F1B8C"/>
                </a:solidFill>
                <a:latin typeface="Madimi One"/>
                <a:ea typeface="Madimi One"/>
                <a:cs typeface="Madimi One"/>
                <a:sym typeface="Madimi One"/>
              </a:rPr>
              <a:t>Antidépresseurs</a:t>
            </a:r>
            <a:endParaRPr/>
          </a:p>
          <a:p>
            <a:pPr indent="0" lvl="0" marL="0" marR="0" rtl="0" algn="l">
              <a:lnSpc>
                <a:spcPct val="90000"/>
              </a:lnSpc>
              <a:spcBef>
                <a:spcPts val="0"/>
              </a:spcBef>
              <a:spcAft>
                <a:spcPts val="0"/>
              </a:spcAft>
              <a:buClr>
                <a:srgbClr val="1F1B8C"/>
              </a:buClr>
              <a:buSzPts val="2800"/>
              <a:buFont typeface="Madimi One"/>
              <a:buNone/>
            </a:pPr>
            <a:r>
              <a:rPr b="0" i="0" lang="fr-FR" sz="2800" u="none" cap="none" strike="noStrike">
                <a:solidFill>
                  <a:srgbClr val="1F1B8C"/>
                </a:solidFill>
                <a:latin typeface="Madimi One"/>
                <a:ea typeface="Madimi One"/>
                <a:cs typeface="Madimi One"/>
                <a:sym typeface="Madimi One"/>
              </a:rPr>
              <a:t>Cas particuliers</a:t>
            </a:r>
            <a:endParaRPr/>
          </a:p>
          <a:p>
            <a:pPr indent="0" lvl="0" marL="0" marR="0" rtl="0" algn="l">
              <a:lnSpc>
                <a:spcPct val="90000"/>
              </a:lnSpc>
              <a:spcBef>
                <a:spcPts val="0"/>
              </a:spcBef>
              <a:spcAft>
                <a:spcPts val="0"/>
              </a:spcAft>
              <a:buClr>
                <a:srgbClr val="1F1B8C"/>
              </a:buClr>
              <a:buSzPts val="2800"/>
              <a:buFont typeface="Madimi One"/>
              <a:buNone/>
            </a:pPr>
            <a:r>
              <a:rPr b="0" i="0" lang="fr-FR" sz="2800" u="none" cap="none" strike="noStrike">
                <a:solidFill>
                  <a:srgbClr val="1F1B8C"/>
                </a:solidFill>
                <a:latin typeface="Madimi One"/>
                <a:ea typeface="Madimi One"/>
                <a:cs typeface="Madimi One"/>
                <a:sym typeface="Madimi One"/>
              </a:rPr>
              <a:t>&amp; Utilisation avancée</a:t>
            </a:r>
            <a:endParaRPr b="0" i="0" sz="2800" u="none" cap="none" strike="noStrike">
              <a:solidFill>
                <a:schemeClr val="dk1"/>
              </a:solidFill>
              <a:latin typeface="Play"/>
              <a:ea typeface="Play"/>
              <a:cs typeface="Play"/>
              <a:sym typeface="Pl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p10"/>
          <p:cNvSpPr txBox="1"/>
          <p:nvPr>
            <p:ph type="title"/>
          </p:nvPr>
        </p:nvSpPr>
        <p:spPr>
          <a:xfrm>
            <a:off x="664499" y="765256"/>
            <a:ext cx="9991800" cy="724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En pratique</a:t>
            </a:r>
            <a:endParaRPr/>
          </a:p>
        </p:txBody>
      </p:sp>
      <p:sp>
        <p:nvSpPr>
          <p:cNvPr id="160" name="Google Shape;160;p10"/>
          <p:cNvSpPr txBox="1"/>
          <p:nvPr>
            <p:ph idx="1" type="body"/>
          </p:nvPr>
        </p:nvSpPr>
        <p:spPr>
          <a:xfrm>
            <a:off x="664500" y="1736775"/>
            <a:ext cx="10928700" cy="4029600"/>
          </a:xfrm>
          <a:prstGeom prst="rect">
            <a:avLst/>
          </a:prstGeom>
          <a:noFill/>
          <a:ln>
            <a:noFill/>
          </a:ln>
        </p:spPr>
        <p:txBody>
          <a:bodyPr anchorCtr="0" anchor="t" bIns="45700" lIns="91425" spcFirstLastPara="1" rIns="91425" wrap="square" tIns="45700">
            <a:normAutofit/>
          </a:bodyPr>
          <a:lstStyle/>
          <a:p>
            <a:pPr indent="-240030" lvl="0" marL="228600" rtl="0" algn="l">
              <a:lnSpc>
                <a:spcPct val="90000"/>
              </a:lnSpc>
              <a:spcBef>
                <a:spcPts val="0"/>
              </a:spcBef>
              <a:spcAft>
                <a:spcPts val="0"/>
              </a:spcAft>
              <a:buClr>
                <a:srgbClr val="000000"/>
              </a:buClr>
              <a:buSzPts val="2400"/>
              <a:buChar char="•"/>
            </a:pPr>
            <a:r>
              <a:rPr lang="fr-FR" sz="2400">
                <a:solidFill>
                  <a:srgbClr val="000000"/>
                </a:solidFill>
                <a:latin typeface="Cabin Condensed"/>
                <a:ea typeface="Cabin Condensed"/>
                <a:cs typeface="Cabin Condensed"/>
                <a:sym typeface="Cabin Condensed"/>
              </a:rPr>
              <a:t>Evaluation pré conceptionnelle si nécessaire et si possible</a:t>
            </a:r>
            <a:r>
              <a:rPr lang="fr-FR"/>
              <a:t> : </a:t>
            </a:r>
            <a:r>
              <a:rPr lang="fr-FR" sz="2400">
                <a:solidFill>
                  <a:srgbClr val="000000"/>
                </a:solidFill>
                <a:latin typeface="Cabin Condensed"/>
                <a:ea typeface="Cabin Condensed"/>
                <a:cs typeface="Cabin Condensed"/>
                <a:sym typeface="Cabin Condensed"/>
              </a:rPr>
              <a:t>indication, association, posologie</a:t>
            </a:r>
            <a:endParaRPr/>
          </a:p>
          <a:p>
            <a:pPr indent="-240030" lvl="0" marL="228600" rtl="0" algn="l">
              <a:lnSpc>
                <a:spcPct val="90000"/>
              </a:lnSpc>
              <a:spcBef>
                <a:spcPts val="150"/>
              </a:spcBef>
              <a:spcAft>
                <a:spcPts val="0"/>
              </a:spcAft>
              <a:buClr>
                <a:srgbClr val="000000"/>
              </a:buClr>
              <a:buSzPts val="2400"/>
              <a:buChar char="•"/>
            </a:pPr>
            <a:r>
              <a:rPr lang="fr-FR" sz="2400">
                <a:solidFill>
                  <a:srgbClr val="000000"/>
                </a:solidFill>
                <a:latin typeface="Cabin Condensed"/>
                <a:ea typeface="Cabin Condensed"/>
                <a:cs typeface="Cabin Condensed"/>
                <a:sym typeface="Cabin Condensed"/>
              </a:rPr>
              <a:t>Information et réassurance de la patiente et du couple</a:t>
            </a:r>
            <a:endParaRPr/>
          </a:p>
          <a:p>
            <a:pPr indent="-240030" lvl="0" marL="228600" rtl="0" algn="l">
              <a:lnSpc>
                <a:spcPct val="90000"/>
              </a:lnSpc>
              <a:spcBef>
                <a:spcPts val="150"/>
              </a:spcBef>
              <a:spcAft>
                <a:spcPts val="0"/>
              </a:spcAft>
              <a:buClr>
                <a:srgbClr val="000000"/>
              </a:buClr>
              <a:buSzPts val="2400"/>
              <a:buChar char="•"/>
            </a:pPr>
            <a:r>
              <a:rPr lang="fr-FR" sz="2400">
                <a:solidFill>
                  <a:srgbClr val="000000"/>
                </a:solidFill>
                <a:latin typeface="Cabin Condensed"/>
                <a:ea typeface="Cabin Condensed"/>
                <a:cs typeface="Cabin Condensed"/>
                <a:sym typeface="Cabin Condensed"/>
              </a:rPr>
              <a:t>Jamais </a:t>
            </a:r>
            <a:r>
              <a:rPr lang="fr-FR" sz="2400">
                <a:solidFill>
                  <a:srgbClr val="000000"/>
                </a:solidFill>
                <a:latin typeface="Cabin Condensed"/>
                <a:ea typeface="Cabin Condensed"/>
                <a:cs typeface="Cabin Condensed"/>
                <a:sym typeface="Cabin Condensed"/>
              </a:rPr>
              <a:t>d'arrêt</a:t>
            </a:r>
            <a:r>
              <a:rPr lang="fr-FR" sz="2400">
                <a:solidFill>
                  <a:srgbClr val="000000"/>
                </a:solidFill>
                <a:latin typeface="Cabin Condensed"/>
                <a:ea typeface="Cabin Condensed"/>
                <a:cs typeface="Cabin Condensed"/>
                <a:sym typeface="Cabin Condensed"/>
              </a:rPr>
              <a:t> brutal de l’AD avant/pendant/après la grossesse</a:t>
            </a:r>
            <a:endParaRPr/>
          </a:p>
          <a:p>
            <a:pPr indent="-240030" lvl="0" marL="228600" rtl="0" algn="l">
              <a:lnSpc>
                <a:spcPct val="90000"/>
              </a:lnSpc>
              <a:spcBef>
                <a:spcPts val="150"/>
              </a:spcBef>
              <a:spcAft>
                <a:spcPts val="0"/>
              </a:spcAft>
              <a:buClr>
                <a:srgbClr val="000000"/>
              </a:buClr>
              <a:buSzPts val="2400"/>
              <a:buChar char="•"/>
            </a:pPr>
            <a:r>
              <a:rPr lang="fr-FR" sz="2400">
                <a:solidFill>
                  <a:srgbClr val="000000"/>
                </a:solidFill>
                <a:latin typeface="Cabin Condensed"/>
                <a:ea typeface="Cabin Condensed"/>
                <a:cs typeface="Cabin Condensed"/>
                <a:sym typeface="Cabin Condensed"/>
              </a:rPr>
              <a:t>On traite si indiqué (Edc modéré à sévère ; échec des mesures non médicamenteuses)</a:t>
            </a:r>
            <a:endParaRPr/>
          </a:p>
          <a:p>
            <a:pPr indent="-240030" lvl="0" marL="228600" rtl="0" algn="l">
              <a:lnSpc>
                <a:spcPct val="90000"/>
              </a:lnSpc>
              <a:spcBef>
                <a:spcPts val="150"/>
              </a:spcBef>
              <a:spcAft>
                <a:spcPts val="0"/>
              </a:spcAft>
              <a:buClr>
                <a:srgbClr val="000000"/>
              </a:buClr>
              <a:buSzPts val="2400"/>
              <a:buChar char="•"/>
            </a:pPr>
            <a:r>
              <a:rPr lang="fr-FR" sz="2400">
                <a:solidFill>
                  <a:srgbClr val="000000"/>
                </a:solidFill>
                <a:latin typeface="Cabin Condensed"/>
                <a:ea typeface="Cabin Condensed"/>
                <a:cs typeface="Cabin Condensed"/>
                <a:sym typeface="Cabin Condensed"/>
              </a:rPr>
              <a:t>Posologie minimale efficace (mais on n’hésite pas à augmenter la posologie en absence de réponse efficace)</a:t>
            </a:r>
            <a:endParaRPr/>
          </a:p>
          <a:p>
            <a:pPr indent="-240030" lvl="0" marL="228600" rtl="0" algn="l">
              <a:lnSpc>
                <a:spcPct val="90000"/>
              </a:lnSpc>
              <a:spcBef>
                <a:spcPts val="150"/>
              </a:spcBef>
              <a:spcAft>
                <a:spcPts val="0"/>
              </a:spcAft>
              <a:buClr>
                <a:srgbClr val="000000"/>
              </a:buClr>
              <a:buSzPts val="2400"/>
              <a:buChar char="•"/>
            </a:pPr>
            <a:r>
              <a:rPr lang="fr-FR" sz="2400">
                <a:solidFill>
                  <a:srgbClr val="000000"/>
                </a:solidFill>
                <a:latin typeface="Cabin Condensed"/>
                <a:ea typeface="Cabin Condensed"/>
                <a:cs typeface="Cabin Condensed"/>
                <a:sym typeface="Cabin Condensed"/>
              </a:rPr>
              <a:t>Pas de diminution des doses avant l’accouchement </a:t>
            </a:r>
            <a:endParaRPr/>
          </a:p>
          <a:p>
            <a:pPr indent="-240030" lvl="0" marL="228600" rtl="0" algn="l">
              <a:lnSpc>
                <a:spcPct val="90000"/>
              </a:lnSpc>
              <a:spcBef>
                <a:spcPts val="150"/>
              </a:spcBef>
              <a:spcAft>
                <a:spcPts val="0"/>
              </a:spcAft>
              <a:buClr>
                <a:srgbClr val="000000"/>
              </a:buClr>
              <a:buSzPts val="2400"/>
              <a:buChar char="•"/>
            </a:pPr>
            <a:r>
              <a:rPr lang="fr-FR" sz="2400">
                <a:solidFill>
                  <a:srgbClr val="000000"/>
                </a:solidFill>
                <a:latin typeface="Cabin Condensed"/>
                <a:ea typeface="Cabin Condensed"/>
                <a:cs typeface="Cabin Condensed"/>
                <a:sym typeface="Cabin Condensed"/>
              </a:rPr>
              <a:t>Prévenir équipe obstétricale : surveillance néonatale</a:t>
            </a:r>
            <a:endParaRPr/>
          </a:p>
          <a:p>
            <a:pPr indent="-240030" lvl="0" marL="228600" rtl="0" algn="l">
              <a:lnSpc>
                <a:spcPct val="90000"/>
              </a:lnSpc>
              <a:spcBef>
                <a:spcPts val="150"/>
              </a:spcBef>
              <a:spcAft>
                <a:spcPts val="0"/>
              </a:spcAft>
              <a:buClr>
                <a:srgbClr val="000000"/>
              </a:buClr>
              <a:buSzPts val="2400"/>
              <a:buChar char="•"/>
            </a:pPr>
            <a:r>
              <a:rPr lang="fr-FR" sz="2400">
                <a:solidFill>
                  <a:srgbClr val="000000"/>
                </a:solidFill>
                <a:latin typeface="Cabin Condensed"/>
                <a:ea typeface="Cabin Condensed"/>
                <a:cs typeface="Cabin Condensed"/>
                <a:sym typeface="Cabin Condensed"/>
              </a:rPr>
              <a:t>Surveillance, prévention et prise en charge si nécessaire en cas de dépression du PP</a:t>
            </a:r>
            <a:endParaRPr/>
          </a:p>
          <a:p>
            <a:pPr indent="-240030" lvl="0" marL="228600" rtl="0" algn="l">
              <a:lnSpc>
                <a:spcPct val="90000"/>
              </a:lnSpc>
              <a:spcBef>
                <a:spcPts val="150"/>
              </a:spcBef>
              <a:spcAft>
                <a:spcPts val="0"/>
              </a:spcAft>
              <a:buClr>
                <a:srgbClr val="000000"/>
              </a:buClr>
              <a:buSzPts val="2400"/>
              <a:buChar char="•"/>
            </a:pPr>
            <a:r>
              <a:rPr lang="fr-FR" sz="2400">
                <a:solidFill>
                  <a:srgbClr val="000000"/>
                </a:solidFill>
                <a:latin typeface="Cabin Condensed"/>
                <a:ea typeface="Cabin Condensed"/>
                <a:cs typeface="Cabin Condensed"/>
                <a:sym typeface="Cabin Condensed"/>
              </a:rPr>
              <a:t>Anticipation de l’allaitement</a:t>
            </a:r>
            <a:endParaRPr b="0" i="0" sz="1400">
              <a:solidFill>
                <a:srgbClr val="000000"/>
              </a:solidFill>
              <a:highlight>
                <a:srgbClr val="FFFFFF"/>
              </a:highlight>
              <a:latin typeface="Outfit"/>
              <a:ea typeface="Outfit"/>
              <a:cs typeface="Outfit"/>
              <a:sym typeface="Outfit"/>
            </a:endParaRPr>
          </a:p>
        </p:txBody>
      </p:sp>
      <p:pic>
        <p:nvPicPr>
          <p:cNvPr descr="Une image contenant Graphique, art, Caractère coloré, graphisme&#10;&#10;Description générée automatiquement" id="161" name="Google Shape;161;p10"/>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11"/>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Choix de l’AD</a:t>
            </a:r>
            <a:endParaRPr/>
          </a:p>
        </p:txBody>
      </p:sp>
      <p:sp>
        <p:nvSpPr>
          <p:cNvPr id="168" name="Google Shape;168;p11"/>
          <p:cNvSpPr txBox="1"/>
          <p:nvPr>
            <p:ph idx="1" type="body"/>
          </p:nvPr>
        </p:nvSpPr>
        <p:spPr>
          <a:xfrm>
            <a:off x="664499" y="2009670"/>
            <a:ext cx="10690138" cy="37565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400"/>
              <a:buChar char="•"/>
            </a:pPr>
            <a:r>
              <a:rPr b="1" lang="fr-FR" sz="2400">
                <a:solidFill>
                  <a:srgbClr val="000000"/>
                </a:solidFill>
                <a:latin typeface="Cabin Condensed"/>
                <a:ea typeface="Cabin Condensed"/>
                <a:cs typeface="Cabin Condensed"/>
                <a:sym typeface="Cabin Condensed"/>
              </a:rPr>
              <a:t>Patiente déjà traitée : maintien de l’AD en cours si efficace</a:t>
            </a:r>
            <a:r>
              <a:rPr lang="fr-FR" sz="2400">
                <a:solidFill>
                  <a:srgbClr val="000000"/>
                </a:solidFill>
                <a:latin typeface="Cabin Condensed"/>
                <a:ea typeface="Cabin Condensed"/>
                <a:cs typeface="Cabin Condensed"/>
                <a:sym typeface="Cabin Condensed"/>
              </a:rPr>
              <a:t>, adaptation posologique et changement de traitement si inefficace</a:t>
            </a:r>
            <a:endParaRPr/>
          </a:p>
          <a:p>
            <a:pPr indent="0" lvl="0" marL="0" rtl="0" algn="l">
              <a:lnSpc>
                <a:spcPct val="90000"/>
              </a:lnSpc>
              <a:spcBef>
                <a:spcPts val="150"/>
              </a:spcBef>
              <a:spcAft>
                <a:spcPts val="0"/>
              </a:spcAft>
              <a:buClr>
                <a:schemeClr val="dk1"/>
              </a:buClr>
              <a:buSzPts val="2400"/>
              <a:buNone/>
            </a:pPr>
            <a:r>
              <a:t/>
            </a:r>
            <a:endParaRPr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ts val="2400"/>
              <a:buChar char="•"/>
            </a:pPr>
            <a:r>
              <a:rPr b="1" lang="fr-FR" sz="2400">
                <a:solidFill>
                  <a:srgbClr val="000000"/>
                </a:solidFill>
                <a:latin typeface="Cabin Condensed"/>
                <a:ea typeface="Cabin Condensed"/>
                <a:cs typeface="Cabin Condensed"/>
                <a:sym typeface="Cabin Condensed"/>
              </a:rPr>
              <a:t>Patiente non traitée : </a:t>
            </a:r>
            <a:endParaRPr/>
          </a:p>
          <a:p>
            <a:pPr indent="0" lvl="0" marL="0" rtl="0" algn="l">
              <a:lnSpc>
                <a:spcPct val="90000"/>
              </a:lnSpc>
              <a:spcBef>
                <a:spcPts val="150"/>
              </a:spcBef>
              <a:spcAft>
                <a:spcPts val="0"/>
              </a:spcAft>
              <a:buClr>
                <a:srgbClr val="000000"/>
              </a:buClr>
              <a:buSzPts val="2400"/>
              <a:buNone/>
            </a:pPr>
            <a:r>
              <a:rPr lang="fr-FR" sz="2400">
                <a:solidFill>
                  <a:srgbClr val="000000"/>
                </a:solidFill>
                <a:latin typeface="Cabin Condensed"/>
                <a:ea typeface="Cabin Condensed"/>
                <a:cs typeface="Cabin Condensed"/>
                <a:sym typeface="Cabin Condensed"/>
              </a:rPr>
              <a:t>ISRS : </a:t>
            </a:r>
            <a:r>
              <a:rPr b="1" lang="fr-FR" sz="2400">
                <a:solidFill>
                  <a:srgbClr val="3A7D22"/>
                </a:solidFill>
                <a:latin typeface="Cabin Condensed"/>
                <a:ea typeface="Cabin Condensed"/>
                <a:cs typeface="Cabin Condensed"/>
                <a:sym typeface="Cabin Condensed"/>
              </a:rPr>
              <a:t>Sertraline*, Paroxetine*</a:t>
            </a:r>
            <a:r>
              <a:rPr lang="fr-FR" sz="2400">
                <a:solidFill>
                  <a:srgbClr val="000000"/>
                </a:solidFill>
                <a:latin typeface="Cabin Condensed"/>
                <a:ea typeface="Cabin Condensed"/>
                <a:cs typeface="Cabin Condensed"/>
                <a:sym typeface="Cabin Condensed"/>
              </a:rPr>
              <a:t>,</a:t>
            </a:r>
            <a:r>
              <a:rPr b="1" lang="fr-FR" sz="2400">
                <a:solidFill>
                  <a:srgbClr val="000000"/>
                </a:solidFill>
                <a:latin typeface="Cabin Condensed"/>
                <a:ea typeface="Cabin Condensed"/>
                <a:cs typeface="Cabin Condensed"/>
                <a:sym typeface="Cabin Condensed"/>
              </a:rPr>
              <a:t> </a:t>
            </a:r>
            <a:r>
              <a:rPr lang="fr-FR" sz="2400">
                <a:solidFill>
                  <a:srgbClr val="000000"/>
                </a:solidFill>
                <a:latin typeface="Cabin Condensed"/>
                <a:ea typeface="Cabin Condensed"/>
                <a:cs typeface="Cabin Condensed"/>
                <a:sym typeface="Cabin Condensed"/>
              </a:rPr>
              <a:t>Citalopram, escitalopram, Fluoxetine</a:t>
            </a:r>
            <a:endParaRPr sz="2400">
              <a:solidFill>
                <a:srgbClr val="0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rgbClr val="000000"/>
              </a:buClr>
              <a:buSzPts val="2400"/>
              <a:buNone/>
            </a:pPr>
            <a:r>
              <a:rPr lang="fr-FR" sz="2400">
                <a:solidFill>
                  <a:srgbClr val="000000"/>
                </a:solidFill>
                <a:latin typeface="Cabin Condensed"/>
                <a:ea typeface="Cabin Condensed"/>
                <a:cs typeface="Cabin Condensed"/>
                <a:sym typeface="Cabin Condensed"/>
              </a:rPr>
              <a:t>IRSNa : venlafaxine, duloxetine</a:t>
            </a:r>
            <a:endParaRPr sz="2400">
              <a:solidFill>
                <a:srgbClr val="0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rgbClr val="000000"/>
              </a:buClr>
              <a:buSzPts val="2400"/>
              <a:buNone/>
            </a:pPr>
            <a:r>
              <a:rPr lang="fr-FR" sz="2400">
                <a:solidFill>
                  <a:srgbClr val="000000"/>
                </a:solidFill>
                <a:latin typeface="Cabin Condensed"/>
                <a:ea typeface="Cabin Condensed"/>
                <a:cs typeface="Cabin Condensed"/>
                <a:sym typeface="Cabin Condensed"/>
              </a:rPr>
              <a:t>Tricyclique : amitryptiline, clomipramine</a:t>
            </a:r>
            <a:endParaRPr sz="2400">
              <a:solidFill>
                <a:srgbClr val="0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rgbClr val="000000"/>
              </a:buClr>
              <a:buSzPts val="2400"/>
              <a:buNone/>
            </a:pPr>
            <a:r>
              <a:rPr lang="fr-FR" sz="2400">
                <a:solidFill>
                  <a:srgbClr val="000000"/>
                </a:solidFill>
                <a:latin typeface="Cabin Condensed"/>
                <a:ea typeface="Cabin Condensed"/>
                <a:cs typeface="Cabin Condensed"/>
                <a:sym typeface="Cabin Condensed"/>
              </a:rPr>
              <a:t>Autre : mirtazapine</a:t>
            </a:r>
            <a:endParaRPr sz="2400">
              <a:solidFill>
                <a:srgbClr val="000000"/>
              </a:solidFill>
              <a:latin typeface="Cabin Condensed"/>
              <a:ea typeface="Cabin Condensed"/>
              <a:cs typeface="Cabin Condensed"/>
              <a:sym typeface="Cabin Condensed"/>
            </a:endParaRPr>
          </a:p>
          <a:p>
            <a:pPr indent="-76200" lvl="0" marL="228600" rtl="0" algn="l">
              <a:lnSpc>
                <a:spcPct val="90000"/>
              </a:lnSpc>
              <a:spcBef>
                <a:spcPts val="15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rgbClr val="3A7D22"/>
              </a:buClr>
              <a:buSzPts val="2400"/>
              <a:buNone/>
            </a:pPr>
            <a:r>
              <a:rPr i="1" lang="fr-FR" sz="2400">
                <a:solidFill>
                  <a:srgbClr val="3A7D22"/>
                </a:solidFill>
                <a:latin typeface="Cabin Condensed"/>
                <a:ea typeface="Cabin Condensed"/>
                <a:cs typeface="Cabin Condensed"/>
                <a:sym typeface="Cabin Condensed"/>
              </a:rPr>
              <a:t>*anticipation de l’allaitement</a:t>
            </a:r>
            <a:endParaRPr/>
          </a:p>
          <a:p>
            <a:pPr indent="-76200" lvl="0" marL="228600" rtl="0" algn="l">
              <a:lnSpc>
                <a:spcPct val="90000"/>
              </a:lnSpc>
              <a:spcBef>
                <a:spcPts val="15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a:p>
            <a:pPr indent="0" lvl="0" marL="0" rtl="0" algn="l">
              <a:lnSpc>
                <a:spcPct val="90000"/>
              </a:lnSpc>
              <a:spcBef>
                <a:spcPts val="1075"/>
              </a:spcBef>
              <a:spcAft>
                <a:spcPts val="0"/>
              </a:spcAft>
              <a:buClr>
                <a:schemeClr val="dk1"/>
              </a:buClr>
              <a:buSzPts val="1400"/>
              <a:buNone/>
            </a:pPr>
            <a:r>
              <a:t/>
            </a:r>
            <a:endParaRPr b="0" i="0" sz="1400">
              <a:solidFill>
                <a:srgbClr val="000000"/>
              </a:solidFill>
              <a:highlight>
                <a:srgbClr val="FFFFFF"/>
              </a:highlight>
              <a:latin typeface="Outfit"/>
              <a:ea typeface="Outfit"/>
              <a:cs typeface="Outfit"/>
              <a:sym typeface="Outfit"/>
            </a:endParaRPr>
          </a:p>
        </p:txBody>
      </p:sp>
      <p:pic>
        <p:nvPicPr>
          <p:cNvPr descr="Une image contenant Graphique, art, Caractère coloré, graphisme&#10;&#10;Description générée automatiquement" id="169" name="Google Shape;169;p11"/>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Google Shape;175;p12"/>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Cas clinique</a:t>
            </a:r>
            <a:endParaRPr/>
          </a:p>
        </p:txBody>
      </p:sp>
      <p:sp>
        <p:nvSpPr>
          <p:cNvPr id="176" name="Google Shape;176;p12"/>
          <p:cNvSpPr txBox="1"/>
          <p:nvPr>
            <p:ph idx="1" type="body"/>
          </p:nvPr>
        </p:nvSpPr>
        <p:spPr>
          <a:xfrm>
            <a:off x="664499" y="2009670"/>
            <a:ext cx="10690138" cy="3756500"/>
          </a:xfrm>
          <a:prstGeom prst="rect">
            <a:avLst/>
          </a:prstGeom>
          <a:solidFill>
            <a:schemeClr val="lt1"/>
          </a:solidFill>
          <a:ln cap="flat" cmpd="sng" w="9525">
            <a:solidFill>
              <a:schemeClr val="accent4"/>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rgbClr val="000000"/>
              </a:buClr>
              <a:buSzPts val="2400"/>
              <a:buNone/>
            </a:pPr>
            <a:r>
              <a:rPr lang="fr-FR" sz="2400">
                <a:solidFill>
                  <a:srgbClr val="000000"/>
                </a:solidFill>
                <a:latin typeface="Cabin Condensed"/>
                <a:ea typeface="Cabin Condensed"/>
                <a:cs typeface="Cabin Condensed"/>
                <a:sym typeface="Cabin Condensed"/>
              </a:rPr>
              <a:t>Mme C, 31 ans, enceinte de 14 semaines, présente un épisode dépressif sévère non traité car elle redoute les médicaments. Malgré une souffrance intense, elle refuse tout traitement médicamenteux par peur de nuire à son bébé. Sa dépression perdure tout au long de sa grossesse. Elle s’isole socialement, dort peu, perd beaucoup de poids et commence à fumer régulièrement. Elle vous demande conseil concernant les prises en charge non médicamenteuses existantes et si l’homéopathie pourrait l’aider. </a:t>
            </a:r>
            <a:endParaRPr/>
          </a:p>
          <a:p>
            <a:pPr indent="0" lvl="0" marL="0" rtl="0" algn="just">
              <a:lnSpc>
                <a:spcPct val="90000"/>
              </a:lnSpc>
              <a:spcBef>
                <a:spcPts val="15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rgbClr val="000000"/>
              </a:buClr>
              <a:buSzPts val="2400"/>
              <a:buNone/>
            </a:pPr>
            <a:r>
              <a:rPr i="1" lang="fr-FR" sz="2400">
                <a:solidFill>
                  <a:srgbClr val="000000"/>
                </a:solidFill>
                <a:latin typeface="Cabin Condensed"/>
                <a:ea typeface="Cabin Condensed"/>
                <a:cs typeface="Cabin Condensed"/>
                <a:sym typeface="Cabin Condensed"/>
              </a:rPr>
              <a:t>Qu’allez vous lui dire au cours de votre consultation ?</a:t>
            </a:r>
            <a:endParaRPr/>
          </a:p>
          <a:p>
            <a:pPr indent="0" lvl="0" marL="0" rtl="0" algn="l">
              <a:lnSpc>
                <a:spcPct val="90000"/>
              </a:lnSpc>
              <a:spcBef>
                <a:spcPts val="150"/>
              </a:spcBef>
              <a:spcAft>
                <a:spcPts val="0"/>
              </a:spcAft>
              <a:buClr>
                <a:srgbClr val="000000"/>
              </a:buClr>
              <a:buSzPts val="2400"/>
              <a:buNone/>
            </a:pPr>
            <a:r>
              <a:rPr i="1" lang="fr-FR" sz="2400">
                <a:solidFill>
                  <a:srgbClr val="000000"/>
                </a:solidFill>
                <a:latin typeface="Cabin Condensed"/>
                <a:ea typeface="Cabin Condensed"/>
                <a:cs typeface="Cabin Condensed"/>
                <a:sym typeface="Cabin Condensed"/>
              </a:rPr>
              <a:t>Quel traitement lui proposer ?</a:t>
            </a:r>
            <a:endParaRPr/>
          </a:p>
          <a:p>
            <a:pPr indent="0" lvl="0" marL="0" rtl="0" algn="l">
              <a:lnSpc>
                <a:spcPct val="90000"/>
              </a:lnSpc>
              <a:spcBef>
                <a:spcPts val="150"/>
              </a:spcBef>
              <a:spcAft>
                <a:spcPts val="0"/>
              </a:spcAft>
              <a:buClr>
                <a:srgbClr val="000000"/>
              </a:buClr>
              <a:buSzPts val="2400"/>
              <a:buNone/>
            </a:pPr>
            <a:r>
              <a:rPr i="1" lang="fr-FR" sz="2400">
                <a:solidFill>
                  <a:srgbClr val="000000"/>
                </a:solidFill>
                <a:latin typeface="Cabin Condensed"/>
                <a:ea typeface="Cabin Condensed"/>
                <a:cs typeface="Cabin Condensed"/>
                <a:sym typeface="Cabin Condensed"/>
              </a:rPr>
              <a:t>Quelle surveillance mettre en œuvre ,</a:t>
            </a:r>
            <a:endParaRPr b="0" i="0" sz="1400">
              <a:solidFill>
                <a:srgbClr val="000000"/>
              </a:solidFill>
              <a:highlight>
                <a:srgbClr val="FFFFFF"/>
              </a:highlight>
              <a:latin typeface="Outfit"/>
              <a:ea typeface="Outfit"/>
              <a:cs typeface="Outfit"/>
              <a:sym typeface="Outfit"/>
            </a:endParaRPr>
          </a:p>
        </p:txBody>
      </p:sp>
      <p:pic>
        <p:nvPicPr>
          <p:cNvPr descr="Une image contenant Graphique, art, Caractère coloré, graphisme&#10;&#10;Description générée automatiquement" id="177" name="Google Shape;177;p12"/>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13"/>
          <p:cNvSpPr txBox="1"/>
          <p:nvPr>
            <p:ph type="title"/>
          </p:nvPr>
        </p:nvSpPr>
        <p:spPr>
          <a:xfrm>
            <a:off x="2214661" y="2571383"/>
            <a:ext cx="600075" cy="9858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0D396"/>
              </a:buClr>
              <a:buSzPts val="6000"/>
              <a:buFont typeface="Madimi One"/>
              <a:buNone/>
            </a:pPr>
            <a:r>
              <a:rPr lang="fr-FR" sz="6000">
                <a:solidFill>
                  <a:srgbClr val="10D396"/>
                </a:solidFill>
                <a:latin typeface="Madimi One"/>
                <a:ea typeface="Madimi One"/>
                <a:cs typeface="Madimi One"/>
                <a:sym typeface="Madimi One"/>
              </a:rPr>
              <a:t>2</a:t>
            </a:r>
            <a:endParaRPr/>
          </a:p>
        </p:txBody>
      </p:sp>
      <p:sp>
        <p:nvSpPr>
          <p:cNvPr id="183" name="Google Shape;183;p13"/>
          <p:cNvSpPr txBox="1"/>
          <p:nvPr/>
        </p:nvSpPr>
        <p:spPr>
          <a:xfrm>
            <a:off x="6096000" y="2691239"/>
            <a:ext cx="5343525" cy="74612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1F1B8C"/>
              </a:buClr>
              <a:buSzPts val="4400"/>
              <a:buFont typeface="Arial"/>
              <a:buNone/>
            </a:pPr>
            <a:r>
              <a:rPr b="0" i="0" lang="fr-FR" sz="4400" u="none" cap="none" strike="noStrike">
                <a:solidFill>
                  <a:srgbClr val="1F1B8C"/>
                </a:solidFill>
                <a:latin typeface="Madimi One"/>
                <a:ea typeface="Madimi One"/>
                <a:cs typeface="Madimi One"/>
                <a:sym typeface="Madimi One"/>
              </a:rPr>
              <a:t>Personnes âgées</a:t>
            </a:r>
            <a:endParaRPr/>
          </a:p>
        </p:txBody>
      </p:sp>
      <p:sp>
        <p:nvSpPr>
          <p:cNvPr id="184" name="Google Shape;184;p13"/>
          <p:cNvSpPr txBox="1"/>
          <p:nvPr/>
        </p:nvSpPr>
        <p:spPr>
          <a:xfrm>
            <a:off x="9435150" y="4318712"/>
            <a:ext cx="1485900" cy="21176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1000"/>
              <a:buFont typeface="Arial"/>
              <a:buNone/>
            </a:pPr>
            <a:r>
              <a:t/>
            </a:r>
            <a:endParaRPr b="0" i="0" sz="1000" u="none" cap="none" strike="noStrike">
              <a:solidFill>
                <a:srgbClr val="1F1B8C"/>
              </a:solidFill>
              <a:latin typeface="Madimi One"/>
              <a:ea typeface="Madimi One"/>
              <a:cs typeface="Madimi One"/>
              <a:sym typeface="Madimi One"/>
            </a:endParaRPr>
          </a:p>
        </p:txBody>
      </p:sp>
      <p:pic>
        <p:nvPicPr>
          <p:cNvPr id="185" name="Google Shape;185;p13"/>
          <p:cNvPicPr preferRelativeResize="0"/>
          <p:nvPr/>
        </p:nvPicPr>
        <p:blipFill rotWithShape="1">
          <a:blip r:embed="rId4">
            <a:alphaModFix/>
          </a:blip>
          <a:srcRect b="0" l="0" r="0" t="0"/>
          <a:stretch/>
        </p:blipFill>
        <p:spPr>
          <a:xfrm>
            <a:off x="6943234" y="3308808"/>
            <a:ext cx="3507949" cy="26309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14"/>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Ce qu’il faut savoir</a:t>
            </a:r>
            <a:endParaRPr/>
          </a:p>
        </p:txBody>
      </p:sp>
      <p:sp>
        <p:nvSpPr>
          <p:cNvPr id="192" name="Google Shape;192;p14"/>
          <p:cNvSpPr txBox="1"/>
          <p:nvPr>
            <p:ph idx="1" type="body"/>
          </p:nvPr>
        </p:nvSpPr>
        <p:spPr>
          <a:xfrm>
            <a:off x="664500" y="2009676"/>
            <a:ext cx="10690200" cy="40023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400"/>
              <a:buChar char="•"/>
            </a:pPr>
            <a:r>
              <a:rPr b="1" lang="fr-FR" sz="2400">
                <a:solidFill>
                  <a:srgbClr val="000000"/>
                </a:solidFill>
                <a:latin typeface="Cabin Condensed"/>
                <a:ea typeface="Cabin Condensed"/>
                <a:cs typeface="Cabin Condensed"/>
                <a:sym typeface="Cabin Condensed"/>
              </a:rPr>
              <a:t>Personne </a:t>
            </a:r>
            <a:r>
              <a:rPr b="1" lang="fr-FR" sz="2400">
                <a:solidFill>
                  <a:srgbClr val="000000"/>
                </a:solidFill>
                <a:latin typeface="Cabin Condensed"/>
                <a:ea typeface="Cabin Condensed"/>
                <a:cs typeface="Cabin Condensed"/>
                <a:sym typeface="Cabin Condensed"/>
              </a:rPr>
              <a:t>âgée</a:t>
            </a:r>
            <a:r>
              <a:rPr b="1" lang="fr-FR" sz="2400">
                <a:solidFill>
                  <a:srgbClr val="000000"/>
                </a:solidFill>
                <a:latin typeface="Cabin Condensed"/>
                <a:ea typeface="Cabin Condensed"/>
                <a:cs typeface="Cabin Condensed"/>
                <a:sym typeface="Cabin Condensed"/>
              </a:rPr>
              <a:t> </a:t>
            </a:r>
            <a:endParaRPr/>
          </a:p>
          <a:p>
            <a:pPr indent="0" lvl="1" marL="457200" rtl="0" algn="l">
              <a:lnSpc>
                <a:spcPct val="90000"/>
              </a:lnSpc>
              <a:spcBef>
                <a:spcPts val="150"/>
              </a:spcBef>
              <a:spcAft>
                <a:spcPts val="0"/>
              </a:spcAft>
              <a:buClr>
                <a:srgbClr val="000000"/>
              </a:buClr>
              <a:buSzPts val="2000"/>
              <a:buNone/>
            </a:pPr>
            <a:r>
              <a:rPr b="1" lang="fr-FR" sz="2000">
                <a:solidFill>
                  <a:srgbClr val="000000"/>
                </a:solidFill>
                <a:latin typeface="Cabin Condensed"/>
                <a:ea typeface="Cabin Condensed"/>
                <a:cs typeface="Cabin Condensed"/>
                <a:sym typeface="Cabin Condensed"/>
              </a:rPr>
              <a:t>= fonction hépatique, fonction rénale et composition corporelle modifiée </a:t>
            </a:r>
            <a:endParaRPr/>
          </a:p>
          <a:p>
            <a:pPr indent="0" lvl="1" marL="457200" rtl="0" algn="l">
              <a:lnSpc>
                <a:spcPct val="90000"/>
              </a:lnSpc>
              <a:spcBef>
                <a:spcPts val="150"/>
              </a:spcBef>
              <a:spcAft>
                <a:spcPts val="0"/>
              </a:spcAft>
              <a:buClr>
                <a:srgbClr val="000000"/>
              </a:buClr>
              <a:buSzPts val="2000"/>
              <a:buNone/>
            </a:pPr>
            <a:r>
              <a:rPr b="1" lang="fr-FR" sz="2000">
                <a:solidFill>
                  <a:srgbClr val="000000"/>
                </a:solidFill>
                <a:latin typeface="Cabin Condensed"/>
                <a:ea typeface="Cabin Condensed"/>
                <a:cs typeface="Cabin Condensed"/>
                <a:sym typeface="Cabin Condensed"/>
              </a:rPr>
              <a:t>= demi vie allongée, sensibilité accrue en cas de traitement psychotrope dont les AD</a:t>
            </a:r>
            <a:endParaRPr sz="2000">
              <a:solidFill>
                <a:srgbClr val="0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chemeClr val="dk1"/>
              </a:buClr>
              <a:buSzPts val="2400"/>
              <a:buNone/>
            </a:pPr>
            <a:r>
              <a:t/>
            </a:r>
            <a:endParaRPr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ts val="2400"/>
              <a:buChar char="•"/>
            </a:pPr>
            <a:r>
              <a:rPr b="1" i="1" lang="fr-FR" sz="2400">
                <a:solidFill>
                  <a:srgbClr val="000000"/>
                </a:solidFill>
                <a:latin typeface="Cabin Condensed"/>
                <a:ea typeface="Cabin Condensed"/>
                <a:cs typeface="Cabin Condensed"/>
                <a:sym typeface="Cabin Condensed"/>
              </a:rPr>
              <a:t>Avec les AD risques accrus :</a:t>
            </a:r>
            <a:endParaRPr sz="1400">
              <a:solidFill>
                <a:srgbClr val="000000"/>
              </a:solidFill>
              <a:highlight>
                <a:srgbClr val="FFFFFF"/>
              </a:highlight>
              <a:latin typeface="Outfit"/>
              <a:ea typeface="Outfit"/>
              <a:cs typeface="Outfit"/>
              <a:sym typeface="Outfit"/>
            </a:endParaRPr>
          </a:p>
          <a:p>
            <a:pPr indent="0" lvl="0" marL="0" rtl="0" algn="l">
              <a:lnSpc>
                <a:spcPct val="90000"/>
              </a:lnSpc>
              <a:spcBef>
                <a:spcPts val="150"/>
              </a:spcBef>
              <a:spcAft>
                <a:spcPts val="0"/>
              </a:spcAft>
              <a:buClr>
                <a:srgbClr val="000000"/>
              </a:buClr>
              <a:buSzPts val="2400"/>
              <a:buNone/>
            </a:pPr>
            <a:r>
              <a:rPr i="1" lang="fr-FR" sz="2400">
                <a:solidFill>
                  <a:srgbClr val="000000"/>
                </a:solidFill>
                <a:latin typeface="Cabin Condensed"/>
                <a:ea typeface="Cabin Condensed"/>
                <a:cs typeface="Cabin Condensed"/>
                <a:sym typeface="Cabin Condensed"/>
              </a:rPr>
              <a:t>de sédation, de confusion, d’hypotension orthostatique et de chutes, de troubles du rythme (allongement du QT) ou encore d’hyponatrémie par SIADH sous ISRS, sécheresse buccale, rétention urinaire, constipation, troubles cognitifs</a:t>
            </a:r>
            <a:endParaRPr/>
          </a:p>
        </p:txBody>
      </p:sp>
      <p:pic>
        <p:nvPicPr>
          <p:cNvPr descr="Une image contenant Graphique, art, Caractère coloré, graphisme&#10;&#10;Description générée automatiquement" id="193" name="Google Shape;193;p14"/>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8" name="Shape 198"/>
        <p:cNvGrpSpPr/>
        <p:nvPr/>
      </p:nvGrpSpPr>
      <p:grpSpPr>
        <a:xfrm>
          <a:off x="0" y="0"/>
          <a:ext cx="0" cy="0"/>
          <a:chOff x="0" y="0"/>
          <a:chExt cx="0" cy="0"/>
        </a:xfrm>
      </p:grpSpPr>
      <p:sp>
        <p:nvSpPr>
          <p:cNvPr id="199" name="Google Shape;199;p15"/>
          <p:cNvSpPr txBox="1"/>
          <p:nvPr>
            <p:ph type="title"/>
          </p:nvPr>
        </p:nvSpPr>
        <p:spPr>
          <a:xfrm>
            <a:off x="664499" y="1148682"/>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En pratique</a:t>
            </a:r>
            <a:endParaRPr/>
          </a:p>
        </p:txBody>
      </p:sp>
      <p:sp>
        <p:nvSpPr>
          <p:cNvPr id="200" name="Google Shape;200;p15"/>
          <p:cNvSpPr txBox="1"/>
          <p:nvPr>
            <p:ph idx="1" type="body"/>
          </p:nvPr>
        </p:nvSpPr>
        <p:spPr>
          <a:xfrm>
            <a:off x="664499" y="1949380"/>
            <a:ext cx="10659994" cy="4149969"/>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rgbClr val="000000"/>
              </a:buClr>
              <a:buSzPts val="2400"/>
              <a:buChar char="•"/>
            </a:pPr>
            <a:r>
              <a:rPr b="1" lang="fr-FR" sz="2400">
                <a:solidFill>
                  <a:srgbClr val="000000"/>
                </a:solidFill>
                <a:latin typeface="Cabin Condensed"/>
                <a:ea typeface="Cabin Condensed"/>
                <a:cs typeface="Cabin Condensed"/>
                <a:sym typeface="Cabin Condensed"/>
              </a:rPr>
              <a:t>« GO LOW GO SLOW » </a:t>
            </a:r>
            <a:r>
              <a:rPr i="1" lang="fr-FR" sz="2400">
                <a:solidFill>
                  <a:srgbClr val="000000"/>
                </a:solidFill>
                <a:latin typeface="Cabin Condensed"/>
                <a:ea typeface="Cabin Condensed"/>
                <a:cs typeface="Cabin Condensed"/>
                <a:sym typeface="Cabin Condensed"/>
              </a:rPr>
              <a:t>début emi dose, réévalution, recherche dose mini efficace (mais augmenter la posologie en absence de réponse)</a:t>
            </a:r>
            <a:endParaRPr i="1" sz="2400">
              <a:solidFill>
                <a:srgbClr val="000000"/>
              </a:solidFill>
              <a:latin typeface="Cabin Condensed"/>
              <a:ea typeface="Cabin Condensed"/>
              <a:cs typeface="Cabin Condensed"/>
              <a:sym typeface="Cabin Condensed"/>
            </a:endParaRPr>
          </a:p>
          <a:p>
            <a:pPr indent="0" lvl="0" marL="228600" rtl="0" algn="l">
              <a:lnSpc>
                <a:spcPct val="90000"/>
              </a:lnSpc>
              <a:spcBef>
                <a:spcPts val="0"/>
              </a:spcBef>
              <a:spcAft>
                <a:spcPts val="0"/>
              </a:spcAft>
              <a:buNone/>
            </a:pPr>
            <a:r>
              <a:t/>
            </a:r>
            <a:endParaRPr i="1"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ts val="2400"/>
              <a:buChar char="•"/>
            </a:pPr>
            <a:r>
              <a:rPr b="1" lang="fr-FR" sz="2400">
                <a:solidFill>
                  <a:srgbClr val="000000"/>
                </a:solidFill>
                <a:latin typeface="Cabin Condensed"/>
                <a:ea typeface="Cabin Condensed"/>
                <a:cs typeface="Cabin Condensed"/>
                <a:sym typeface="Cabin Condensed"/>
              </a:rPr>
              <a:t>ISRS à demi vie modérée et à faible potentiel d’interaction en première intention </a:t>
            </a:r>
            <a:r>
              <a:rPr lang="fr-FR" sz="2400">
                <a:solidFill>
                  <a:srgbClr val="000000"/>
                </a:solidFill>
                <a:latin typeface="Cabin Condensed"/>
                <a:ea typeface="Cabin Condensed"/>
                <a:cs typeface="Cabin Condensed"/>
                <a:sym typeface="Cabin Condensed"/>
              </a:rPr>
              <a:t>(éviter tricycliques et IRSNa)</a:t>
            </a:r>
            <a:endParaRPr sz="2400">
              <a:solidFill>
                <a:srgbClr val="000000"/>
              </a:solidFill>
              <a:latin typeface="Cabin Condensed"/>
              <a:ea typeface="Cabin Condensed"/>
              <a:cs typeface="Cabin Condensed"/>
              <a:sym typeface="Cabin Condensed"/>
            </a:endParaRPr>
          </a:p>
          <a:p>
            <a:pPr indent="0" lvl="0" marL="228600" rtl="0" algn="l">
              <a:lnSpc>
                <a:spcPct val="90000"/>
              </a:lnSpc>
              <a:spcBef>
                <a:spcPts val="150"/>
              </a:spcBef>
              <a:spcAft>
                <a:spcPts val="0"/>
              </a:spcAft>
              <a:buNone/>
            </a:pPr>
            <a:r>
              <a:t/>
            </a:r>
            <a:endParaRPr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ts val="2400"/>
              <a:buChar char="•"/>
            </a:pPr>
            <a:r>
              <a:rPr b="1" lang="fr-FR" sz="2400">
                <a:solidFill>
                  <a:srgbClr val="000000"/>
                </a:solidFill>
                <a:latin typeface="Cabin Condensed"/>
                <a:ea typeface="Cabin Condensed"/>
                <a:cs typeface="Cabin Condensed"/>
                <a:sym typeface="Cabin Condensed"/>
              </a:rPr>
              <a:t>Surveillance de la natrémie dans les premières semaines de traitement avec les ISRS </a:t>
            </a:r>
            <a:r>
              <a:rPr lang="fr-FR" sz="2400">
                <a:solidFill>
                  <a:srgbClr val="000000"/>
                </a:solidFill>
                <a:latin typeface="Cabin Condensed"/>
                <a:ea typeface="Cabin Condensed"/>
                <a:cs typeface="Cabin Condensed"/>
                <a:sym typeface="Cabin Condensed"/>
              </a:rPr>
              <a:t>(HAS, NICE : AVANT, 1 à 2 semaines APRES introduction, 4 semaines APRES introduction)</a:t>
            </a:r>
            <a:endParaRPr sz="2400">
              <a:solidFill>
                <a:srgbClr val="000000"/>
              </a:solidFill>
              <a:latin typeface="Cabin Condensed"/>
              <a:ea typeface="Cabin Condensed"/>
              <a:cs typeface="Cabin Condensed"/>
              <a:sym typeface="Cabin Condensed"/>
            </a:endParaRPr>
          </a:p>
          <a:p>
            <a:pPr indent="0" lvl="0" marL="228600" rtl="0" algn="l">
              <a:lnSpc>
                <a:spcPct val="90000"/>
              </a:lnSpc>
              <a:spcBef>
                <a:spcPts val="150"/>
              </a:spcBef>
              <a:spcAft>
                <a:spcPts val="0"/>
              </a:spcAft>
              <a:buNone/>
            </a:pPr>
            <a:r>
              <a:t/>
            </a:r>
            <a:endParaRPr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ts val="2400"/>
              <a:buChar char="•"/>
            </a:pPr>
            <a:r>
              <a:rPr lang="fr-FR" sz="2400">
                <a:solidFill>
                  <a:srgbClr val="000000"/>
                </a:solidFill>
                <a:latin typeface="Cabin Condensed"/>
                <a:ea typeface="Cabin Condensed"/>
                <a:cs typeface="Cabin Condensed"/>
                <a:sym typeface="Cabin Condensed"/>
              </a:rPr>
              <a:t>ECG, surveillance QT et prudence en cas de majoration des posologies en cas d’utilisation du Citalopram / Escitalopram</a:t>
            </a:r>
            <a:endParaRPr sz="2400">
              <a:solidFill>
                <a:srgbClr val="000000"/>
              </a:solidFill>
              <a:latin typeface="Cabin Condensed"/>
              <a:ea typeface="Cabin Condensed"/>
              <a:cs typeface="Cabin Condensed"/>
              <a:sym typeface="Cabin Condensed"/>
            </a:endParaRPr>
          </a:p>
          <a:p>
            <a:pPr indent="0" lvl="0" marL="228600" rtl="0" algn="l">
              <a:lnSpc>
                <a:spcPct val="90000"/>
              </a:lnSpc>
              <a:spcBef>
                <a:spcPts val="150"/>
              </a:spcBef>
              <a:spcAft>
                <a:spcPts val="0"/>
              </a:spcAft>
              <a:buNone/>
            </a:pPr>
            <a:r>
              <a:t/>
            </a:r>
            <a:endParaRPr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ts val="2400"/>
              <a:buChar char="•"/>
            </a:pPr>
            <a:r>
              <a:rPr b="1" lang="fr-FR" sz="2400">
                <a:solidFill>
                  <a:srgbClr val="000000"/>
                </a:solidFill>
                <a:latin typeface="Cabin Condensed"/>
                <a:ea typeface="Cabin Condensed"/>
                <a:cs typeface="Cabin Condensed"/>
                <a:sym typeface="Cabin Condensed"/>
              </a:rPr>
              <a:t>Durée de maintien des traitements plus long que chez les personnes âgées (12 mois minimum en cas de premier épisode)</a:t>
            </a:r>
            <a:endParaRPr/>
          </a:p>
          <a:p>
            <a:pPr indent="0" lvl="0" marL="0" rtl="0" algn="l">
              <a:lnSpc>
                <a:spcPct val="90000"/>
              </a:lnSpc>
              <a:spcBef>
                <a:spcPts val="150"/>
              </a:spcBef>
              <a:spcAft>
                <a:spcPts val="0"/>
              </a:spcAft>
              <a:buClr>
                <a:schemeClr val="dk1"/>
              </a:buClr>
              <a:buSzPts val="2400"/>
              <a:buNone/>
            </a:pPr>
            <a:r>
              <a:t/>
            </a:r>
            <a:endParaRPr sz="2400">
              <a:solidFill>
                <a:srgbClr val="000000"/>
              </a:solidFill>
              <a:latin typeface="Cabin Condensed"/>
              <a:ea typeface="Cabin Condensed"/>
              <a:cs typeface="Cabin Condensed"/>
              <a:sym typeface="Cabin Condensed"/>
            </a:endParaRPr>
          </a:p>
        </p:txBody>
      </p:sp>
      <p:pic>
        <p:nvPicPr>
          <p:cNvPr descr="Une image contenant Graphique, art, Caractère coloré, graphisme&#10;&#10;Description générée automatiquement" id="201" name="Google Shape;201;p15"/>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6" name="Shape 206"/>
        <p:cNvGrpSpPr/>
        <p:nvPr/>
      </p:nvGrpSpPr>
      <p:grpSpPr>
        <a:xfrm>
          <a:off x="0" y="0"/>
          <a:ext cx="0" cy="0"/>
          <a:chOff x="0" y="0"/>
          <a:chExt cx="0" cy="0"/>
        </a:xfrm>
      </p:grpSpPr>
      <p:sp>
        <p:nvSpPr>
          <p:cNvPr id="207" name="Google Shape;207;p16"/>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Choix de l’AD</a:t>
            </a:r>
            <a:endParaRPr/>
          </a:p>
        </p:txBody>
      </p:sp>
      <p:sp>
        <p:nvSpPr>
          <p:cNvPr id="208" name="Google Shape;208;p16"/>
          <p:cNvSpPr txBox="1"/>
          <p:nvPr>
            <p:ph idx="1" type="body"/>
          </p:nvPr>
        </p:nvSpPr>
        <p:spPr>
          <a:xfrm>
            <a:off x="664499" y="2009670"/>
            <a:ext cx="10690138" cy="37565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A7D22"/>
              </a:buClr>
              <a:buSzPts val="2400"/>
              <a:buChar char="•"/>
            </a:pPr>
            <a:r>
              <a:rPr b="1" lang="fr-FR" sz="2400">
                <a:solidFill>
                  <a:srgbClr val="3A7D22"/>
                </a:solidFill>
                <a:latin typeface="Cabin Condensed"/>
                <a:ea typeface="Cabin Condensed"/>
                <a:cs typeface="Cabin Condensed"/>
                <a:sym typeface="Cabin Condensed"/>
              </a:rPr>
              <a:t>Sertraline, Escitalopram en première intention</a:t>
            </a:r>
            <a:endParaRPr b="1" sz="2400">
              <a:solidFill>
                <a:srgbClr val="3A7D22"/>
              </a:solidFill>
              <a:latin typeface="Cabin Condensed"/>
              <a:ea typeface="Cabin Condensed"/>
              <a:cs typeface="Cabin Condensed"/>
              <a:sym typeface="Cabin Condensed"/>
            </a:endParaRPr>
          </a:p>
          <a:p>
            <a:pPr indent="0" lvl="0" marL="228600" rtl="0" algn="l">
              <a:lnSpc>
                <a:spcPct val="90000"/>
              </a:lnSpc>
              <a:spcBef>
                <a:spcPts val="0"/>
              </a:spcBef>
              <a:spcAft>
                <a:spcPts val="0"/>
              </a:spcAft>
              <a:buNone/>
            </a:pPr>
            <a:r>
              <a:t/>
            </a:r>
            <a:endParaRPr b="1" sz="2400">
              <a:solidFill>
                <a:srgbClr val="3A7D22"/>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ts val="2400"/>
              <a:buChar char="•"/>
            </a:pPr>
            <a:r>
              <a:rPr b="1" i="1" lang="fr-FR" sz="2400">
                <a:solidFill>
                  <a:srgbClr val="000000"/>
                </a:solidFill>
                <a:latin typeface="Cabin Condensed"/>
                <a:ea typeface="Cabin Condensed"/>
                <a:cs typeface="Cabin Condensed"/>
                <a:sym typeface="Cabin Condensed"/>
              </a:rPr>
              <a:t>Les autres en seconde intention avec ISRS en priorité et IRSNa puis tricyclique en absence d’alternative</a:t>
            </a:r>
            <a:endParaRPr b="1" i="1" sz="2400">
              <a:solidFill>
                <a:srgbClr val="000000"/>
              </a:solidFill>
              <a:latin typeface="Cabin Condensed"/>
              <a:ea typeface="Cabin Condensed"/>
              <a:cs typeface="Cabin Condensed"/>
              <a:sym typeface="Cabin Condensed"/>
            </a:endParaRPr>
          </a:p>
          <a:p>
            <a:pPr indent="0" lvl="0" marL="228600" rtl="0" algn="l">
              <a:lnSpc>
                <a:spcPct val="90000"/>
              </a:lnSpc>
              <a:spcBef>
                <a:spcPts val="150"/>
              </a:spcBef>
              <a:spcAft>
                <a:spcPts val="0"/>
              </a:spcAft>
              <a:buNone/>
            </a:pPr>
            <a:r>
              <a:t/>
            </a:r>
            <a:endParaRPr b="1" i="1"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chemeClr val="dk1"/>
              </a:buClr>
              <a:buSzPts val="2400"/>
              <a:buChar char="•"/>
            </a:pPr>
            <a:r>
              <a:rPr lang="fr-FR" sz="2400">
                <a:latin typeface="Cabin Condensed"/>
                <a:ea typeface="Cabin Condensed"/>
                <a:cs typeface="Cabin Condensed"/>
                <a:sym typeface="Cabin Condensed"/>
              </a:rPr>
              <a:t>Alternative (MAIS…. ! Hors AMM, non remboursée : BUPROPRION (Zyban) IRNaD)</a:t>
            </a:r>
            <a:endParaRPr/>
          </a:p>
          <a:p>
            <a:pPr indent="0" lvl="0" marL="0" rtl="0" algn="l">
              <a:lnSpc>
                <a:spcPct val="90000"/>
              </a:lnSpc>
              <a:spcBef>
                <a:spcPts val="1075"/>
              </a:spcBef>
              <a:spcAft>
                <a:spcPts val="0"/>
              </a:spcAft>
              <a:buClr>
                <a:schemeClr val="dk1"/>
              </a:buClr>
              <a:buSzPts val="1400"/>
              <a:buNone/>
            </a:pPr>
            <a:r>
              <a:t/>
            </a:r>
            <a:endParaRPr b="0" i="0" sz="1400">
              <a:solidFill>
                <a:srgbClr val="000000"/>
              </a:solidFill>
              <a:highlight>
                <a:srgbClr val="FFFFFF"/>
              </a:highlight>
              <a:latin typeface="Outfit"/>
              <a:ea typeface="Outfit"/>
              <a:cs typeface="Outfit"/>
              <a:sym typeface="Outfit"/>
            </a:endParaRPr>
          </a:p>
        </p:txBody>
      </p:sp>
      <p:pic>
        <p:nvPicPr>
          <p:cNvPr descr="Une image contenant Graphique, art, Caractère coloré, graphisme&#10;&#10;Description générée automatiquement" id="209" name="Google Shape;209;p16"/>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p17"/>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Cas clinique</a:t>
            </a:r>
            <a:endParaRPr/>
          </a:p>
        </p:txBody>
      </p:sp>
      <p:sp>
        <p:nvSpPr>
          <p:cNvPr id="216" name="Google Shape;216;p17"/>
          <p:cNvSpPr txBox="1"/>
          <p:nvPr>
            <p:ph idx="1" type="body"/>
          </p:nvPr>
        </p:nvSpPr>
        <p:spPr>
          <a:xfrm>
            <a:off x="664499" y="2009670"/>
            <a:ext cx="10690138" cy="375650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400"/>
              <a:buNone/>
            </a:pPr>
            <a:r>
              <a:rPr lang="fr-FR" sz="2400">
                <a:latin typeface="Cabin Condensed"/>
                <a:ea typeface="Cabin Condensed"/>
                <a:cs typeface="Cabin Condensed"/>
                <a:sym typeface="Cabin Condensed"/>
              </a:rPr>
              <a:t>Vous recevez en consultation Mr F, 75 ans, et vous mettez en évidence un premier épisode dépressif avec au premier plan asthénie et perte d’intérêt. </a:t>
            </a:r>
            <a:endParaRPr sz="2400">
              <a:latin typeface="Cabin Condensed"/>
              <a:ea typeface="Cabin Condensed"/>
              <a:cs typeface="Cabin Condensed"/>
              <a:sym typeface="Cabin Condensed"/>
            </a:endParaRPr>
          </a:p>
          <a:p>
            <a:pPr indent="0" lvl="0" marL="0" rtl="0" algn="just">
              <a:lnSpc>
                <a:spcPct val="90000"/>
              </a:lnSpc>
              <a:spcBef>
                <a:spcPts val="0"/>
              </a:spcBef>
              <a:spcAft>
                <a:spcPts val="0"/>
              </a:spcAft>
              <a:buClr>
                <a:schemeClr val="dk1"/>
              </a:buClr>
              <a:buSzPts val="2400"/>
              <a:buNone/>
            </a:pPr>
            <a:r>
              <a:rPr lang="fr-FR" sz="2400">
                <a:latin typeface="Cabin Condensed"/>
                <a:ea typeface="Cabin Condensed"/>
                <a:cs typeface="Cabin Condensed"/>
                <a:sym typeface="Cabin Condensed"/>
              </a:rPr>
              <a:t>PHQ9 : 16/27 (dépression modérée à sévère). </a:t>
            </a:r>
            <a:endParaRPr sz="2400">
              <a:latin typeface="Cabin Condensed"/>
              <a:ea typeface="Cabin Condensed"/>
              <a:cs typeface="Cabin Condensed"/>
              <a:sym typeface="Cabin Condensed"/>
            </a:endParaRPr>
          </a:p>
          <a:p>
            <a:pPr indent="0" lvl="0" marL="0" rtl="0" algn="just">
              <a:lnSpc>
                <a:spcPct val="90000"/>
              </a:lnSpc>
              <a:spcBef>
                <a:spcPts val="0"/>
              </a:spcBef>
              <a:spcAft>
                <a:spcPts val="0"/>
              </a:spcAft>
              <a:buClr>
                <a:schemeClr val="dk1"/>
              </a:buClr>
              <a:buSzPts val="2400"/>
              <a:buNone/>
            </a:pPr>
            <a:r>
              <a:rPr lang="fr-FR" sz="2400">
                <a:latin typeface="Cabin Condensed"/>
                <a:ea typeface="Cabin Condensed"/>
                <a:cs typeface="Cabin Condensed"/>
                <a:sym typeface="Cabin Condensed"/>
              </a:rPr>
              <a:t>Antécédents un DT2 sous ADO (metformine) bien équilibré, HTA découverte il y a 2 mois actuellement prise en charge par mesures hygièno diététique simples. IMC 26. </a:t>
            </a:r>
            <a:endParaRPr sz="2400">
              <a:latin typeface="Cabin Condensed"/>
              <a:ea typeface="Cabin Condensed"/>
              <a:cs typeface="Cabin Condensed"/>
              <a:sym typeface="Cabin Condensed"/>
            </a:endParaRPr>
          </a:p>
          <a:p>
            <a:pPr indent="0" lvl="0" marL="0" rtl="0" algn="just">
              <a:lnSpc>
                <a:spcPct val="90000"/>
              </a:lnSpc>
              <a:spcBef>
                <a:spcPts val="0"/>
              </a:spcBef>
              <a:spcAft>
                <a:spcPts val="0"/>
              </a:spcAft>
              <a:buClr>
                <a:schemeClr val="dk1"/>
              </a:buClr>
              <a:buSzPts val="2400"/>
              <a:buNone/>
            </a:pPr>
            <a:r>
              <a:rPr lang="fr-FR" sz="2400">
                <a:latin typeface="Cabin Condensed"/>
                <a:ea typeface="Cabin Condensed"/>
                <a:cs typeface="Cabin Condensed"/>
                <a:sym typeface="Cabin Condensed"/>
              </a:rPr>
              <a:t>Après vos explications il accepte un traitement antidépresseur.</a:t>
            </a:r>
            <a:endParaRPr i="1" sz="2400">
              <a:solidFill>
                <a:srgbClr val="0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rgbClr val="000000"/>
              </a:buClr>
              <a:buSzPts val="2400"/>
              <a:buNone/>
            </a:pPr>
            <a:r>
              <a:t/>
            </a:r>
            <a:endParaRPr i="1" sz="2400">
              <a:solidFill>
                <a:srgbClr val="0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rgbClr val="000000"/>
              </a:buClr>
              <a:buSzPts val="2400"/>
              <a:buNone/>
            </a:pPr>
            <a:r>
              <a:rPr i="1" lang="fr-FR" sz="2400">
                <a:solidFill>
                  <a:srgbClr val="000000"/>
                </a:solidFill>
                <a:latin typeface="Cabin Condensed"/>
                <a:ea typeface="Cabin Condensed"/>
                <a:cs typeface="Cabin Condensed"/>
                <a:sym typeface="Cabin Condensed"/>
              </a:rPr>
              <a:t>Quel traitement lui proposer ?</a:t>
            </a:r>
            <a:endParaRPr/>
          </a:p>
          <a:p>
            <a:pPr indent="0" lvl="0" marL="0" rtl="0" algn="l">
              <a:lnSpc>
                <a:spcPct val="90000"/>
              </a:lnSpc>
              <a:spcBef>
                <a:spcPts val="150"/>
              </a:spcBef>
              <a:spcAft>
                <a:spcPts val="0"/>
              </a:spcAft>
              <a:buClr>
                <a:srgbClr val="000000"/>
              </a:buClr>
              <a:buSzPts val="2400"/>
              <a:buNone/>
            </a:pPr>
            <a:r>
              <a:rPr i="1" lang="fr-FR" sz="2400">
                <a:solidFill>
                  <a:srgbClr val="000000"/>
                </a:solidFill>
                <a:latin typeface="Cabin Condensed"/>
                <a:ea typeface="Cabin Condensed"/>
                <a:cs typeface="Cabin Condensed"/>
                <a:sym typeface="Cabin Condensed"/>
              </a:rPr>
              <a:t>Quelle surveillance allez-vous mettre en œuvre ? </a:t>
            </a:r>
            <a:endParaRPr b="0" i="0" sz="1400">
              <a:solidFill>
                <a:srgbClr val="000000"/>
              </a:solidFill>
              <a:highlight>
                <a:srgbClr val="FFFFFF"/>
              </a:highlight>
              <a:latin typeface="Outfit"/>
              <a:ea typeface="Outfit"/>
              <a:cs typeface="Outfit"/>
              <a:sym typeface="Outfit"/>
            </a:endParaRPr>
          </a:p>
        </p:txBody>
      </p:sp>
      <p:pic>
        <p:nvPicPr>
          <p:cNvPr descr="Une image contenant Graphique, art, Caractère coloré, graphisme&#10;&#10;Description générée automatiquement" id="217" name="Google Shape;217;p17"/>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1" name="Shape 221"/>
        <p:cNvGrpSpPr/>
        <p:nvPr/>
      </p:nvGrpSpPr>
      <p:grpSpPr>
        <a:xfrm>
          <a:off x="0" y="0"/>
          <a:ext cx="0" cy="0"/>
          <a:chOff x="0" y="0"/>
          <a:chExt cx="0" cy="0"/>
        </a:xfrm>
      </p:grpSpPr>
      <p:sp>
        <p:nvSpPr>
          <p:cNvPr id="222" name="Google Shape;222;p18"/>
          <p:cNvSpPr txBox="1"/>
          <p:nvPr>
            <p:ph type="title"/>
          </p:nvPr>
        </p:nvSpPr>
        <p:spPr>
          <a:xfrm>
            <a:off x="2214661" y="2571383"/>
            <a:ext cx="600075" cy="9858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0D396"/>
              </a:buClr>
              <a:buSzPts val="6000"/>
              <a:buFont typeface="Madimi One"/>
              <a:buNone/>
            </a:pPr>
            <a:r>
              <a:rPr lang="fr-FR" sz="6000">
                <a:solidFill>
                  <a:srgbClr val="10D396"/>
                </a:solidFill>
                <a:latin typeface="Madimi One"/>
                <a:ea typeface="Madimi One"/>
                <a:cs typeface="Madimi One"/>
                <a:sym typeface="Madimi One"/>
              </a:rPr>
              <a:t>3</a:t>
            </a:r>
            <a:endParaRPr/>
          </a:p>
        </p:txBody>
      </p:sp>
      <p:sp>
        <p:nvSpPr>
          <p:cNvPr id="223" name="Google Shape;223;p18"/>
          <p:cNvSpPr txBox="1"/>
          <p:nvPr/>
        </p:nvSpPr>
        <p:spPr>
          <a:xfrm>
            <a:off x="6096000" y="2292253"/>
            <a:ext cx="5343525" cy="133400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1F1B8C"/>
              </a:buClr>
              <a:buSzPts val="4400"/>
              <a:buFont typeface="Arial"/>
              <a:buNone/>
            </a:pPr>
            <a:r>
              <a:rPr b="0" i="0" lang="fr-FR" sz="4400" u="none" cap="none" strike="noStrike">
                <a:solidFill>
                  <a:srgbClr val="1F1B8C"/>
                </a:solidFill>
                <a:latin typeface="Madimi One"/>
                <a:ea typeface="Madimi One"/>
                <a:cs typeface="Madimi One"/>
                <a:sym typeface="Madimi One"/>
              </a:rPr>
              <a:t>Trouble Dysphorique pré menstruel TDPM</a:t>
            </a:r>
            <a:endParaRPr/>
          </a:p>
        </p:txBody>
      </p:sp>
      <p:sp>
        <p:nvSpPr>
          <p:cNvPr id="224" name="Google Shape;224;p18"/>
          <p:cNvSpPr txBox="1"/>
          <p:nvPr/>
        </p:nvSpPr>
        <p:spPr>
          <a:xfrm>
            <a:off x="9435150" y="4318712"/>
            <a:ext cx="1485900" cy="21176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1000"/>
              <a:buFont typeface="Arial"/>
              <a:buNone/>
            </a:pPr>
            <a:r>
              <a:t/>
            </a:r>
            <a:endParaRPr b="0" i="0" sz="1000" u="none" cap="none" strike="noStrike">
              <a:solidFill>
                <a:srgbClr val="1F1B8C"/>
              </a:solidFill>
              <a:latin typeface="Madimi One"/>
              <a:ea typeface="Madimi One"/>
              <a:cs typeface="Madimi One"/>
              <a:sym typeface="Madimi One"/>
            </a:endParaRPr>
          </a:p>
        </p:txBody>
      </p:sp>
      <p:pic>
        <p:nvPicPr>
          <p:cNvPr id="225" name="Google Shape;225;p18"/>
          <p:cNvPicPr preferRelativeResize="0"/>
          <p:nvPr/>
        </p:nvPicPr>
        <p:blipFill rotWithShape="1">
          <a:blip r:embed="rId4">
            <a:alphaModFix/>
          </a:blip>
          <a:srcRect b="0" l="0" r="0" t="0"/>
          <a:stretch/>
        </p:blipFill>
        <p:spPr>
          <a:xfrm>
            <a:off x="7069662" y="3626259"/>
            <a:ext cx="3396199" cy="252333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p19"/>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Rappel :  SDPM / TDPM</a:t>
            </a:r>
            <a:endParaRPr/>
          </a:p>
        </p:txBody>
      </p:sp>
      <p:sp>
        <p:nvSpPr>
          <p:cNvPr id="232" name="Google Shape;232;p19"/>
          <p:cNvSpPr txBox="1"/>
          <p:nvPr>
            <p:ph idx="1" type="body"/>
          </p:nvPr>
        </p:nvSpPr>
        <p:spPr>
          <a:xfrm>
            <a:off x="664499" y="2009669"/>
            <a:ext cx="10690138" cy="3969100"/>
          </a:xfrm>
          <a:prstGeom prst="rect">
            <a:avLst/>
          </a:prstGeom>
          <a:noFill/>
          <a:ln>
            <a:noFill/>
          </a:ln>
        </p:spPr>
        <p:txBody>
          <a:bodyPr anchorCtr="0" anchor="t" bIns="45700" lIns="91425" spcFirstLastPara="1" rIns="91425" wrap="square" tIns="45700">
            <a:normAutofit fontScale="92500" lnSpcReduction="20000"/>
          </a:bodyPr>
          <a:lstStyle/>
          <a:p>
            <a:pPr indent="-240030" lvl="0" marL="228600" rtl="0" algn="l">
              <a:lnSpc>
                <a:spcPct val="90000"/>
              </a:lnSpc>
              <a:spcBef>
                <a:spcPts val="0"/>
              </a:spcBef>
              <a:spcAft>
                <a:spcPts val="0"/>
              </a:spcAft>
              <a:buClr>
                <a:srgbClr val="000000"/>
              </a:buClr>
              <a:buSzPct val="100000"/>
              <a:buChar char="•"/>
            </a:pPr>
            <a:r>
              <a:rPr b="1" lang="fr-FR" sz="2400">
                <a:solidFill>
                  <a:srgbClr val="000000"/>
                </a:solidFill>
                <a:latin typeface="Cabin Condensed"/>
                <a:ea typeface="Cabin Condensed"/>
                <a:cs typeface="Cabin Condensed"/>
                <a:sym typeface="Cabin Condensed"/>
              </a:rPr>
              <a:t>SDPM et TDMP sont caractérisés par des symptômes émotionnels, cognitifs et physiques survenant durant la phase lutéale du cycle menstruel</a:t>
            </a:r>
            <a:endParaRPr/>
          </a:p>
          <a:p>
            <a:pPr indent="0" lvl="0" marL="0" rtl="0" algn="l">
              <a:lnSpc>
                <a:spcPct val="90000"/>
              </a:lnSpc>
              <a:spcBef>
                <a:spcPts val="150"/>
              </a:spcBef>
              <a:spcAft>
                <a:spcPts val="0"/>
              </a:spcAft>
              <a:buClr>
                <a:schemeClr val="dk1"/>
              </a:buClr>
              <a:buSzPct val="100000"/>
              <a:buNone/>
            </a:pPr>
            <a:r>
              <a:t/>
            </a:r>
            <a:endParaRPr b="1" i="1" sz="2400">
              <a:solidFill>
                <a:srgbClr val="0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rgbClr val="000000"/>
              </a:buClr>
              <a:buSzPct val="100000"/>
              <a:buNone/>
            </a:pPr>
            <a:r>
              <a:rPr i="1" lang="fr-FR" sz="2400">
                <a:solidFill>
                  <a:srgbClr val="000000"/>
                </a:solidFill>
                <a:latin typeface="Cabin Condensed"/>
                <a:ea typeface="Cabin Condensed"/>
                <a:cs typeface="Cabin Condensed"/>
                <a:sym typeface="Cabin Condensed"/>
              </a:rPr>
              <a:t>Symptomes : irritabilité marquée, humeur dépressive, anxiété, labilité émotionnelle, difficultés de concentration, asthénie, troubles du sommeil, altération de l'appétit et céphalées, douleurs musculaires. </a:t>
            </a:r>
            <a:endParaRPr/>
          </a:p>
          <a:p>
            <a:pPr indent="0" lvl="0" marL="0" rtl="0" algn="l">
              <a:lnSpc>
                <a:spcPct val="90000"/>
              </a:lnSpc>
              <a:spcBef>
                <a:spcPts val="150"/>
              </a:spcBef>
              <a:spcAft>
                <a:spcPts val="0"/>
              </a:spcAft>
              <a:buClr>
                <a:schemeClr val="dk1"/>
              </a:buClr>
              <a:buSzPct val="100000"/>
              <a:buNone/>
            </a:pPr>
            <a:r>
              <a:t/>
            </a:r>
            <a:endParaRPr i="1" sz="2400">
              <a:solidFill>
                <a:srgbClr val="0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rgbClr val="000000"/>
              </a:buClr>
              <a:buSzPct val="100000"/>
              <a:buNone/>
            </a:pPr>
            <a:r>
              <a:rPr i="1" lang="fr-FR" sz="2400">
                <a:solidFill>
                  <a:srgbClr val="000000"/>
                </a:solidFill>
                <a:latin typeface="Cabin Condensed"/>
                <a:ea typeface="Cabin Condensed"/>
                <a:cs typeface="Cabin Condensed"/>
                <a:sym typeface="Cabin Condensed"/>
              </a:rPr>
              <a:t>Ces symptômes apparaissent généralement une semaine avant les menstruations, s'améliorent quelques jours après leur début et sont minimes ou absents dans la semaine suivant les règles.</a:t>
            </a:r>
            <a:endParaRPr/>
          </a:p>
          <a:p>
            <a:pPr indent="0" lvl="0" marL="0" rtl="0" algn="l">
              <a:lnSpc>
                <a:spcPct val="90000"/>
              </a:lnSpc>
              <a:spcBef>
                <a:spcPts val="150"/>
              </a:spcBef>
              <a:spcAft>
                <a:spcPts val="0"/>
              </a:spcAft>
              <a:buClr>
                <a:schemeClr val="dk1"/>
              </a:buClr>
              <a:buSzPct val="100000"/>
              <a:buNone/>
            </a:pPr>
            <a:r>
              <a:t/>
            </a:r>
            <a:endParaRPr b="1" sz="2400">
              <a:solidFill>
                <a:srgbClr val="000000"/>
              </a:solidFill>
              <a:latin typeface="Cabin Condensed"/>
              <a:ea typeface="Cabin Condensed"/>
              <a:cs typeface="Cabin Condensed"/>
              <a:sym typeface="Cabin Condensed"/>
            </a:endParaRPr>
          </a:p>
          <a:p>
            <a:pPr indent="-240030" lvl="0" marL="228600" rtl="0" algn="l">
              <a:lnSpc>
                <a:spcPct val="90000"/>
              </a:lnSpc>
              <a:spcBef>
                <a:spcPts val="150"/>
              </a:spcBef>
              <a:spcAft>
                <a:spcPts val="0"/>
              </a:spcAft>
              <a:buClr>
                <a:srgbClr val="000000"/>
              </a:buClr>
              <a:buSzPct val="100000"/>
              <a:buChar char="•"/>
            </a:pPr>
            <a:r>
              <a:rPr b="1" lang="fr-FR" sz="2400">
                <a:solidFill>
                  <a:srgbClr val="000000"/>
                </a:solidFill>
                <a:latin typeface="Cabin Condensed"/>
                <a:ea typeface="Cabin Condensed"/>
                <a:cs typeface="Cabin Condensed"/>
                <a:sym typeface="Cabin Condensed"/>
              </a:rPr>
              <a:t>G</a:t>
            </a:r>
            <a:r>
              <a:rPr b="1" lang="fr-FR" sz="2400">
                <a:solidFill>
                  <a:srgbClr val="000000"/>
                </a:solidFill>
                <a:latin typeface="Cabin Condensed"/>
                <a:ea typeface="Cabin Condensed"/>
                <a:cs typeface="Cabin Condensed"/>
                <a:sym typeface="Cabin Condensed"/>
              </a:rPr>
              <a:t>ê</a:t>
            </a:r>
            <a:r>
              <a:rPr b="1" lang="fr-FR" sz="2400">
                <a:solidFill>
                  <a:srgbClr val="000000"/>
                </a:solidFill>
                <a:latin typeface="Cabin Condensed"/>
                <a:ea typeface="Cabin Condensed"/>
                <a:cs typeface="Cabin Condensed"/>
                <a:sym typeface="Cabin Condensed"/>
              </a:rPr>
              <a:t>ne sans altération significative du fonctionnement dans le SDPM – 20 à 40% des femmes</a:t>
            </a:r>
            <a:endParaRPr/>
          </a:p>
          <a:p>
            <a:pPr indent="0" lvl="0" marL="0" rtl="0" algn="l">
              <a:lnSpc>
                <a:spcPct val="90000"/>
              </a:lnSpc>
              <a:spcBef>
                <a:spcPts val="150"/>
              </a:spcBef>
              <a:spcAft>
                <a:spcPts val="0"/>
              </a:spcAft>
              <a:buClr>
                <a:schemeClr val="dk1"/>
              </a:buClr>
              <a:buSzPct val="100000"/>
              <a:buNone/>
            </a:pPr>
            <a:r>
              <a:t/>
            </a:r>
            <a:endParaRPr b="1" sz="2400">
              <a:solidFill>
                <a:srgbClr val="000000"/>
              </a:solidFill>
              <a:latin typeface="Cabin Condensed"/>
              <a:ea typeface="Cabin Condensed"/>
              <a:cs typeface="Cabin Condensed"/>
              <a:sym typeface="Cabin Condensed"/>
            </a:endParaRPr>
          </a:p>
          <a:p>
            <a:pPr indent="-240030" lvl="0" marL="228600" rtl="0" algn="l">
              <a:lnSpc>
                <a:spcPct val="90000"/>
              </a:lnSpc>
              <a:spcBef>
                <a:spcPts val="150"/>
              </a:spcBef>
              <a:spcAft>
                <a:spcPts val="0"/>
              </a:spcAft>
              <a:buClr>
                <a:srgbClr val="000000"/>
              </a:buClr>
              <a:buSzPct val="100000"/>
              <a:buChar char="•"/>
            </a:pPr>
            <a:r>
              <a:rPr b="1" lang="fr-FR" sz="2400">
                <a:solidFill>
                  <a:srgbClr val="000000"/>
                </a:solidFill>
                <a:latin typeface="Cabin Condensed"/>
                <a:ea typeface="Cabin Condensed"/>
                <a:cs typeface="Cabin Condensed"/>
                <a:sym typeface="Cabin Condensed"/>
              </a:rPr>
              <a:t>Détresse ou altération significative du fonctionnement quotidien dans le TDPM (définit par le DSM5) – 3 à 8% des femmes</a:t>
            </a:r>
            <a:endParaRPr sz="2400">
              <a:solidFill>
                <a:srgbClr val="000000"/>
              </a:solidFill>
              <a:latin typeface="Cabin Condensed"/>
              <a:ea typeface="Cabin Condensed"/>
              <a:cs typeface="Cabin Condensed"/>
              <a:sym typeface="Cabin Condensed"/>
            </a:endParaRPr>
          </a:p>
        </p:txBody>
      </p:sp>
      <p:pic>
        <p:nvPicPr>
          <p:cNvPr descr="Une image contenant Graphique, art, Caractère coloré, graphisme&#10;&#10;Description générée automatiquement" id="233" name="Google Shape;233;p19"/>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2"/>
          <p:cNvSpPr txBox="1"/>
          <p:nvPr>
            <p:ph type="title"/>
          </p:nvPr>
        </p:nvSpPr>
        <p:spPr>
          <a:xfrm>
            <a:off x="677945" y="3613911"/>
            <a:ext cx="3988324" cy="134458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F1B8C"/>
              </a:buClr>
              <a:buSzPts val="4800"/>
              <a:buFont typeface="Madimi One"/>
              <a:buNone/>
            </a:pPr>
            <a:r>
              <a:rPr lang="fr-FR" sz="4800">
                <a:solidFill>
                  <a:srgbClr val="1F1B8C"/>
                </a:solidFill>
                <a:latin typeface="Madimi One"/>
                <a:ea typeface="Madimi One"/>
                <a:cs typeface="Madimi One"/>
                <a:sym typeface="Madimi One"/>
              </a:rPr>
              <a:t>Au programme</a:t>
            </a:r>
            <a:endParaRPr sz="4800"/>
          </a:p>
        </p:txBody>
      </p:sp>
      <p:sp>
        <p:nvSpPr>
          <p:cNvPr id="96" name="Google Shape;96;p2"/>
          <p:cNvSpPr txBox="1"/>
          <p:nvPr/>
        </p:nvSpPr>
        <p:spPr>
          <a:xfrm>
            <a:off x="5958918" y="1659117"/>
            <a:ext cx="5295900" cy="4458877"/>
          </a:xfrm>
          <a:prstGeom prst="rect">
            <a:avLst/>
          </a:prstGeom>
          <a:noFill/>
          <a:ln>
            <a:noFill/>
          </a:ln>
        </p:spPr>
        <p:txBody>
          <a:bodyPr anchorCtr="0" anchor="ctr" bIns="45700" lIns="91425" spcFirstLastPara="1" rIns="91425" wrap="square" tIns="45700">
            <a:normAutofit lnSpcReduction="10000"/>
          </a:bodyPr>
          <a:lstStyle/>
          <a:p>
            <a:pPr indent="-514350" lvl="0" marL="514350" marR="0" rtl="0" algn="l">
              <a:lnSpc>
                <a:spcPct val="90000"/>
              </a:lnSpc>
              <a:spcBef>
                <a:spcPts val="0"/>
              </a:spcBef>
              <a:spcAft>
                <a:spcPts val="0"/>
              </a:spcAft>
              <a:buClr>
                <a:schemeClr val="lt1"/>
              </a:buClr>
              <a:buSzPts val="3200"/>
              <a:buFont typeface="Arial"/>
              <a:buChar char="•"/>
            </a:pPr>
            <a:r>
              <a:rPr b="0" i="0" lang="fr-FR" sz="3200" u="none" cap="none" strike="noStrike">
                <a:solidFill>
                  <a:schemeClr val="lt1"/>
                </a:solidFill>
                <a:latin typeface="Play"/>
                <a:ea typeface="Play"/>
                <a:cs typeface="Play"/>
                <a:sym typeface="Play"/>
              </a:rPr>
              <a:t>Grossesse &amp; Allaitement</a:t>
            </a:r>
            <a:endParaRPr/>
          </a:p>
          <a:p>
            <a:pPr indent="-514350" lvl="0" marL="514350" marR="0" rtl="0" algn="l">
              <a:lnSpc>
                <a:spcPct val="90000"/>
              </a:lnSpc>
              <a:spcBef>
                <a:spcPts val="0"/>
              </a:spcBef>
              <a:spcAft>
                <a:spcPts val="0"/>
              </a:spcAft>
              <a:buClr>
                <a:schemeClr val="lt1"/>
              </a:buClr>
              <a:buSzPts val="3200"/>
              <a:buFont typeface="Arial"/>
              <a:buChar char="•"/>
            </a:pPr>
            <a:r>
              <a:rPr b="0" i="0" lang="fr-FR" sz="3200" u="none" cap="none" strike="noStrike">
                <a:solidFill>
                  <a:schemeClr val="lt1"/>
                </a:solidFill>
                <a:latin typeface="Play"/>
                <a:ea typeface="Play"/>
                <a:cs typeface="Play"/>
                <a:sym typeface="Play"/>
              </a:rPr>
              <a:t>Personnes âgées</a:t>
            </a:r>
            <a:endParaRPr/>
          </a:p>
          <a:p>
            <a:pPr indent="-514350" lvl="0" marL="514350" marR="0" rtl="0" algn="l">
              <a:lnSpc>
                <a:spcPct val="90000"/>
              </a:lnSpc>
              <a:spcBef>
                <a:spcPts val="0"/>
              </a:spcBef>
              <a:spcAft>
                <a:spcPts val="0"/>
              </a:spcAft>
              <a:buClr>
                <a:schemeClr val="lt1"/>
              </a:buClr>
              <a:buSzPts val="3200"/>
              <a:buFont typeface="Arial"/>
              <a:buChar char="•"/>
            </a:pPr>
            <a:r>
              <a:rPr b="0" i="0" lang="fr-FR" sz="3200" u="none" cap="none" strike="noStrike">
                <a:solidFill>
                  <a:schemeClr val="lt1"/>
                </a:solidFill>
                <a:latin typeface="Play"/>
                <a:ea typeface="Play"/>
                <a:cs typeface="Play"/>
                <a:sym typeface="Play"/>
              </a:rPr>
              <a:t>Trouble dysphorique pré menstruel TDPM</a:t>
            </a:r>
            <a:endParaRPr/>
          </a:p>
          <a:p>
            <a:pPr indent="-514350" lvl="0" marL="514350" marR="0" rtl="0" algn="l">
              <a:lnSpc>
                <a:spcPct val="90000"/>
              </a:lnSpc>
              <a:spcBef>
                <a:spcPts val="0"/>
              </a:spcBef>
              <a:spcAft>
                <a:spcPts val="0"/>
              </a:spcAft>
              <a:buClr>
                <a:schemeClr val="lt1"/>
              </a:buClr>
              <a:buSzPts val="3200"/>
              <a:buFont typeface="Arial"/>
              <a:buChar char="•"/>
            </a:pPr>
            <a:r>
              <a:rPr b="0" i="0" lang="fr-FR" sz="3200" u="none" cap="none" strike="noStrike">
                <a:solidFill>
                  <a:schemeClr val="lt1"/>
                </a:solidFill>
                <a:latin typeface="Play"/>
                <a:ea typeface="Play"/>
                <a:cs typeface="Play"/>
                <a:sym typeface="Play"/>
              </a:rPr>
              <a:t>Éjaculation précoce</a:t>
            </a:r>
            <a:endParaRPr/>
          </a:p>
          <a:p>
            <a:pPr indent="-514350" lvl="0" marL="514350" marR="0" rtl="0" algn="l">
              <a:lnSpc>
                <a:spcPct val="90000"/>
              </a:lnSpc>
              <a:spcBef>
                <a:spcPts val="0"/>
              </a:spcBef>
              <a:spcAft>
                <a:spcPts val="0"/>
              </a:spcAft>
              <a:buClr>
                <a:schemeClr val="lt1"/>
              </a:buClr>
              <a:buSzPts val="3200"/>
              <a:buFont typeface="Arial"/>
              <a:buChar char="•"/>
            </a:pPr>
            <a:r>
              <a:rPr b="0" i="0" lang="fr-FR" sz="3200" u="none" cap="none" strike="noStrike">
                <a:solidFill>
                  <a:schemeClr val="lt1"/>
                </a:solidFill>
                <a:latin typeface="Play"/>
                <a:ea typeface="Play"/>
                <a:cs typeface="Play"/>
                <a:sym typeface="Play"/>
              </a:rPr>
              <a:t>Troubles de la libido</a:t>
            </a:r>
            <a:endParaRPr/>
          </a:p>
          <a:p>
            <a:pPr indent="-514350" lvl="0" marL="514350" marR="0" rtl="0" algn="l">
              <a:lnSpc>
                <a:spcPct val="90000"/>
              </a:lnSpc>
              <a:spcBef>
                <a:spcPts val="0"/>
              </a:spcBef>
              <a:spcAft>
                <a:spcPts val="0"/>
              </a:spcAft>
              <a:buClr>
                <a:schemeClr val="lt1"/>
              </a:buClr>
              <a:buSzPts val="3200"/>
              <a:buFont typeface="Arial"/>
              <a:buChar char="•"/>
            </a:pPr>
            <a:r>
              <a:rPr b="0" i="0" lang="fr-FR" sz="3200" u="none" cap="none" strike="noStrike">
                <a:solidFill>
                  <a:schemeClr val="lt1"/>
                </a:solidFill>
                <a:latin typeface="Play"/>
                <a:ea typeface="Play"/>
                <a:cs typeface="Play"/>
                <a:sym typeface="Play"/>
              </a:rPr>
              <a:t>Douleurs neuropathiques &amp; Fibromyalgie</a:t>
            </a:r>
            <a:endParaRPr/>
          </a:p>
          <a:p>
            <a:pPr indent="-311150" lvl="0" marL="514350" marR="0" rtl="0" algn="l">
              <a:lnSpc>
                <a:spcPct val="90000"/>
              </a:lnSpc>
              <a:spcBef>
                <a:spcPts val="0"/>
              </a:spcBef>
              <a:spcAft>
                <a:spcPts val="0"/>
              </a:spcAft>
              <a:buClr>
                <a:schemeClr val="dk1"/>
              </a:buClr>
              <a:buSzPts val="3200"/>
              <a:buFont typeface="Arial"/>
              <a:buNone/>
            </a:pPr>
            <a:r>
              <a:t/>
            </a:r>
            <a:endParaRPr b="0" i="0" sz="3200" u="none" cap="none" strike="noStrike">
              <a:solidFill>
                <a:schemeClr val="lt1"/>
              </a:solidFill>
              <a:latin typeface="Play"/>
              <a:ea typeface="Play"/>
              <a:cs typeface="Play"/>
              <a:sym typeface="Play"/>
            </a:endParaRPr>
          </a:p>
          <a:p>
            <a:pPr indent="-311150" lvl="0" marL="514350" marR="0" rtl="0" algn="l">
              <a:lnSpc>
                <a:spcPct val="90000"/>
              </a:lnSpc>
              <a:spcBef>
                <a:spcPts val="0"/>
              </a:spcBef>
              <a:spcAft>
                <a:spcPts val="0"/>
              </a:spcAft>
              <a:buClr>
                <a:schemeClr val="dk1"/>
              </a:buClr>
              <a:buSzPts val="3200"/>
              <a:buFont typeface="Arial"/>
              <a:buNone/>
            </a:pPr>
            <a:r>
              <a:t/>
            </a:r>
            <a:endParaRPr b="0" i="0" sz="3200" u="none" cap="none" strike="noStrike">
              <a:solidFill>
                <a:schemeClr val="lt1"/>
              </a:solidFill>
              <a:latin typeface="Play"/>
              <a:ea typeface="Play"/>
              <a:cs typeface="Play"/>
              <a:sym typeface="Pla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p20"/>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Place des AD dans la prise en charge</a:t>
            </a:r>
            <a:endParaRPr/>
          </a:p>
        </p:txBody>
      </p:sp>
      <p:sp>
        <p:nvSpPr>
          <p:cNvPr id="240" name="Google Shape;240;p20"/>
          <p:cNvSpPr txBox="1"/>
          <p:nvPr>
            <p:ph idx="1" type="body"/>
          </p:nvPr>
        </p:nvSpPr>
        <p:spPr>
          <a:xfrm>
            <a:off x="750931" y="2200587"/>
            <a:ext cx="10690138" cy="3756500"/>
          </a:xfrm>
          <a:prstGeom prst="rect">
            <a:avLst/>
          </a:prstGeom>
          <a:noFill/>
          <a:ln>
            <a:noFill/>
          </a:ln>
        </p:spPr>
        <p:txBody>
          <a:bodyPr anchorCtr="0" anchor="t" bIns="45700" lIns="91425" spcFirstLastPara="1" rIns="91425" wrap="square" tIns="45700">
            <a:normAutofit/>
          </a:bodyPr>
          <a:lstStyle/>
          <a:p>
            <a:pPr indent="-228600" lvl="0" marL="228600" rtl="0" algn="l">
              <a:lnSpc>
                <a:spcPct val="107000"/>
              </a:lnSpc>
              <a:spcBef>
                <a:spcPts val="0"/>
              </a:spcBef>
              <a:spcAft>
                <a:spcPts val="0"/>
              </a:spcAft>
              <a:buClr>
                <a:schemeClr val="dk1"/>
              </a:buClr>
              <a:buSzPts val="2000"/>
              <a:buChar char="•"/>
            </a:pPr>
            <a:r>
              <a:rPr lang="fr-FR" sz="2000">
                <a:latin typeface="Cabin Condensed"/>
                <a:ea typeface="Cabin Condensed"/>
                <a:cs typeface="Cabin Condensed"/>
                <a:sym typeface="Cabin Condensed"/>
              </a:rPr>
              <a:t>les ISRS réduisent significativement les symptômes psychiques ainsi que les plaintes somatiques​ dans le S/TDPM</a:t>
            </a:r>
            <a:endParaRPr/>
          </a:p>
          <a:p>
            <a:pPr indent="-228600" lvl="0" marL="228600" rtl="0" algn="l">
              <a:lnSpc>
                <a:spcPct val="107000"/>
              </a:lnSpc>
              <a:spcBef>
                <a:spcPts val="1800"/>
              </a:spcBef>
              <a:spcAft>
                <a:spcPts val="0"/>
              </a:spcAft>
              <a:buClr>
                <a:schemeClr val="dk1"/>
              </a:buClr>
              <a:buSzPts val="2000"/>
              <a:buChar char="•"/>
            </a:pPr>
            <a:r>
              <a:rPr lang="fr-FR" sz="2000">
                <a:latin typeface="Cabin Condensed"/>
                <a:ea typeface="Cabin Condensed"/>
                <a:cs typeface="Cabin Condensed"/>
                <a:sym typeface="Cabin Condensed"/>
              </a:rPr>
              <a:t>L’amélioration clinique peut survenir dès le premier cycle de traitement, indépendamment d’un effet antidépresseur classique. Contrairement à la dépression, où une neuroplasticité prolongée est nécessaire, dans le TDPM, les ISRS corrigent immédiatement un déficit sérotoninergique transitoire lié aux fluctuations hormonales du cycle menstruel.</a:t>
            </a:r>
            <a:endParaRPr/>
          </a:p>
          <a:p>
            <a:pPr indent="-228600" lvl="0" marL="228600" rtl="0" algn="l">
              <a:lnSpc>
                <a:spcPct val="107000"/>
              </a:lnSpc>
              <a:spcBef>
                <a:spcPts val="1800"/>
              </a:spcBef>
              <a:spcAft>
                <a:spcPts val="0"/>
              </a:spcAft>
              <a:buClr>
                <a:schemeClr val="dk1"/>
              </a:buClr>
              <a:buSzPts val="2000"/>
              <a:buChar char="•"/>
            </a:pPr>
            <a:r>
              <a:rPr lang="fr-FR" sz="2000">
                <a:latin typeface="Cabin Condensed"/>
                <a:ea typeface="Cabin Condensed"/>
                <a:cs typeface="Cabin Condensed"/>
                <a:sym typeface="Cabin Condensed"/>
              </a:rPr>
              <a:t>Dans cette indication les ISRS peuvent être utilisés de façon intermittente avec succès. (la prise d’ISRS uniquement pendant la phase lutéale - les 14 jours précédant les règles - est aussi efficace qu’une prise continue)</a:t>
            </a:r>
            <a:endParaRPr/>
          </a:p>
        </p:txBody>
      </p:sp>
      <p:pic>
        <p:nvPicPr>
          <p:cNvPr descr="Une image contenant Graphique, art, Caractère coloré, graphisme&#10;&#10;Description générée automatiquement" id="241" name="Google Shape;241;p20"/>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6" name="Shape 246"/>
        <p:cNvGrpSpPr/>
        <p:nvPr/>
      </p:nvGrpSpPr>
      <p:grpSpPr>
        <a:xfrm>
          <a:off x="0" y="0"/>
          <a:ext cx="0" cy="0"/>
          <a:chOff x="0" y="0"/>
          <a:chExt cx="0" cy="0"/>
        </a:xfrm>
      </p:grpSpPr>
      <p:sp>
        <p:nvSpPr>
          <p:cNvPr id="247" name="Google Shape;247;p21"/>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Choix de l’AD</a:t>
            </a:r>
            <a:endParaRPr/>
          </a:p>
        </p:txBody>
      </p:sp>
      <p:sp>
        <p:nvSpPr>
          <p:cNvPr id="248" name="Google Shape;248;p21"/>
          <p:cNvSpPr txBox="1"/>
          <p:nvPr>
            <p:ph idx="1" type="body"/>
          </p:nvPr>
        </p:nvSpPr>
        <p:spPr>
          <a:xfrm>
            <a:off x="664499" y="2009670"/>
            <a:ext cx="10690138" cy="37565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A7D22"/>
              </a:buClr>
              <a:buSzPts val="2400"/>
              <a:buChar char="•"/>
            </a:pPr>
            <a:r>
              <a:rPr b="1" lang="fr-FR" sz="2400">
                <a:solidFill>
                  <a:srgbClr val="3A7D22"/>
                </a:solidFill>
                <a:latin typeface="Cabin Condensed"/>
                <a:ea typeface="Cabin Condensed"/>
                <a:cs typeface="Cabin Condensed"/>
                <a:sym typeface="Cabin Condensed"/>
              </a:rPr>
              <a:t>Fluoxetine, Sertraline en première intention</a:t>
            </a:r>
            <a:endParaRPr b="1" sz="2400">
              <a:solidFill>
                <a:srgbClr val="3A7D22"/>
              </a:solidFill>
              <a:latin typeface="Cabin Condensed"/>
              <a:ea typeface="Cabin Condensed"/>
              <a:cs typeface="Cabin Condensed"/>
              <a:sym typeface="Cabin Condensed"/>
            </a:endParaRPr>
          </a:p>
          <a:p>
            <a:pPr indent="0" lvl="0" marL="228600" rtl="0" algn="l">
              <a:lnSpc>
                <a:spcPct val="90000"/>
              </a:lnSpc>
              <a:spcBef>
                <a:spcPts val="0"/>
              </a:spcBef>
              <a:spcAft>
                <a:spcPts val="0"/>
              </a:spcAft>
              <a:buNone/>
            </a:pPr>
            <a:r>
              <a:t/>
            </a:r>
            <a:endParaRPr b="1" sz="2400">
              <a:solidFill>
                <a:srgbClr val="3A7D22"/>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ts val="2400"/>
              <a:buChar char="•"/>
            </a:pPr>
            <a:r>
              <a:rPr b="1" i="1" lang="fr-FR" sz="2400">
                <a:solidFill>
                  <a:srgbClr val="000000"/>
                </a:solidFill>
                <a:latin typeface="Cabin Condensed"/>
                <a:ea typeface="Cabin Condensed"/>
                <a:cs typeface="Cabin Condensed"/>
                <a:sym typeface="Cabin Condensed"/>
              </a:rPr>
              <a:t>Les autres en seconde intention avec ISRS en priorité et IRSNa puis tricyclique en absence d’alternative</a:t>
            </a:r>
            <a:endParaRPr/>
          </a:p>
          <a:p>
            <a:pPr indent="-76200" lvl="0" marL="228600" rtl="0" algn="l">
              <a:lnSpc>
                <a:spcPct val="90000"/>
              </a:lnSpc>
              <a:spcBef>
                <a:spcPts val="150"/>
              </a:spcBef>
              <a:spcAft>
                <a:spcPts val="0"/>
              </a:spcAft>
              <a:buClr>
                <a:schemeClr val="dk1"/>
              </a:buClr>
              <a:buSzPts val="2400"/>
              <a:buNone/>
            </a:pPr>
            <a:r>
              <a:t/>
            </a:r>
            <a:endParaRPr b="1" i="1"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3A7D22"/>
              </a:buClr>
              <a:buSzPts val="2400"/>
              <a:buChar char="•"/>
            </a:pPr>
            <a:r>
              <a:rPr b="1" i="1" lang="fr-FR" sz="2400">
                <a:solidFill>
                  <a:srgbClr val="3A7D22"/>
                </a:solidFill>
                <a:latin typeface="Cabin Condensed"/>
                <a:ea typeface="Cabin Condensed"/>
                <a:cs typeface="Cabin Condensed"/>
                <a:sym typeface="Cabin Condensed"/>
              </a:rPr>
              <a:t>NB si AD déjà prescrit pour un Edc/trouble anxieux majoration transitoire de la dose possible lors de la phase lutéale</a:t>
            </a:r>
            <a:endParaRPr/>
          </a:p>
          <a:p>
            <a:pPr indent="0" lvl="0" marL="0" rtl="0" algn="l">
              <a:lnSpc>
                <a:spcPct val="90000"/>
              </a:lnSpc>
              <a:spcBef>
                <a:spcPts val="1075"/>
              </a:spcBef>
              <a:spcAft>
                <a:spcPts val="0"/>
              </a:spcAft>
              <a:buClr>
                <a:schemeClr val="dk1"/>
              </a:buClr>
              <a:buSzPts val="1400"/>
              <a:buNone/>
            </a:pPr>
            <a:r>
              <a:t/>
            </a:r>
            <a:endParaRPr b="0" i="0" sz="1400">
              <a:solidFill>
                <a:srgbClr val="000000"/>
              </a:solidFill>
              <a:highlight>
                <a:srgbClr val="FFFFFF"/>
              </a:highlight>
              <a:latin typeface="Outfit"/>
              <a:ea typeface="Outfit"/>
              <a:cs typeface="Outfit"/>
              <a:sym typeface="Outfit"/>
            </a:endParaRPr>
          </a:p>
        </p:txBody>
      </p:sp>
      <p:pic>
        <p:nvPicPr>
          <p:cNvPr descr="Une image contenant Graphique, art, Caractère coloré, graphisme&#10;&#10;Description générée automatiquement" id="249" name="Google Shape;249;p21"/>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4" name="Shape 254"/>
        <p:cNvGrpSpPr/>
        <p:nvPr/>
      </p:nvGrpSpPr>
      <p:grpSpPr>
        <a:xfrm>
          <a:off x="0" y="0"/>
          <a:ext cx="0" cy="0"/>
          <a:chOff x="0" y="0"/>
          <a:chExt cx="0" cy="0"/>
        </a:xfrm>
      </p:grpSpPr>
      <p:sp>
        <p:nvSpPr>
          <p:cNvPr id="255" name="Google Shape;255;p22"/>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En pratique</a:t>
            </a:r>
            <a:endParaRPr/>
          </a:p>
        </p:txBody>
      </p:sp>
      <p:sp>
        <p:nvSpPr>
          <p:cNvPr id="256" name="Google Shape;256;p22"/>
          <p:cNvSpPr txBox="1"/>
          <p:nvPr>
            <p:ph idx="1" type="body"/>
          </p:nvPr>
        </p:nvSpPr>
        <p:spPr>
          <a:xfrm>
            <a:off x="750931" y="2009669"/>
            <a:ext cx="10690138" cy="4023486"/>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07000"/>
              </a:lnSpc>
              <a:spcBef>
                <a:spcPts val="0"/>
              </a:spcBef>
              <a:spcAft>
                <a:spcPts val="0"/>
              </a:spcAft>
              <a:buClr>
                <a:schemeClr val="dk1"/>
              </a:buClr>
              <a:buSzPts val="2000"/>
              <a:buChar char="•"/>
            </a:pPr>
            <a:r>
              <a:rPr lang="fr-FR" sz="2000">
                <a:latin typeface="Cabin Condensed"/>
                <a:ea typeface="Cabin Condensed"/>
                <a:cs typeface="Cabin Condensed"/>
                <a:sym typeface="Cabin Condensed"/>
              </a:rPr>
              <a:t>Mesure non médicamenteuse en première intention</a:t>
            </a:r>
            <a:endParaRPr/>
          </a:p>
          <a:p>
            <a:pPr indent="-228600" lvl="0" marL="228600" rtl="0" algn="l">
              <a:lnSpc>
                <a:spcPct val="107000"/>
              </a:lnSpc>
              <a:spcBef>
                <a:spcPts val="1800"/>
              </a:spcBef>
              <a:spcAft>
                <a:spcPts val="0"/>
              </a:spcAft>
              <a:buClr>
                <a:schemeClr val="dk1"/>
              </a:buClr>
              <a:buSzPts val="2000"/>
              <a:buChar char="•"/>
            </a:pPr>
            <a:r>
              <a:rPr lang="fr-FR" sz="2000">
                <a:latin typeface="Cabin Condensed"/>
                <a:ea typeface="Cabin Condensed"/>
                <a:cs typeface="Cabin Condensed"/>
                <a:sym typeface="Cabin Condensed"/>
              </a:rPr>
              <a:t>ISRS en première intention en cas d’échec des mesures non médicamenteuses : Fluoxétine 20mg ou Sertraline 50mg en première intention</a:t>
            </a:r>
            <a:endParaRPr/>
          </a:p>
          <a:p>
            <a:pPr indent="-228600" lvl="0" marL="228600" rtl="0" algn="l">
              <a:lnSpc>
                <a:spcPct val="107000"/>
              </a:lnSpc>
              <a:spcBef>
                <a:spcPts val="1800"/>
              </a:spcBef>
              <a:spcAft>
                <a:spcPts val="0"/>
              </a:spcAft>
              <a:buClr>
                <a:schemeClr val="dk1"/>
              </a:buClr>
              <a:buSzPts val="2000"/>
              <a:buChar char="•"/>
            </a:pPr>
            <a:r>
              <a:rPr lang="fr-FR" sz="2000">
                <a:latin typeface="Cabin Condensed"/>
                <a:ea typeface="Cabin Condensed"/>
                <a:cs typeface="Cabin Condensed"/>
                <a:sym typeface="Cabin Condensed"/>
              </a:rPr>
              <a:t>En prise continue OU en prise intermittente du 14</a:t>
            </a:r>
            <a:r>
              <a:rPr baseline="30000" lang="fr-FR" sz="2000">
                <a:latin typeface="Cabin Condensed"/>
                <a:ea typeface="Cabin Condensed"/>
                <a:cs typeface="Cabin Condensed"/>
                <a:sym typeface="Cabin Condensed"/>
              </a:rPr>
              <a:t>e</a:t>
            </a:r>
            <a:r>
              <a:rPr lang="fr-FR" sz="2000">
                <a:latin typeface="Cabin Condensed"/>
                <a:ea typeface="Cabin Condensed"/>
                <a:cs typeface="Cabin Condensed"/>
                <a:sym typeface="Cabin Condensed"/>
              </a:rPr>
              <a:t> au 28</a:t>
            </a:r>
            <a:r>
              <a:rPr baseline="30000" lang="fr-FR" sz="2000">
                <a:latin typeface="Cabin Condensed"/>
                <a:ea typeface="Cabin Condensed"/>
                <a:cs typeface="Cabin Condensed"/>
                <a:sym typeface="Cabin Condensed"/>
              </a:rPr>
              <a:t>e</a:t>
            </a:r>
            <a:r>
              <a:rPr lang="fr-FR" sz="2000">
                <a:latin typeface="Cabin Condensed"/>
                <a:ea typeface="Cabin Condensed"/>
                <a:cs typeface="Cabin Condensed"/>
                <a:sym typeface="Cabin Condensed"/>
              </a:rPr>
              <a:t> jour du cycle</a:t>
            </a:r>
            <a:endParaRPr/>
          </a:p>
          <a:p>
            <a:pPr indent="-228600" lvl="0" marL="228600" rtl="0" algn="l">
              <a:lnSpc>
                <a:spcPct val="107000"/>
              </a:lnSpc>
              <a:spcBef>
                <a:spcPts val="1800"/>
              </a:spcBef>
              <a:spcAft>
                <a:spcPts val="0"/>
              </a:spcAft>
              <a:buClr>
                <a:schemeClr val="dk1"/>
              </a:buClr>
              <a:buSzPts val="2000"/>
              <a:buChar char="•"/>
            </a:pPr>
            <a:r>
              <a:rPr lang="fr-FR" sz="2000">
                <a:latin typeface="Cabin Condensed"/>
                <a:ea typeface="Cabin Condensed"/>
                <a:cs typeface="Cabin Condensed"/>
                <a:sym typeface="Cabin Condensed"/>
              </a:rPr>
              <a:t>Alternative : prise « symptomatique » (débuter l’ISRS dès l’apparition des premiers symptômes prémenstruels et l’arrêter au début des règles) – cette approche peut convenir à certaines femmes ayant un intervalle symptomatique court​</a:t>
            </a:r>
            <a:endParaRPr/>
          </a:p>
          <a:p>
            <a:pPr indent="-228600" lvl="0" marL="228600" rtl="0" algn="l">
              <a:lnSpc>
                <a:spcPct val="107000"/>
              </a:lnSpc>
              <a:spcBef>
                <a:spcPts val="1800"/>
              </a:spcBef>
              <a:spcAft>
                <a:spcPts val="0"/>
              </a:spcAft>
              <a:buClr>
                <a:schemeClr val="dk1"/>
              </a:buClr>
              <a:buSzPts val="2000"/>
              <a:buChar char="•"/>
            </a:pPr>
            <a:r>
              <a:rPr lang="fr-FR" sz="2000">
                <a:latin typeface="Cabin Condensed"/>
                <a:ea typeface="Cabin Condensed"/>
                <a:cs typeface="Cabin Condensed"/>
                <a:sym typeface="Cabin Condensed"/>
              </a:rPr>
              <a:t>En cas d’inefficacité des ISRS discuter des autres options thérapeutiques : oestroprogestatif, analogues GnRH</a:t>
            </a:r>
            <a:endParaRPr sz="2000">
              <a:latin typeface="Cabin Condensed"/>
              <a:ea typeface="Cabin Condensed"/>
              <a:cs typeface="Cabin Condensed"/>
              <a:sym typeface="Cabin Condensed"/>
            </a:endParaRPr>
          </a:p>
          <a:p>
            <a:pPr indent="-114300" lvl="0" marL="228600" rtl="0" algn="l">
              <a:lnSpc>
                <a:spcPct val="107000"/>
              </a:lnSpc>
              <a:spcBef>
                <a:spcPts val="1800"/>
              </a:spcBef>
              <a:spcAft>
                <a:spcPts val="0"/>
              </a:spcAft>
              <a:buClr>
                <a:schemeClr val="dk1"/>
              </a:buClr>
              <a:buSzPts val="1800"/>
              <a:buNone/>
            </a:pPr>
            <a:r>
              <a:t/>
            </a:r>
            <a:endParaRPr sz="1800">
              <a:latin typeface="Cabin Condensed"/>
              <a:ea typeface="Cabin Condensed"/>
              <a:cs typeface="Cabin Condensed"/>
              <a:sym typeface="Cabin Condensed"/>
            </a:endParaRPr>
          </a:p>
        </p:txBody>
      </p:sp>
      <p:pic>
        <p:nvPicPr>
          <p:cNvPr descr="Une image contenant Graphique, art, Caractère coloré, graphisme&#10;&#10;Description générée automatiquement" id="257" name="Google Shape;257;p22"/>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sp>
        <p:nvSpPr>
          <p:cNvPr id="263" name="Google Shape;263;p23"/>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Cas clinique</a:t>
            </a:r>
            <a:endParaRPr/>
          </a:p>
        </p:txBody>
      </p:sp>
      <p:sp>
        <p:nvSpPr>
          <p:cNvPr id="264" name="Google Shape;264;p23"/>
          <p:cNvSpPr txBox="1"/>
          <p:nvPr>
            <p:ph idx="1" type="body"/>
          </p:nvPr>
        </p:nvSpPr>
        <p:spPr>
          <a:xfrm>
            <a:off x="750931" y="2009669"/>
            <a:ext cx="10690138" cy="3756500"/>
          </a:xfrm>
          <a:prstGeom prst="rect">
            <a:avLst/>
          </a:prstGeom>
          <a:noFill/>
          <a:ln>
            <a:noFill/>
          </a:ln>
        </p:spPr>
        <p:txBody>
          <a:bodyPr anchorCtr="0" anchor="t" bIns="45700" lIns="91425" spcFirstLastPara="1" rIns="91425" wrap="square" tIns="45700">
            <a:normAutofit/>
          </a:bodyPr>
          <a:lstStyle/>
          <a:p>
            <a:pPr indent="0" lvl="0" marL="0" rtl="0" algn="l">
              <a:lnSpc>
                <a:spcPct val="107000"/>
              </a:lnSpc>
              <a:spcBef>
                <a:spcPts val="0"/>
              </a:spcBef>
              <a:spcAft>
                <a:spcPts val="0"/>
              </a:spcAft>
              <a:buClr>
                <a:schemeClr val="dk1"/>
              </a:buClr>
              <a:buSzPts val="2400"/>
              <a:buNone/>
            </a:pPr>
            <a:r>
              <a:rPr lang="fr-FR" sz="2400">
                <a:latin typeface="Cabin Condensed"/>
                <a:ea typeface="Cabin Condensed"/>
                <a:cs typeface="Cabin Condensed"/>
                <a:sym typeface="Cabin Condensed"/>
              </a:rPr>
              <a:t>Mme T, 34 ans, consulte pour irritabilité marquée et labilité émotionnelle survenant systématiquement 5 à 7 jours avant ses règles, l’obligeant à s’isoler sur le plan professionnel et familial. Un agenda prospectif confirme un trouble dysphorique prémenstruel. Après avoir essayé sans succès l’activité sportive et la vitamine B6 elle revient vous voir en demande d’une solution. Elle accepte une prise en charge médicamenteuse.</a:t>
            </a:r>
            <a:endParaRPr/>
          </a:p>
          <a:p>
            <a:pPr indent="0" lvl="0" marL="0" rtl="0" algn="l">
              <a:lnSpc>
                <a:spcPct val="90000"/>
              </a:lnSpc>
              <a:spcBef>
                <a:spcPts val="875"/>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rgbClr val="000000"/>
              </a:buClr>
              <a:buSzPts val="2400"/>
              <a:buNone/>
            </a:pPr>
            <a:r>
              <a:rPr i="1" lang="fr-FR" sz="2400">
                <a:solidFill>
                  <a:srgbClr val="000000"/>
                </a:solidFill>
                <a:latin typeface="Cabin Condensed"/>
                <a:ea typeface="Cabin Condensed"/>
                <a:cs typeface="Cabin Condensed"/>
                <a:sym typeface="Cabin Condensed"/>
              </a:rPr>
              <a:t>Quel traitement lui proposer ?</a:t>
            </a:r>
            <a:endParaRPr/>
          </a:p>
          <a:p>
            <a:pPr indent="0" lvl="0" marL="0" rtl="0" algn="l">
              <a:lnSpc>
                <a:spcPct val="90000"/>
              </a:lnSpc>
              <a:spcBef>
                <a:spcPts val="150"/>
              </a:spcBef>
              <a:spcAft>
                <a:spcPts val="0"/>
              </a:spcAft>
              <a:buClr>
                <a:srgbClr val="000000"/>
              </a:buClr>
              <a:buSzPts val="2400"/>
              <a:buNone/>
            </a:pPr>
            <a:r>
              <a:rPr i="1" lang="fr-FR" sz="2400">
                <a:solidFill>
                  <a:srgbClr val="000000"/>
                </a:solidFill>
                <a:latin typeface="Cabin Condensed"/>
                <a:ea typeface="Cabin Condensed"/>
                <a:cs typeface="Cabin Condensed"/>
                <a:sym typeface="Cabin Condensed"/>
              </a:rPr>
              <a:t>Quelle surveillance allez-vous mettre en œuvre?</a:t>
            </a:r>
            <a:endParaRPr/>
          </a:p>
          <a:p>
            <a:pPr indent="-114300" lvl="0" marL="228600" rtl="0" algn="l">
              <a:lnSpc>
                <a:spcPct val="107000"/>
              </a:lnSpc>
              <a:spcBef>
                <a:spcPts val="1075"/>
              </a:spcBef>
              <a:spcAft>
                <a:spcPts val="0"/>
              </a:spcAft>
              <a:buClr>
                <a:schemeClr val="dk1"/>
              </a:buClr>
              <a:buSzPts val="1800"/>
              <a:buNone/>
            </a:pPr>
            <a:r>
              <a:t/>
            </a:r>
            <a:endParaRPr sz="1800">
              <a:latin typeface="Cabin Condensed"/>
              <a:ea typeface="Cabin Condensed"/>
              <a:cs typeface="Cabin Condensed"/>
              <a:sym typeface="Cabin Condensed"/>
            </a:endParaRPr>
          </a:p>
          <a:p>
            <a:pPr indent="-114300" lvl="0" marL="228600" rtl="0" algn="l">
              <a:lnSpc>
                <a:spcPct val="107000"/>
              </a:lnSpc>
              <a:spcBef>
                <a:spcPts val="1800"/>
              </a:spcBef>
              <a:spcAft>
                <a:spcPts val="0"/>
              </a:spcAft>
              <a:buClr>
                <a:schemeClr val="dk1"/>
              </a:buClr>
              <a:buSzPts val="1800"/>
              <a:buNone/>
            </a:pPr>
            <a:r>
              <a:t/>
            </a:r>
            <a:endParaRPr sz="1800">
              <a:latin typeface="Cabin Condensed"/>
              <a:ea typeface="Cabin Condensed"/>
              <a:cs typeface="Cabin Condensed"/>
              <a:sym typeface="Cabin Condensed"/>
            </a:endParaRPr>
          </a:p>
        </p:txBody>
      </p:sp>
      <p:pic>
        <p:nvPicPr>
          <p:cNvPr descr="Une image contenant Graphique, art, Caractère coloré, graphisme&#10;&#10;Description générée automatiquement" id="265" name="Google Shape;265;p23"/>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9" name="Shape 269"/>
        <p:cNvGrpSpPr/>
        <p:nvPr/>
      </p:nvGrpSpPr>
      <p:grpSpPr>
        <a:xfrm>
          <a:off x="0" y="0"/>
          <a:ext cx="0" cy="0"/>
          <a:chOff x="0" y="0"/>
          <a:chExt cx="0" cy="0"/>
        </a:xfrm>
      </p:grpSpPr>
      <p:sp>
        <p:nvSpPr>
          <p:cNvPr id="270" name="Google Shape;270;p24"/>
          <p:cNvSpPr txBox="1"/>
          <p:nvPr>
            <p:ph type="title"/>
          </p:nvPr>
        </p:nvSpPr>
        <p:spPr>
          <a:xfrm>
            <a:off x="2214661" y="2571383"/>
            <a:ext cx="600075" cy="9858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0D396"/>
              </a:buClr>
              <a:buSzPts val="6000"/>
              <a:buFont typeface="Madimi One"/>
              <a:buNone/>
            </a:pPr>
            <a:r>
              <a:rPr lang="fr-FR" sz="6000">
                <a:solidFill>
                  <a:srgbClr val="10D396"/>
                </a:solidFill>
                <a:latin typeface="Madimi One"/>
                <a:ea typeface="Madimi One"/>
                <a:cs typeface="Madimi One"/>
                <a:sym typeface="Madimi One"/>
              </a:rPr>
              <a:t>4</a:t>
            </a:r>
            <a:endParaRPr/>
          </a:p>
        </p:txBody>
      </p:sp>
      <p:sp>
        <p:nvSpPr>
          <p:cNvPr id="271" name="Google Shape;271;p24"/>
          <p:cNvSpPr txBox="1"/>
          <p:nvPr/>
        </p:nvSpPr>
        <p:spPr>
          <a:xfrm>
            <a:off x="6096000" y="2691239"/>
            <a:ext cx="5343525" cy="86598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1F1B8C"/>
              </a:buClr>
              <a:buSzPts val="4400"/>
              <a:buFont typeface="Arial"/>
              <a:buNone/>
            </a:pPr>
            <a:r>
              <a:rPr b="0" i="0" lang="fr-FR" sz="4400" u="none" cap="none" strike="noStrike">
                <a:solidFill>
                  <a:srgbClr val="1F1B8C"/>
                </a:solidFill>
                <a:latin typeface="Madimi One"/>
                <a:ea typeface="Madimi One"/>
                <a:cs typeface="Madimi One"/>
                <a:sym typeface="Madimi One"/>
              </a:rPr>
              <a:t>Ejaculation précoce</a:t>
            </a:r>
            <a:endParaRPr/>
          </a:p>
        </p:txBody>
      </p:sp>
      <p:sp>
        <p:nvSpPr>
          <p:cNvPr id="272" name="Google Shape;272;p24"/>
          <p:cNvSpPr txBox="1"/>
          <p:nvPr/>
        </p:nvSpPr>
        <p:spPr>
          <a:xfrm>
            <a:off x="9435150" y="4318712"/>
            <a:ext cx="1485900" cy="21176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1000"/>
              <a:buFont typeface="Arial"/>
              <a:buNone/>
            </a:pPr>
            <a:r>
              <a:t/>
            </a:r>
            <a:endParaRPr b="0" i="0" sz="1000" u="none" cap="none" strike="noStrike">
              <a:solidFill>
                <a:srgbClr val="1F1B8C"/>
              </a:solidFill>
              <a:latin typeface="Madimi One"/>
              <a:ea typeface="Madimi One"/>
              <a:cs typeface="Madimi One"/>
              <a:sym typeface="Madimi One"/>
            </a:endParaRPr>
          </a:p>
        </p:txBody>
      </p:sp>
      <p:pic>
        <p:nvPicPr>
          <p:cNvPr id="273" name="Google Shape;273;p24"/>
          <p:cNvPicPr preferRelativeResize="0"/>
          <p:nvPr/>
        </p:nvPicPr>
        <p:blipFill rotWithShape="1">
          <a:blip r:embed="rId4">
            <a:alphaModFix/>
          </a:blip>
          <a:srcRect b="0" l="0" r="0" t="0"/>
          <a:stretch/>
        </p:blipFill>
        <p:spPr>
          <a:xfrm>
            <a:off x="7047408" y="3429000"/>
            <a:ext cx="2929931" cy="292993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8" name="Shape 278"/>
        <p:cNvGrpSpPr/>
        <p:nvPr/>
      </p:nvGrpSpPr>
      <p:grpSpPr>
        <a:xfrm>
          <a:off x="0" y="0"/>
          <a:ext cx="0" cy="0"/>
          <a:chOff x="0" y="0"/>
          <a:chExt cx="0" cy="0"/>
        </a:xfrm>
      </p:grpSpPr>
      <p:sp>
        <p:nvSpPr>
          <p:cNvPr id="279" name="Google Shape;279;p25"/>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Rappel :  éjaculation prématurée (EP)</a:t>
            </a:r>
            <a:endParaRPr/>
          </a:p>
        </p:txBody>
      </p:sp>
      <p:sp>
        <p:nvSpPr>
          <p:cNvPr id="280" name="Google Shape;280;p25"/>
          <p:cNvSpPr txBox="1"/>
          <p:nvPr>
            <p:ph idx="1" type="body"/>
          </p:nvPr>
        </p:nvSpPr>
        <p:spPr>
          <a:xfrm>
            <a:off x="664499" y="2009669"/>
            <a:ext cx="10690138" cy="396910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rgbClr val="000000"/>
              </a:buClr>
              <a:buSzPct val="100000"/>
              <a:buChar char="•"/>
            </a:pPr>
            <a:r>
              <a:rPr b="1" lang="fr-FR" sz="2400">
                <a:solidFill>
                  <a:srgbClr val="000000"/>
                </a:solidFill>
                <a:latin typeface="Cabin Condensed"/>
                <a:ea typeface="Cabin Condensed"/>
                <a:cs typeface="Cabin Condensed"/>
                <a:sym typeface="Cabin Condensed"/>
              </a:rPr>
              <a:t>Attention pas de consensus concernant la définition de l’EP</a:t>
            </a:r>
            <a:endParaRPr/>
          </a:p>
          <a:p>
            <a:pPr indent="0" lvl="0" marL="0" rtl="0" algn="l">
              <a:lnSpc>
                <a:spcPct val="90000"/>
              </a:lnSpc>
              <a:spcBef>
                <a:spcPts val="150"/>
              </a:spcBef>
              <a:spcAft>
                <a:spcPts val="0"/>
              </a:spcAft>
              <a:buClr>
                <a:schemeClr val="dk1"/>
              </a:buClr>
              <a:buSzPct val="100000"/>
              <a:buNone/>
            </a:pPr>
            <a:r>
              <a:t/>
            </a:r>
            <a:endParaRPr b="1"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ct val="100000"/>
              <a:buChar char="•"/>
            </a:pPr>
            <a:r>
              <a:rPr b="1" lang="fr-FR" sz="2400">
                <a:solidFill>
                  <a:srgbClr val="000000"/>
                </a:solidFill>
                <a:latin typeface="Cabin Condensed"/>
                <a:ea typeface="Cabin Condensed"/>
                <a:cs typeface="Cabin Condensed"/>
                <a:sym typeface="Cabin Condensed"/>
              </a:rPr>
              <a:t>EP : éjaculation survenant systématiquement ou presque systématiquement avant ou dans la minute suivant la pénétration, avec une incapacité à retarder l’éjaculation dans toutes ou presque toutes les pénétrations. S’y associe des conséquences personnelle/conjugale négative (anxiété, frustration, évitement de la sexualité etc…)</a:t>
            </a:r>
            <a:endParaRPr/>
          </a:p>
          <a:p>
            <a:pPr indent="-228600" lvl="0" marL="228600" rtl="0" algn="l">
              <a:lnSpc>
                <a:spcPct val="90000"/>
              </a:lnSpc>
              <a:spcBef>
                <a:spcPts val="150"/>
              </a:spcBef>
              <a:spcAft>
                <a:spcPts val="0"/>
              </a:spcAft>
              <a:buClr>
                <a:srgbClr val="000000"/>
              </a:buClr>
              <a:buSzPct val="100000"/>
              <a:buChar char="•"/>
            </a:pPr>
            <a:r>
              <a:rPr b="1" lang="fr-FR" sz="2400">
                <a:solidFill>
                  <a:srgbClr val="000000"/>
                </a:solidFill>
                <a:latin typeface="Cabin Condensed"/>
                <a:ea typeface="Cabin Condensed"/>
                <a:cs typeface="Cabin Condensed"/>
                <a:sym typeface="Cabin Condensed"/>
              </a:rPr>
              <a:t>Primaire/secondaire ; systématique/situationnelle</a:t>
            </a:r>
            <a:endParaRPr/>
          </a:p>
          <a:p>
            <a:pPr indent="0" lvl="0" marL="0" rtl="0" algn="l">
              <a:lnSpc>
                <a:spcPct val="90000"/>
              </a:lnSpc>
              <a:spcBef>
                <a:spcPts val="150"/>
              </a:spcBef>
              <a:spcAft>
                <a:spcPts val="0"/>
              </a:spcAft>
              <a:buClr>
                <a:schemeClr val="dk1"/>
              </a:buClr>
              <a:buSzPct val="100000"/>
              <a:buNone/>
            </a:pPr>
            <a:r>
              <a:t/>
            </a:r>
            <a:endParaRPr b="1"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ct val="100000"/>
              <a:buChar char="•"/>
            </a:pPr>
            <a:r>
              <a:rPr b="1" lang="fr-FR" sz="2400">
                <a:solidFill>
                  <a:srgbClr val="000000"/>
                </a:solidFill>
                <a:latin typeface="Cabin Condensed"/>
                <a:ea typeface="Cabin Condensed"/>
                <a:cs typeface="Cabin Condensed"/>
                <a:sym typeface="Cabin Condensed"/>
              </a:rPr>
              <a:t>20 à 30% des hommes</a:t>
            </a:r>
            <a:endParaRPr/>
          </a:p>
          <a:p>
            <a:pPr indent="-87629" lvl="0" marL="228600" rtl="0" algn="l">
              <a:lnSpc>
                <a:spcPct val="90000"/>
              </a:lnSpc>
              <a:spcBef>
                <a:spcPts val="150"/>
              </a:spcBef>
              <a:spcAft>
                <a:spcPts val="0"/>
              </a:spcAft>
              <a:buClr>
                <a:schemeClr val="dk1"/>
              </a:buClr>
              <a:buSzPct val="100000"/>
              <a:buNone/>
            </a:pPr>
            <a:r>
              <a:t/>
            </a:r>
            <a:endParaRPr b="1" i="1"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ct val="100000"/>
              <a:buChar char="•"/>
            </a:pPr>
            <a:r>
              <a:rPr i="1" lang="fr-FR" sz="2400">
                <a:solidFill>
                  <a:srgbClr val="000000"/>
                </a:solidFill>
                <a:latin typeface="Cabin Condensed"/>
                <a:ea typeface="Cabin Condensed"/>
                <a:cs typeface="Cabin Condensed"/>
                <a:sym typeface="Cabin Condensed"/>
              </a:rPr>
              <a:t>Sexologie : durée moyenne du rapport sexuel 5,4minutes</a:t>
            </a:r>
            <a:endParaRPr/>
          </a:p>
          <a:p>
            <a:pPr indent="-228600" lvl="0" marL="228600" rtl="0" algn="l">
              <a:lnSpc>
                <a:spcPct val="90000"/>
              </a:lnSpc>
              <a:spcBef>
                <a:spcPts val="150"/>
              </a:spcBef>
              <a:spcAft>
                <a:spcPts val="0"/>
              </a:spcAft>
              <a:buClr>
                <a:srgbClr val="000000"/>
              </a:buClr>
              <a:buSzPct val="100000"/>
              <a:buChar char="•"/>
            </a:pPr>
            <a:r>
              <a:rPr i="1" lang="fr-FR" sz="2400">
                <a:solidFill>
                  <a:srgbClr val="000000"/>
                </a:solidFill>
                <a:latin typeface="Cabin Condensed"/>
                <a:ea typeface="Cabin Condensed"/>
                <a:cs typeface="Cabin Condensed"/>
                <a:sym typeface="Cabin Condensed"/>
              </a:rPr>
              <a:t>Physiologie : le réflexe éjaculatoire est modulé par la sérotonine et la dopamine</a:t>
            </a:r>
            <a:endParaRPr/>
          </a:p>
          <a:p>
            <a:pPr indent="-228600" lvl="0" marL="228600" rtl="0" algn="l">
              <a:lnSpc>
                <a:spcPct val="90000"/>
              </a:lnSpc>
              <a:spcBef>
                <a:spcPts val="150"/>
              </a:spcBef>
              <a:spcAft>
                <a:spcPts val="0"/>
              </a:spcAft>
              <a:buClr>
                <a:srgbClr val="000000"/>
              </a:buClr>
              <a:buSzPct val="100000"/>
              <a:buChar char="•"/>
            </a:pPr>
            <a:r>
              <a:rPr i="1" lang="fr-FR" sz="2400">
                <a:solidFill>
                  <a:srgbClr val="000000"/>
                </a:solidFill>
                <a:latin typeface="Cabin Condensed"/>
                <a:ea typeface="Cabin Condensed"/>
                <a:cs typeface="Cabin Condensed"/>
                <a:sym typeface="Cabin Condensed"/>
              </a:rPr>
              <a:t>Physiopathologie de l’EP : anxiété/stress/taux bas de sérotonine/dysrégulation dopaminergique/défaut d’inhibition du reflexe éjaculatoire/EP/anxiété stress etc… (cercle vicieux) // Autres : hypersensibilité du nerf dorsal/du gland / toxique etc…</a:t>
            </a:r>
            <a:endParaRPr i="1" sz="2400">
              <a:solidFill>
                <a:srgbClr val="000000"/>
              </a:solidFill>
              <a:latin typeface="Cabin Condensed"/>
              <a:ea typeface="Cabin Condensed"/>
              <a:cs typeface="Cabin Condensed"/>
              <a:sym typeface="Cabin Condensed"/>
            </a:endParaRPr>
          </a:p>
        </p:txBody>
      </p:sp>
      <p:pic>
        <p:nvPicPr>
          <p:cNvPr descr="Une image contenant Graphique, art, Caractère coloré, graphisme&#10;&#10;Description générée automatiquement" id="281" name="Google Shape;281;p25"/>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6" name="Shape 286"/>
        <p:cNvGrpSpPr/>
        <p:nvPr/>
      </p:nvGrpSpPr>
      <p:grpSpPr>
        <a:xfrm>
          <a:off x="0" y="0"/>
          <a:ext cx="0" cy="0"/>
          <a:chOff x="0" y="0"/>
          <a:chExt cx="0" cy="0"/>
        </a:xfrm>
      </p:grpSpPr>
      <p:sp>
        <p:nvSpPr>
          <p:cNvPr id="287" name="Google Shape;287;p26"/>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Place des AD dans la prise en charge</a:t>
            </a:r>
            <a:endParaRPr/>
          </a:p>
        </p:txBody>
      </p:sp>
      <p:sp>
        <p:nvSpPr>
          <p:cNvPr id="288" name="Google Shape;288;p26"/>
          <p:cNvSpPr txBox="1"/>
          <p:nvPr>
            <p:ph idx="1" type="body"/>
          </p:nvPr>
        </p:nvSpPr>
        <p:spPr>
          <a:xfrm>
            <a:off x="750931" y="2200587"/>
            <a:ext cx="10690138" cy="3756500"/>
          </a:xfrm>
          <a:prstGeom prst="rect">
            <a:avLst/>
          </a:prstGeom>
          <a:noFill/>
          <a:ln>
            <a:noFill/>
          </a:ln>
        </p:spPr>
        <p:txBody>
          <a:bodyPr anchorCtr="0" anchor="t" bIns="45700" lIns="91425" spcFirstLastPara="1" rIns="91425" wrap="square" tIns="45700">
            <a:normAutofit/>
          </a:bodyPr>
          <a:lstStyle/>
          <a:p>
            <a:pPr indent="-228600" lvl="0" marL="228600" rtl="0" algn="l">
              <a:lnSpc>
                <a:spcPct val="107000"/>
              </a:lnSpc>
              <a:spcBef>
                <a:spcPts val="0"/>
              </a:spcBef>
              <a:spcAft>
                <a:spcPts val="0"/>
              </a:spcAft>
              <a:buClr>
                <a:schemeClr val="dk1"/>
              </a:buClr>
              <a:buSzPts val="2000"/>
              <a:buChar char="•"/>
            </a:pPr>
            <a:r>
              <a:rPr b="1" lang="fr-FR" sz="2000">
                <a:latin typeface="Cabin Condensed"/>
                <a:ea typeface="Cabin Condensed"/>
                <a:cs typeface="Cabin Condensed"/>
                <a:sym typeface="Cabin Condensed"/>
              </a:rPr>
              <a:t>les AD augmentent significativement le délai avant éjaculation (multiplie par 3 à 8) </a:t>
            </a:r>
            <a:endParaRPr/>
          </a:p>
          <a:p>
            <a:pPr indent="-228600" lvl="0" marL="228600" rtl="0" algn="l">
              <a:lnSpc>
                <a:spcPct val="107000"/>
              </a:lnSpc>
              <a:spcBef>
                <a:spcPts val="1800"/>
              </a:spcBef>
              <a:spcAft>
                <a:spcPts val="0"/>
              </a:spcAft>
              <a:buClr>
                <a:schemeClr val="dk1"/>
              </a:buClr>
              <a:buSzPts val="2000"/>
              <a:buChar char="•"/>
            </a:pPr>
            <a:r>
              <a:rPr lang="fr-FR" sz="2000">
                <a:latin typeface="Cabin Condensed"/>
                <a:ea typeface="Cabin Condensed"/>
                <a:cs typeface="Cabin Condensed"/>
                <a:sym typeface="Cabin Condensed"/>
              </a:rPr>
              <a:t>Ils modulent l’activité sérotoninergique/dopaminergique et en favorisant l’inhibition du </a:t>
            </a:r>
            <a:r>
              <a:rPr lang="fr-FR" sz="2000">
                <a:latin typeface="Cabin Condensed"/>
                <a:ea typeface="Cabin Condensed"/>
                <a:cs typeface="Cabin Condensed"/>
                <a:sym typeface="Cabin Condensed"/>
              </a:rPr>
              <a:t>réflexe</a:t>
            </a:r>
            <a:r>
              <a:rPr lang="fr-FR" sz="2000">
                <a:latin typeface="Cabin Condensed"/>
                <a:ea typeface="Cabin Condensed"/>
                <a:cs typeface="Cabin Condensed"/>
                <a:sym typeface="Cabin Condensed"/>
              </a:rPr>
              <a:t> éjaculatoire </a:t>
            </a:r>
            <a:endParaRPr/>
          </a:p>
          <a:p>
            <a:pPr indent="-228600" lvl="0" marL="228600" rtl="0" algn="l">
              <a:lnSpc>
                <a:spcPct val="107000"/>
              </a:lnSpc>
              <a:spcBef>
                <a:spcPts val="1800"/>
              </a:spcBef>
              <a:spcAft>
                <a:spcPts val="0"/>
              </a:spcAft>
              <a:buClr>
                <a:schemeClr val="dk1"/>
              </a:buClr>
              <a:buSzPts val="2000"/>
              <a:buChar char="•"/>
            </a:pPr>
            <a:r>
              <a:rPr lang="fr-FR" sz="2000">
                <a:latin typeface="Cabin Condensed"/>
                <a:ea typeface="Cabin Condensed"/>
                <a:cs typeface="Cabin Condensed"/>
                <a:sym typeface="Cabin Condensed"/>
              </a:rPr>
              <a:t>Ils sont indiqués en seconde intention après échec d’un traitement local / d’une prise en charge comportementale </a:t>
            </a:r>
            <a:endParaRPr/>
          </a:p>
          <a:p>
            <a:pPr indent="-228600" lvl="0" marL="228600" rtl="0" algn="l">
              <a:lnSpc>
                <a:spcPct val="107000"/>
              </a:lnSpc>
              <a:spcBef>
                <a:spcPts val="1800"/>
              </a:spcBef>
              <a:spcAft>
                <a:spcPts val="0"/>
              </a:spcAft>
              <a:buClr>
                <a:schemeClr val="dk1"/>
              </a:buClr>
              <a:buSzPts val="2000"/>
              <a:buChar char="•"/>
            </a:pPr>
            <a:r>
              <a:rPr lang="fr-FR" sz="2000">
                <a:latin typeface="Cabin Condensed"/>
                <a:ea typeface="Cabin Condensed"/>
                <a:cs typeface="Cabin Condensed"/>
                <a:sym typeface="Cabin Condensed"/>
              </a:rPr>
              <a:t>Dans cette indication les ISRS sont les plus couramment prescrits et peuvent être utilisés de façon continue ou à la demande.</a:t>
            </a:r>
            <a:endParaRPr/>
          </a:p>
        </p:txBody>
      </p:sp>
      <p:pic>
        <p:nvPicPr>
          <p:cNvPr descr="Une image contenant Graphique, art, Caractère coloré, graphisme&#10;&#10;Description générée automatiquement" id="289" name="Google Shape;289;p26"/>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4" name="Shape 294"/>
        <p:cNvGrpSpPr/>
        <p:nvPr/>
      </p:nvGrpSpPr>
      <p:grpSpPr>
        <a:xfrm>
          <a:off x="0" y="0"/>
          <a:ext cx="0" cy="0"/>
          <a:chOff x="0" y="0"/>
          <a:chExt cx="0" cy="0"/>
        </a:xfrm>
      </p:grpSpPr>
      <p:sp>
        <p:nvSpPr>
          <p:cNvPr id="295" name="Google Shape;295;p27"/>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En pratique</a:t>
            </a:r>
            <a:endParaRPr/>
          </a:p>
        </p:txBody>
      </p:sp>
      <p:sp>
        <p:nvSpPr>
          <p:cNvPr id="296" name="Google Shape;296;p27"/>
          <p:cNvSpPr txBox="1"/>
          <p:nvPr>
            <p:ph idx="1" type="body"/>
          </p:nvPr>
        </p:nvSpPr>
        <p:spPr>
          <a:xfrm>
            <a:off x="750931" y="2009669"/>
            <a:ext cx="10690138" cy="39691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rmAutofit/>
          </a:bodyPr>
          <a:lstStyle/>
          <a:p>
            <a:pPr indent="-228600" lvl="0" marL="228600" rtl="0" algn="l">
              <a:lnSpc>
                <a:spcPct val="107000"/>
              </a:lnSpc>
              <a:spcBef>
                <a:spcPts val="0"/>
              </a:spcBef>
              <a:spcAft>
                <a:spcPts val="0"/>
              </a:spcAft>
              <a:buClr>
                <a:schemeClr val="dk1"/>
              </a:buClr>
              <a:buSzPts val="1800"/>
              <a:buChar char="•"/>
            </a:pPr>
            <a:r>
              <a:rPr lang="fr-FR" sz="1800">
                <a:latin typeface="Cabin Condensed"/>
                <a:ea typeface="Cabin Condensed"/>
                <a:cs typeface="Cabin Condensed"/>
                <a:sym typeface="Cabin Condensed"/>
              </a:rPr>
              <a:t>Information et réassurance du patient</a:t>
            </a:r>
            <a:endParaRPr/>
          </a:p>
          <a:p>
            <a:pPr indent="-228600" lvl="0" marL="228600" rtl="0" algn="l">
              <a:lnSpc>
                <a:spcPct val="107000"/>
              </a:lnSpc>
              <a:spcBef>
                <a:spcPts val="1800"/>
              </a:spcBef>
              <a:spcAft>
                <a:spcPts val="0"/>
              </a:spcAft>
              <a:buClr>
                <a:schemeClr val="dk1"/>
              </a:buClr>
              <a:buSzPts val="1800"/>
              <a:buChar char="•"/>
            </a:pPr>
            <a:r>
              <a:rPr lang="fr-FR" sz="1800">
                <a:latin typeface="Cabin Condensed"/>
                <a:ea typeface="Cabin Condensed"/>
                <a:cs typeface="Cabin Condensed"/>
                <a:sym typeface="Cabin Condensed"/>
              </a:rPr>
              <a:t>Mesure non médicamenteuse en première intention</a:t>
            </a:r>
            <a:endParaRPr/>
          </a:p>
          <a:p>
            <a:pPr indent="-228600" lvl="0" marL="228600" rtl="0" algn="l">
              <a:lnSpc>
                <a:spcPct val="107000"/>
              </a:lnSpc>
              <a:spcBef>
                <a:spcPts val="1800"/>
              </a:spcBef>
              <a:spcAft>
                <a:spcPts val="0"/>
              </a:spcAft>
              <a:buClr>
                <a:schemeClr val="accent3"/>
              </a:buClr>
              <a:buSzPts val="1800"/>
              <a:buChar char="•"/>
            </a:pPr>
            <a:r>
              <a:rPr b="1" lang="fr-FR" sz="1800">
                <a:solidFill>
                  <a:schemeClr val="accent3"/>
                </a:solidFill>
                <a:latin typeface="Cabin Condensed"/>
                <a:ea typeface="Cabin Condensed"/>
                <a:cs typeface="Cabin Condensed"/>
                <a:sym typeface="Cabin Condensed"/>
              </a:rPr>
              <a:t>ISRS en seconde intention en cas d’échec des mesures non médicamenteuses : DAPOXETINE 30 ou 60mg </a:t>
            </a:r>
            <a:r>
              <a:rPr b="1" lang="fr-FR" sz="1800">
                <a:latin typeface="Cabin Condensed"/>
                <a:ea typeface="Cabin Condensed"/>
                <a:cs typeface="Cabin Condensed"/>
                <a:sym typeface="Cabin Condensed"/>
              </a:rPr>
              <a:t>; </a:t>
            </a:r>
            <a:r>
              <a:rPr lang="fr-FR" sz="1800">
                <a:latin typeface="Cabin Condensed"/>
                <a:ea typeface="Cabin Condensed"/>
                <a:cs typeface="Cabin Condensed"/>
                <a:sym typeface="Cabin Condensed"/>
              </a:rPr>
              <a:t>NON REMBOURSEE ; CI en cas d’insuffisance hépatique sévère, d’insuffisance rénale sévère, d’épilepsie de trouble cardiaque grave etc… (cf vidal)</a:t>
            </a:r>
            <a:endParaRPr/>
          </a:p>
          <a:p>
            <a:pPr indent="-228600" lvl="0" marL="228600" rtl="0" algn="l">
              <a:lnSpc>
                <a:spcPct val="107000"/>
              </a:lnSpc>
              <a:spcBef>
                <a:spcPts val="1800"/>
              </a:spcBef>
              <a:spcAft>
                <a:spcPts val="0"/>
              </a:spcAft>
              <a:buClr>
                <a:schemeClr val="dk1"/>
              </a:buClr>
              <a:buSzPts val="1800"/>
              <a:buChar char="•"/>
            </a:pPr>
            <a:r>
              <a:rPr lang="fr-FR" sz="1800">
                <a:latin typeface="Cabin Condensed"/>
                <a:ea typeface="Cabin Condensed"/>
                <a:cs typeface="Cabin Condensed"/>
                <a:sym typeface="Cabin Condensed"/>
              </a:rPr>
              <a:t>Alternative ISRS : Paroxetine 20mg / sertraline 50mg / Fluoxetine 20mg </a:t>
            </a:r>
            <a:endParaRPr/>
          </a:p>
          <a:p>
            <a:pPr indent="-228600" lvl="0" marL="228600" rtl="0" algn="l">
              <a:lnSpc>
                <a:spcPct val="107000"/>
              </a:lnSpc>
              <a:spcBef>
                <a:spcPts val="1800"/>
              </a:spcBef>
              <a:spcAft>
                <a:spcPts val="0"/>
              </a:spcAft>
              <a:buClr>
                <a:schemeClr val="dk1"/>
              </a:buClr>
              <a:buSzPts val="1800"/>
              <a:buChar char="•"/>
            </a:pPr>
            <a:r>
              <a:rPr lang="fr-FR" sz="1800">
                <a:latin typeface="Cabin Condensed"/>
                <a:ea typeface="Cabin Condensed"/>
                <a:cs typeface="Cabin Condensed"/>
                <a:sym typeface="Cabin Condensed"/>
              </a:rPr>
              <a:t>En prise continue OU à la demande (1 à 3 heures avant le rapport sexuel). Les prises en continue semblent plus efficaces.</a:t>
            </a:r>
            <a:endParaRPr/>
          </a:p>
          <a:p>
            <a:pPr indent="-228600" lvl="0" marL="228600" rtl="0" algn="l">
              <a:lnSpc>
                <a:spcPct val="107000"/>
              </a:lnSpc>
              <a:spcBef>
                <a:spcPts val="1800"/>
              </a:spcBef>
              <a:spcAft>
                <a:spcPts val="0"/>
              </a:spcAft>
              <a:buClr>
                <a:schemeClr val="dk1"/>
              </a:buClr>
              <a:buSzPts val="1800"/>
              <a:buChar char="•"/>
            </a:pPr>
            <a:r>
              <a:rPr lang="fr-FR" sz="1800">
                <a:latin typeface="Cabin Condensed"/>
                <a:ea typeface="Cabin Condensed"/>
                <a:cs typeface="Cabin Condensed"/>
                <a:sym typeface="Cabin Condensed"/>
              </a:rPr>
              <a:t>Balance bénéfice / EI à faire dans le suivi de la prescription</a:t>
            </a:r>
            <a:endParaRPr/>
          </a:p>
        </p:txBody>
      </p:sp>
      <p:pic>
        <p:nvPicPr>
          <p:cNvPr descr="Une image contenant Graphique, art, Caractère coloré, graphisme&#10;&#10;Description générée automatiquement" id="297" name="Google Shape;297;p27"/>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2" name="Shape 302"/>
        <p:cNvGrpSpPr/>
        <p:nvPr/>
      </p:nvGrpSpPr>
      <p:grpSpPr>
        <a:xfrm>
          <a:off x="0" y="0"/>
          <a:ext cx="0" cy="0"/>
          <a:chOff x="0" y="0"/>
          <a:chExt cx="0" cy="0"/>
        </a:xfrm>
      </p:grpSpPr>
      <p:sp>
        <p:nvSpPr>
          <p:cNvPr id="303" name="Google Shape;303;p28"/>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Choix de l’AD</a:t>
            </a:r>
            <a:endParaRPr/>
          </a:p>
        </p:txBody>
      </p:sp>
      <p:sp>
        <p:nvSpPr>
          <p:cNvPr id="304" name="Google Shape;304;p28"/>
          <p:cNvSpPr txBox="1"/>
          <p:nvPr>
            <p:ph idx="1" type="body"/>
          </p:nvPr>
        </p:nvSpPr>
        <p:spPr>
          <a:xfrm>
            <a:off x="664499" y="2009670"/>
            <a:ext cx="10690138" cy="37565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A7D22"/>
              </a:buClr>
              <a:buSzPts val="2400"/>
              <a:buChar char="•"/>
            </a:pPr>
            <a:r>
              <a:rPr b="1" lang="fr-FR" sz="2400">
                <a:solidFill>
                  <a:srgbClr val="3A7D22"/>
                </a:solidFill>
                <a:latin typeface="Cabin Condensed"/>
                <a:ea typeface="Cabin Condensed"/>
                <a:cs typeface="Cabin Condensed"/>
                <a:sym typeface="Cabin Condensed"/>
              </a:rPr>
              <a:t>DAPOXETINE en première intention (non remboursé)</a:t>
            </a:r>
            <a:endParaRPr/>
          </a:p>
          <a:p>
            <a:pPr indent="0" lvl="0" marL="0" rtl="0" algn="l">
              <a:lnSpc>
                <a:spcPct val="90000"/>
              </a:lnSpc>
              <a:spcBef>
                <a:spcPts val="150"/>
              </a:spcBef>
              <a:spcAft>
                <a:spcPts val="0"/>
              </a:spcAft>
              <a:buClr>
                <a:schemeClr val="dk1"/>
              </a:buClr>
              <a:buSzPts val="2400"/>
              <a:buNone/>
            </a:pPr>
            <a:r>
              <a:t/>
            </a:r>
            <a:endParaRPr b="1" sz="2400">
              <a:solidFill>
                <a:srgbClr val="3A7D22"/>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ts val="2400"/>
              <a:buChar char="•"/>
            </a:pPr>
            <a:r>
              <a:rPr b="1" i="1" lang="fr-FR" sz="2400">
                <a:solidFill>
                  <a:srgbClr val="000000"/>
                </a:solidFill>
                <a:latin typeface="Cabin Condensed"/>
                <a:ea typeface="Cabin Condensed"/>
                <a:cs typeface="Cabin Condensed"/>
                <a:sym typeface="Cabin Condensed"/>
              </a:rPr>
              <a:t>Les autres en seconde intention avec ISRS en priorité et IRSNa </a:t>
            </a:r>
            <a:endParaRPr b="1" i="1" sz="2400">
              <a:solidFill>
                <a:srgbClr val="000000"/>
              </a:solidFill>
              <a:latin typeface="Cabin Condensed"/>
              <a:ea typeface="Cabin Condensed"/>
              <a:cs typeface="Cabin Condensed"/>
              <a:sym typeface="Cabin Condensed"/>
            </a:endParaRPr>
          </a:p>
          <a:p>
            <a:pPr indent="0" lvl="0" marL="228600" rtl="0" algn="l">
              <a:lnSpc>
                <a:spcPct val="90000"/>
              </a:lnSpc>
              <a:spcBef>
                <a:spcPts val="150"/>
              </a:spcBef>
              <a:spcAft>
                <a:spcPts val="0"/>
              </a:spcAft>
              <a:buNone/>
            </a:pPr>
            <a:r>
              <a:rPr b="1" i="1" lang="fr-FR" sz="2400">
                <a:solidFill>
                  <a:srgbClr val="000000"/>
                </a:solidFill>
                <a:latin typeface="Cabin Condensed"/>
                <a:ea typeface="Cabin Condensed"/>
                <a:cs typeface="Cabin Condensed"/>
                <a:sym typeface="Cabin Condensed"/>
              </a:rPr>
              <a:t>puis tricycliques en absence d’alternative</a:t>
            </a:r>
            <a:endParaRPr/>
          </a:p>
          <a:p>
            <a:pPr indent="-139700" lvl="0" marL="228600" rtl="0" algn="l">
              <a:lnSpc>
                <a:spcPct val="90000"/>
              </a:lnSpc>
              <a:spcBef>
                <a:spcPts val="150"/>
              </a:spcBef>
              <a:spcAft>
                <a:spcPts val="0"/>
              </a:spcAft>
              <a:buClr>
                <a:schemeClr val="dk1"/>
              </a:buClr>
              <a:buSzPts val="1400"/>
              <a:buNone/>
            </a:pPr>
            <a:r>
              <a:t/>
            </a:r>
            <a:endParaRPr sz="1400">
              <a:solidFill>
                <a:srgbClr val="000000"/>
              </a:solidFill>
              <a:highlight>
                <a:srgbClr val="FFFFFF"/>
              </a:highlight>
              <a:latin typeface="Outfit"/>
              <a:ea typeface="Outfit"/>
              <a:cs typeface="Outfit"/>
              <a:sym typeface="Outfit"/>
            </a:endParaRPr>
          </a:p>
        </p:txBody>
      </p:sp>
      <p:pic>
        <p:nvPicPr>
          <p:cNvPr descr="Une image contenant Graphique, art, Caractère coloré, graphisme&#10;&#10;Description générée automatiquement" id="305" name="Google Shape;305;p28"/>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0" name="Shape 310"/>
        <p:cNvGrpSpPr/>
        <p:nvPr/>
      </p:nvGrpSpPr>
      <p:grpSpPr>
        <a:xfrm>
          <a:off x="0" y="0"/>
          <a:ext cx="0" cy="0"/>
          <a:chOff x="0" y="0"/>
          <a:chExt cx="0" cy="0"/>
        </a:xfrm>
      </p:grpSpPr>
      <p:sp>
        <p:nvSpPr>
          <p:cNvPr id="311" name="Google Shape;311;p29"/>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Cas clinique</a:t>
            </a:r>
            <a:endParaRPr/>
          </a:p>
        </p:txBody>
      </p:sp>
      <p:sp>
        <p:nvSpPr>
          <p:cNvPr id="312" name="Google Shape;312;p29"/>
          <p:cNvSpPr txBox="1"/>
          <p:nvPr>
            <p:ph idx="1" type="body"/>
          </p:nvPr>
        </p:nvSpPr>
        <p:spPr>
          <a:xfrm>
            <a:off x="750931" y="2009669"/>
            <a:ext cx="10690138" cy="3756500"/>
          </a:xfrm>
          <a:prstGeom prst="rect">
            <a:avLst/>
          </a:prstGeom>
          <a:noFill/>
          <a:ln>
            <a:noFill/>
          </a:ln>
        </p:spPr>
        <p:txBody>
          <a:bodyPr anchorCtr="0" anchor="t" bIns="45700" lIns="91425" spcFirstLastPara="1" rIns="91425" wrap="square" tIns="45700">
            <a:normAutofit/>
          </a:bodyPr>
          <a:lstStyle/>
          <a:p>
            <a:pPr indent="0" lvl="0" marL="0" rtl="0" algn="l">
              <a:lnSpc>
                <a:spcPct val="107000"/>
              </a:lnSpc>
              <a:spcBef>
                <a:spcPts val="0"/>
              </a:spcBef>
              <a:spcAft>
                <a:spcPts val="0"/>
              </a:spcAft>
              <a:buClr>
                <a:schemeClr val="dk1"/>
              </a:buClr>
              <a:buSzPts val="2400"/>
              <a:buNone/>
            </a:pPr>
            <a:r>
              <a:rPr lang="fr-FR" sz="2400">
                <a:latin typeface="Cabin Condensed"/>
                <a:ea typeface="Cabin Condensed"/>
                <a:cs typeface="Cabin Condensed"/>
                <a:sym typeface="Cabin Condensed"/>
              </a:rPr>
              <a:t>Mr B, 28 ans, consulte pour une éjaculation très rapide survenant dès la pénétration, entraînant une frustration pour lui et sa partenaire. Aucune cause organique n’est retrouvée. Vous mettez en évidence une éjaculation prématurée secondaire, systématique.  </a:t>
            </a:r>
            <a:endParaRPr/>
          </a:p>
          <a:p>
            <a:pPr indent="0" lvl="0" marL="0" rtl="0" algn="l">
              <a:lnSpc>
                <a:spcPct val="107000"/>
              </a:lnSpc>
              <a:spcBef>
                <a:spcPts val="180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a:p>
            <a:pPr indent="0" lvl="0" marL="0" rtl="0" algn="l">
              <a:lnSpc>
                <a:spcPct val="90000"/>
              </a:lnSpc>
              <a:spcBef>
                <a:spcPts val="875"/>
              </a:spcBef>
              <a:spcAft>
                <a:spcPts val="0"/>
              </a:spcAft>
              <a:buClr>
                <a:srgbClr val="000000"/>
              </a:buClr>
              <a:buSzPts val="2400"/>
              <a:buNone/>
            </a:pPr>
            <a:r>
              <a:rPr i="1" lang="fr-FR" sz="2400">
                <a:solidFill>
                  <a:srgbClr val="000000"/>
                </a:solidFill>
                <a:latin typeface="Cabin Condensed"/>
                <a:ea typeface="Cabin Condensed"/>
                <a:cs typeface="Cabin Condensed"/>
                <a:sym typeface="Cabin Condensed"/>
              </a:rPr>
              <a:t>Quel traitement lui proposer ?</a:t>
            </a:r>
            <a:endParaRPr/>
          </a:p>
          <a:p>
            <a:pPr indent="0" lvl="0" marL="0" rtl="0" algn="l">
              <a:lnSpc>
                <a:spcPct val="90000"/>
              </a:lnSpc>
              <a:spcBef>
                <a:spcPts val="150"/>
              </a:spcBef>
              <a:spcAft>
                <a:spcPts val="0"/>
              </a:spcAft>
              <a:buClr>
                <a:srgbClr val="000000"/>
              </a:buClr>
              <a:buSzPts val="2400"/>
              <a:buNone/>
            </a:pPr>
            <a:r>
              <a:rPr i="1" lang="fr-FR" sz="2400">
                <a:solidFill>
                  <a:srgbClr val="000000"/>
                </a:solidFill>
                <a:latin typeface="Cabin Condensed"/>
                <a:ea typeface="Cabin Condensed"/>
                <a:cs typeface="Cabin Condensed"/>
                <a:sym typeface="Cabin Condensed"/>
              </a:rPr>
              <a:t>Quelle surveillance allez-vous mettre en œuvre?</a:t>
            </a:r>
            <a:endParaRPr/>
          </a:p>
          <a:p>
            <a:pPr indent="-114300" lvl="0" marL="228600" rtl="0" algn="l">
              <a:lnSpc>
                <a:spcPct val="107000"/>
              </a:lnSpc>
              <a:spcBef>
                <a:spcPts val="1075"/>
              </a:spcBef>
              <a:spcAft>
                <a:spcPts val="0"/>
              </a:spcAft>
              <a:buClr>
                <a:schemeClr val="dk1"/>
              </a:buClr>
              <a:buSzPts val="1800"/>
              <a:buNone/>
            </a:pPr>
            <a:r>
              <a:t/>
            </a:r>
            <a:endParaRPr sz="1800">
              <a:latin typeface="Cabin Condensed"/>
              <a:ea typeface="Cabin Condensed"/>
              <a:cs typeface="Cabin Condensed"/>
              <a:sym typeface="Cabin Condensed"/>
            </a:endParaRPr>
          </a:p>
          <a:p>
            <a:pPr indent="-114300" lvl="0" marL="228600" rtl="0" algn="l">
              <a:lnSpc>
                <a:spcPct val="107000"/>
              </a:lnSpc>
              <a:spcBef>
                <a:spcPts val="1800"/>
              </a:spcBef>
              <a:spcAft>
                <a:spcPts val="0"/>
              </a:spcAft>
              <a:buClr>
                <a:schemeClr val="dk1"/>
              </a:buClr>
              <a:buSzPts val="1800"/>
              <a:buNone/>
            </a:pPr>
            <a:r>
              <a:t/>
            </a:r>
            <a:endParaRPr sz="1800">
              <a:latin typeface="Cabin Condensed"/>
              <a:ea typeface="Cabin Condensed"/>
              <a:cs typeface="Cabin Condensed"/>
              <a:sym typeface="Cabin Condensed"/>
            </a:endParaRPr>
          </a:p>
        </p:txBody>
      </p:sp>
      <p:pic>
        <p:nvPicPr>
          <p:cNvPr descr="Une image contenant Graphique, art, Caractère coloré, graphisme&#10;&#10;Description générée automatiquement" id="313" name="Google Shape;313;p29"/>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3"/>
          <p:cNvSpPr txBox="1"/>
          <p:nvPr>
            <p:ph type="title"/>
          </p:nvPr>
        </p:nvSpPr>
        <p:spPr>
          <a:xfrm>
            <a:off x="2214661" y="2571383"/>
            <a:ext cx="600075" cy="9858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0D396"/>
              </a:buClr>
              <a:buSzPts val="6000"/>
              <a:buFont typeface="Madimi One"/>
              <a:buNone/>
            </a:pPr>
            <a:r>
              <a:rPr lang="fr-FR" sz="6000">
                <a:solidFill>
                  <a:srgbClr val="10D396"/>
                </a:solidFill>
                <a:latin typeface="Madimi One"/>
                <a:ea typeface="Madimi One"/>
                <a:cs typeface="Madimi One"/>
                <a:sym typeface="Madimi One"/>
              </a:rPr>
              <a:t>1</a:t>
            </a:r>
            <a:endParaRPr/>
          </a:p>
        </p:txBody>
      </p:sp>
      <p:sp>
        <p:nvSpPr>
          <p:cNvPr id="102" name="Google Shape;102;p3"/>
          <p:cNvSpPr txBox="1"/>
          <p:nvPr/>
        </p:nvSpPr>
        <p:spPr>
          <a:xfrm>
            <a:off x="6096000" y="2691239"/>
            <a:ext cx="5343525" cy="74612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0" i="0" sz="4400" u="none" cap="none" strike="noStrike">
              <a:solidFill>
                <a:srgbClr val="1F1B8C"/>
              </a:solidFill>
              <a:latin typeface="Madimi One"/>
              <a:ea typeface="Madimi One"/>
              <a:cs typeface="Madimi One"/>
              <a:sym typeface="Madimi One"/>
            </a:endParaRPr>
          </a:p>
        </p:txBody>
      </p:sp>
      <p:sp>
        <p:nvSpPr>
          <p:cNvPr id="103" name="Google Shape;103;p3"/>
          <p:cNvSpPr txBox="1"/>
          <p:nvPr/>
        </p:nvSpPr>
        <p:spPr>
          <a:xfrm>
            <a:off x="9435150" y="4318712"/>
            <a:ext cx="1485900" cy="21176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1000"/>
              <a:buFont typeface="Arial"/>
              <a:buNone/>
            </a:pPr>
            <a:r>
              <a:t/>
            </a:r>
            <a:endParaRPr b="0" i="0" sz="1000" u="none" cap="none" strike="noStrike">
              <a:solidFill>
                <a:srgbClr val="1F1B8C"/>
              </a:solidFill>
              <a:latin typeface="Madimi One"/>
              <a:ea typeface="Madimi One"/>
              <a:cs typeface="Madimi One"/>
              <a:sym typeface="Madimi One"/>
            </a:endParaRPr>
          </a:p>
        </p:txBody>
      </p:sp>
      <p:sp>
        <p:nvSpPr>
          <p:cNvPr id="104" name="Google Shape;104;p3"/>
          <p:cNvSpPr txBox="1"/>
          <p:nvPr/>
        </p:nvSpPr>
        <p:spPr>
          <a:xfrm>
            <a:off x="6022157" y="2200589"/>
            <a:ext cx="5343525" cy="130438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1F1B8C"/>
              </a:buClr>
              <a:buSzPts val="4400"/>
              <a:buFont typeface="Arial"/>
              <a:buNone/>
            </a:pPr>
            <a:r>
              <a:rPr b="0" i="0" lang="fr-FR" sz="4400" u="none" cap="none" strike="noStrike">
                <a:solidFill>
                  <a:srgbClr val="1F1B8C"/>
                </a:solidFill>
                <a:latin typeface="Madimi One"/>
                <a:ea typeface="Madimi One"/>
                <a:cs typeface="Madimi One"/>
                <a:sym typeface="Madimi One"/>
              </a:rPr>
              <a:t>AD – Grossesse &amp; allaitement</a:t>
            </a:r>
            <a:endParaRPr/>
          </a:p>
        </p:txBody>
      </p:sp>
      <p:pic>
        <p:nvPicPr>
          <p:cNvPr id="105" name="Google Shape;105;p3"/>
          <p:cNvPicPr preferRelativeResize="0"/>
          <p:nvPr/>
        </p:nvPicPr>
        <p:blipFill rotWithShape="1">
          <a:blip r:embed="rId4">
            <a:alphaModFix/>
          </a:blip>
          <a:srcRect b="0" l="0" r="0" t="0"/>
          <a:stretch/>
        </p:blipFill>
        <p:spPr>
          <a:xfrm>
            <a:off x="7613371" y="3595415"/>
            <a:ext cx="2161095" cy="216109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7" name="Shape 317"/>
        <p:cNvGrpSpPr/>
        <p:nvPr/>
      </p:nvGrpSpPr>
      <p:grpSpPr>
        <a:xfrm>
          <a:off x="0" y="0"/>
          <a:ext cx="0" cy="0"/>
          <a:chOff x="0" y="0"/>
          <a:chExt cx="0" cy="0"/>
        </a:xfrm>
      </p:grpSpPr>
      <p:sp>
        <p:nvSpPr>
          <p:cNvPr id="318" name="Google Shape;318;p30"/>
          <p:cNvSpPr txBox="1"/>
          <p:nvPr>
            <p:ph type="title"/>
          </p:nvPr>
        </p:nvSpPr>
        <p:spPr>
          <a:xfrm>
            <a:off x="2214661" y="2571383"/>
            <a:ext cx="600075" cy="9858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0D396"/>
              </a:buClr>
              <a:buSzPts val="6000"/>
              <a:buFont typeface="Madimi One"/>
              <a:buNone/>
            </a:pPr>
            <a:r>
              <a:rPr lang="fr-FR" sz="6000">
                <a:solidFill>
                  <a:srgbClr val="10D396"/>
                </a:solidFill>
                <a:latin typeface="Madimi One"/>
                <a:ea typeface="Madimi One"/>
                <a:cs typeface="Madimi One"/>
                <a:sym typeface="Madimi One"/>
              </a:rPr>
              <a:t>5</a:t>
            </a:r>
            <a:endParaRPr/>
          </a:p>
        </p:txBody>
      </p:sp>
      <p:sp>
        <p:nvSpPr>
          <p:cNvPr id="319" name="Google Shape;319;p30"/>
          <p:cNvSpPr txBox="1"/>
          <p:nvPr/>
        </p:nvSpPr>
        <p:spPr>
          <a:xfrm>
            <a:off x="6075907" y="2111709"/>
            <a:ext cx="5343525" cy="167652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1F1B8C"/>
              </a:buClr>
              <a:buSzPts val="4400"/>
              <a:buFont typeface="Arial"/>
              <a:buNone/>
            </a:pPr>
            <a:r>
              <a:rPr b="0" i="0" lang="fr-FR" sz="4400" u="none" cap="none" strike="noStrike">
                <a:solidFill>
                  <a:srgbClr val="1F1B8C"/>
                </a:solidFill>
                <a:latin typeface="Madimi One"/>
                <a:ea typeface="Madimi One"/>
                <a:cs typeface="Madimi One"/>
                <a:sym typeface="Madimi One"/>
              </a:rPr>
              <a:t>AD &amp; Troubles de la libido</a:t>
            </a:r>
            <a:endParaRPr/>
          </a:p>
        </p:txBody>
      </p:sp>
      <p:sp>
        <p:nvSpPr>
          <p:cNvPr id="320" name="Google Shape;320;p30"/>
          <p:cNvSpPr txBox="1"/>
          <p:nvPr/>
        </p:nvSpPr>
        <p:spPr>
          <a:xfrm>
            <a:off x="9435150" y="4318712"/>
            <a:ext cx="1485900" cy="21176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1000"/>
              <a:buFont typeface="Arial"/>
              <a:buNone/>
            </a:pPr>
            <a:r>
              <a:t/>
            </a:r>
            <a:endParaRPr b="0" i="0" sz="1000" u="none" cap="none" strike="noStrike">
              <a:solidFill>
                <a:srgbClr val="1F1B8C"/>
              </a:solidFill>
              <a:latin typeface="Madimi One"/>
              <a:ea typeface="Madimi One"/>
              <a:cs typeface="Madimi One"/>
              <a:sym typeface="Madimi One"/>
            </a:endParaRPr>
          </a:p>
        </p:txBody>
      </p:sp>
      <p:pic>
        <p:nvPicPr>
          <p:cNvPr id="321" name="Google Shape;321;p30"/>
          <p:cNvPicPr preferRelativeResize="0"/>
          <p:nvPr/>
        </p:nvPicPr>
        <p:blipFill rotWithShape="1">
          <a:blip r:embed="rId4">
            <a:alphaModFix/>
          </a:blip>
          <a:srcRect b="4248" l="2861" r="5311" t="5249"/>
          <a:stretch/>
        </p:blipFill>
        <p:spPr>
          <a:xfrm>
            <a:off x="6574290" y="3429000"/>
            <a:ext cx="4346760" cy="256906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6" name="Shape 326"/>
        <p:cNvGrpSpPr/>
        <p:nvPr/>
      </p:nvGrpSpPr>
      <p:grpSpPr>
        <a:xfrm>
          <a:off x="0" y="0"/>
          <a:ext cx="0" cy="0"/>
          <a:chOff x="0" y="0"/>
          <a:chExt cx="0" cy="0"/>
        </a:xfrm>
      </p:grpSpPr>
      <p:sp>
        <p:nvSpPr>
          <p:cNvPr id="327" name="Google Shape;327;p31"/>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Rappel :  troubles sexuels</a:t>
            </a:r>
            <a:endParaRPr/>
          </a:p>
        </p:txBody>
      </p:sp>
      <p:sp>
        <p:nvSpPr>
          <p:cNvPr id="328" name="Google Shape;328;p31"/>
          <p:cNvSpPr txBox="1"/>
          <p:nvPr>
            <p:ph idx="1" type="body"/>
          </p:nvPr>
        </p:nvSpPr>
        <p:spPr>
          <a:xfrm>
            <a:off x="664499" y="2009669"/>
            <a:ext cx="10690138" cy="39691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400"/>
              <a:buChar char="•"/>
            </a:pPr>
            <a:r>
              <a:rPr b="1" lang="fr-FR" sz="2400">
                <a:solidFill>
                  <a:srgbClr val="000000"/>
                </a:solidFill>
                <a:latin typeface="Cabin Condensed"/>
                <a:ea typeface="Cabin Condensed"/>
                <a:cs typeface="Cabin Condensed"/>
                <a:sym typeface="Cabin Condensed"/>
              </a:rPr>
              <a:t>Sexualité : libido / excitation physique / orgasme</a:t>
            </a:r>
            <a:endParaRPr/>
          </a:p>
          <a:p>
            <a:pPr indent="-228600" lvl="0" marL="228600" rtl="0" algn="l">
              <a:lnSpc>
                <a:spcPct val="90000"/>
              </a:lnSpc>
              <a:spcBef>
                <a:spcPts val="150"/>
              </a:spcBef>
              <a:spcAft>
                <a:spcPts val="0"/>
              </a:spcAft>
              <a:buClr>
                <a:srgbClr val="000000"/>
              </a:buClr>
              <a:buSzPts val="2400"/>
              <a:buChar char="•"/>
            </a:pPr>
            <a:r>
              <a:rPr i="1" lang="fr-FR" sz="2400">
                <a:solidFill>
                  <a:srgbClr val="000000"/>
                </a:solidFill>
                <a:latin typeface="Cabin Condensed"/>
                <a:ea typeface="Cabin Condensed"/>
                <a:cs typeface="Cabin Condensed"/>
                <a:sym typeface="Cabin Condensed"/>
              </a:rPr>
              <a:t>Sous le terme trouble de la libido on a tendance à regrouper ces trois types de difficultés</a:t>
            </a:r>
            <a:endParaRPr/>
          </a:p>
          <a:p>
            <a:pPr indent="0" lvl="0" marL="0" rtl="0" algn="l">
              <a:lnSpc>
                <a:spcPct val="90000"/>
              </a:lnSpc>
              <a:spcBef>
                <a:spcPts val="15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rgbClr val="000000"/>
              </a:buClr>
              <a:buSzPts val="2400"/>
              <a:buNone/>
            </a:pPr>
            <a:r>
              <a:rPr i="1" lang="fr-FR" sz="2400">
                <a:solidFill>
                  <a:srgbClr val="000000"/>
                </a:solidFill>
                <a:latin typeface="Cabin Condensed"/>
                <a:ea typeface="Cabin Condensed"/>
                <a:cs typeface="Cabin Condensed"/>
                <a:sym typeface="Cabin Condensed"/>
              </a:rPr>
              <a:t>Bien que les AD peuvent constituer le traitement de certains troubles sexuels (ex : éjaculation prématurée), ils en sont le plus souvent la cause</a:t>
            </a:r>
            <a:endParaRPr/>
          </a:p>
          <a:p>
            <a:pPr indent="-76200" lvl="0" marL="228600" rtl="0" algn="l">
              <a:lnSpc>
                <a:spcPct val="90000"/>
              </a:lnSpc>
              <a:spcBef>
                <a:spcPts val="15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C00000"/>
              </a:buClr>
              <a:buSzPts val="2400"/>
              <a:buChar char="•"/>
            </a:pPr>
            <a:r>
              <a:rPr b="1" lang="fr-FR" sz="2400">
                <a:solidFill>
                  <a:srgbClr val="C00000"/>
                </a:solidFill>
                <a:latin typeface="Cabin Condensed"/>
                <a:ea typeface="Cabin Condensed"/>
                <a:cs typeface="Cabin Condensed"/>
                <a:sym typeface="Cabin Condensed"/>
              </a:rPr>
              <a:t>Causes fréquente : les AD +++ </a:t>
            </a:r>
            <a:endParaRPr/>
          </a:p>
          <a:p>
            <a:pPr indent="-228600" lvl="0" marL="228600" rtl="0" algn="l">
              <a:lnSpc>
                <a:spcPct val="90000"/>
              </a:lnSpc>
              <a:spcBef>
                <a:spcPts val="150"/>
              </a:spcBef>
              <a:spcAft>
                <a:spcPts val="0"/>
              </a:spcAft>
              <a:buClr>
                <a:srgbClr val="C00000"/>
              </a:buClr>
              <a:buSzPts val="2400"/>
              <a:buChar char="•"/>
            </a:pPr>
            <a:r>
              <a:rPr b="1" lang="fr-FR" sz="2400">
                <a:solidFill>
                  <a:srgbClr val="C00000"/>
                </a:solidFill>
                <a:latin typeface="Cabin Condensed"/>
                <a:ea typeface="Cabin Condensed"/>
                <a:cs typeface="Cabin Condensed"/>
                <a:sym typeface="Cabin Condensed"/>
              </a:rPr>
              <a:t>Peuvent perturber les différentes composantes de la sexualité</a:t>
            </a:r>
            <a:endParaRPr i="1" sz="2400">
              <a:solidFill>
                <a:srgbClr val="000000"/>
              </a:solidFill>
              <a:latin typeface="Cabin Condensed"/>
              <a:ea typeface="Cabin Condensed"/>
              <a:cs typeface="Cabin Condensed"/>
              <a:sym typeface="Cabin Condensed"/>
            </a:endParaRPr>
          </a:p>
        </p:txBody>
      </p:sp>
      <p:pic>
        <p:nvPicPr>
          <p:cNvPr descr="Une image contenant Graphique, art, Caractère coloré, graphisme&#10;&#10;Description générée automatiquement" id="329" name="Google Shape;329;p31"/>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4" name="Shape 334"/>
        <p:cNvGrpSpPr/>
        <p:nvPr/>
      </p:nvGrpSpPr>
      <p:grpSpPr>
        <a:xfrm>
          <a:off x="0" y="0"/>
          <a:ext cx="0" cy="0"/>
          <a:chOff x="0" y="0"/>
          <a:chExt cx="0" cy="0"/>
        </a:xfrm>
      </p:grpSpPr>
      <p:sp>
        <p:nvSpPr>
          <p:cNvPr id="335" name="Google Shape;335;p32"/>
          <p:cNvSpPr txBox="1"/>
          <p:nvPr>
            <p:ph idx="1" type="body"/>
          </p:nvPr>
        </p:nvSpPr>
        <p:spPr>
          <a:xfrm>
            <a:off x="664499" y="2009669"/>
            <a:ext cx="10690138" cy="3969100"/>
          </a:xfrm>
          <a:prstGeom prst="rect">
            <a:avLst/>
          </a:prstGeom>
          <a:noFill/>
          <a:ln>
            <a:noFill/>
          </a:ln>
        </p:spPr>
        <p:txBody>
          <a:bodyPr anchorCtr="0" anchor="t"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a:p>
            <a:pPr indent="-76200" lvl="0" marL="228600" rtl="0" algn="l">
              <a:lnSpc>
                <a:spcPct val="90000"/>
              </a:lnSpc>
              <a:spcBef>
                <a:spcPts val="15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a:p>
            <a:pPr indent="-76200" lvl="0" marL="228600" rtl="0" algn="l">
              <a:lnSpc>
                <a:spcPct val="90000"/>
              </a:lnSpc>
              <a:spcBef>
                <a:spcPts val="15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a:p>
            <a:pPr indent="-76200" lvl="0" marL="228600" rtl="0" algn="l">
              <a:lnSpc>
                <a:spcPct val="90000"/>
              </a:lnSpc>
              <a:spcBef>
                <a:spcPts val="15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p:txBody>
      </p:sp>
      <p:pic>
        <p:nvPicPr>
          <p:cNvPr descr="Une image contenant Graphique, art, Caractère coloré, graphisme&#10;&#10;Description générée automatiquement" id="336" name="Google Shape;336;p32"/>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pic>
        <p:nvPicPr>
          <p:cNvPr id="337" name="Google Shape;337;p32"/>
          <p:cNvPicPr preferRelativeResize="0"/>
          <p:nvPr/>
        </p:nvPicPr>
        <p:blipFill rotWithShape="1">
          <a:blip r:embed="rId5">
            <a:alphaModFix/>
          </a:blip>
          <a:srcRect b="0" l="0" r="0" t="0"/>
          <a:stretch/>
        </p:blipFill>
        <p:spPr>
          <a:xfrm>
            <a:off x="340580" y="827880"/>
            <a:ext cx="5653224" cy="5092448"/>
          </a:xfrm>
          <a:prstGeom prst="rect">
            <a:avLst/>
          </a:prstGeom>
          <a:noFill/>
          <a:ln>
            <a:noFill/>
          </a:ln>
        </p:spPr>
      </p:pic>
      <p:pic>
        <p:nvPicPr>
          <p:cNvPr id="338" name="Google Shape;338;p32"/>
          <p:cNvPicPr preferRelativeResize="0"/>
          <p:nvPr/>
        </p:nvPicPr>
        <p:blipFill rotWithShape="1">
          <a:blip r:embed="rId6">
            <a:alphaModFix/>
          </a:blip>
          <a:srcRect b="0" l="0" r="0" t="0"/>
          <a:stretch/>
        </p:blipFill>
        <p:spPr>
          <a:xfrm>
            <a:off x="6064195" y="1765676"/>
            <a:ext cx="5787225" cy="3216855"/>
          </a:xfrm>
          <a:prstGeom prst="rect">
            <a:avLst/>
          </a:prstGeom>
          <a:noFill/>
          <a:ln>
            <a:noFill/>
          </a:ln>
        </p:spPr>
      </p:pic>
      <p:sp>
        <p:nvSpPr>
          <p:cNvPr id="339" name="Google Shape;339;p32"/>
          <p:cNvSpPr/>
          <p:nvPr/>
        </p:nvSpPr>
        <p:spPr>
          <a:xfrm>
            <a:off x="6154219" y="2240782"/>
            <a:ext cx="5767592" cy="2741749"/>
          </a:xfrm>
          <a:prstGeom prst="rect">
            <a:avLst/>
          </a:prstGeom>
          <a:solidFill>
            <a:srgbClr val="E71224">
              <a:alpha val="4705"/>
            </a:srgbClr>
          </a:solidFill>
          <a:ln cap="flat" cmpd="sng" w="12600">
            <a:solidFill>
              <a:srgbClr val="E7122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E71224"/>
              </a:solidFill>
              <a:latin typeface="Arial"/>
              <a:ea typeface="Arial"/>
              <a:cs typeface="Arial"/>
              <a:sym typeface="Arial"/>
            </a:endParaRPr>
          </a:p>
        </p:txBody>
      </p:sp>
      <p:sp>
        <p:nvSpPr>
          <p:cNvPr id="340" name="Google Shape;340;p32"/>
          <p:cNvSpPr/>
          <p:nvPr/>
        </p:nvSpPr>
        <p:spPr>
          <a:xfrm>
            <a:off x="430606" y="2965939"/>
            <a:ext cx="5563198" cy="2419978"/>
          </a:xfrm>
          <a:prstGeom prst="rect">
            <a:avLst/>
          </a:prstGeom>
          <a:solidFill>
            <a:srgbClr val="3A7D22">
              <a:alpha val="4705"/>
            </a:srgbClr>
          </a:solidFill>
          <a:ln cap="flat" cmpd="sng" w="12600">
            <a:solidFill>
              <a:srgbClr val="3A7D2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E71224"/>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5" name="Shape 345"/>
        <p:cNvGrpSpPr/>
        <p:nvPr/>
      </p:nvGrpSpPr>
      <p:grpSpPr>
        <a:xfrm>
          <a:off x="0" y="0"/>
          <a:ext cx="0" cy="0"/>
          <a:chOff x="0" y="0"/>
          <a:chExt cx="0" cy="0"/>
        </a:xfrm>
      </p:grpSpPr>
      <p:sp>
        <p:nvSpPr>
          <p:cNvPr id="346" name="Google Shape;346;p33"/>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Avant la prescription des AD</a:t>
            </a:r>
            <a:endParaRPr/>
          </a:p>
        </p:txBody>
      </p:sp>
      <p:sp>
        <p:nvSpPr>
          <p:cNvPr id="347" name="Google Shape;347;p33"/>
          <p:cNvSpPr txBox="1"/>
          <p:nvPr>
            <p:ph idx="1" type="body"/>
          </p:nvPr>
        </p:nvSpPr>
        <p:spPr>
          <a:xfrm>
            <a:off x="664499" y="2428769"/>
            <a:ext cx="10690200" cy="3969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400"/>
              <a:buChar char="•"/>
            </a:pPr>
            <a:r>
              <a:rPr b="1" lang="fr-FR" sz="2400">
                <a:solidFill>
                  <a:srgbClr val="000000"/>
                </a:solidFill>
                <a:latin typeface="Cabin Condensed"/>
                <a:ea typeface="Cabin Condensed"/>
                <a:cs typeface="Cabin Condensed"/>
                <a:sym typeface="Cabin Condensed"/>
              </a:rPr>
              <a:t>Questionner systématiquement son patient </a:t>
            </a:r>
            <a:endParaRPr/>
          </a:p>
          <a:p>
            <a:pPr indent="0" lvl="1" marL="457200" rtl="0" algn="l">
              <a:lnSpc>
                <a:spcPct val="90000"/>
              </a:lnSpc>
              <a:spcBef>
                <a:spcPts val="150"/>
              </a:spcBef>
              <a:spcAft>
                <a:spcPts val="0"/>
              </a:spcAft>
              <a:buClr>
                <a:srgbClr val="000000"/>
              </a:buClr>
              <a:buSzPts val="2000"/>
              <a:buNone/>
            </a:pPr>
            <a:r>
              <a:rPr b="1" lang="fr-FR" sz="2000">
                <a:solidFill>
                  <a:srgbClr val="000000"/>
                </a:solidFill>
                <a:latin typeface="Cabin Condensed"/>
                <a:ea typeface="Cabin Condensed"/>
                <a:cs typeface="Cabin Condensed"/>
                <a:sym typeface="Cabin Condensed"/>
              </a:rPr>
              <a:t>AVANT …et APRES introduction de l’AD (surveillance)</a:t>
            </a:r>
            <a:endParaRPr i="1"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ts val="2400"/>
              <a:buChar char="•"/>
            </a:pPr>
            <a:r>
              <a:rPr b="1" lang="fr-FR" sz="2400">
                <a:solidFill>
                  <a:srgbClr val="000000"/>
                </a:solidFill>
                <a:latin typeface="Cabin Condensed"/>
                <a:ea typeface="Cabin Condensed"/>
                <a:cs typeface="Cabin Condensed"/>
                <a:sym typeface="Cabin Condensed"/>
              </a:rPr>
              <a:t>Informer le patient des EI sexuels potentiels de l’AD</a:t>
            </a:r>
            <a:endParaRPr/>
          </a:p>
          <a:p>
            <a:pPr indent="0" lvl="0" marL="0" rtl="0" algn="l">
              <a:lnSpc>
                <a:spcPct val="90000"/>
              </a:lnSpc>
              <a:spcBef>
                <a:spcPts val="150"/>
              </a:spcBef>
              <a:spcAft>
                <a:spcPts val="0"/>
              </a:spcAft>
              <a:buClr>
                <a:schemeClr val="dk1"/>
              </a:buClr>
              <a:buSzPts val="2400"/>
              <a:buNone/>
            </a:pPr>
            <a:r>
              <a:t/>
            </a:r>
            <a:endParaRPr b="1"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3A7D22"/>
              </a:buClr>
              <a:buSzPts val="2400"/>
              <a:buChar char="•"/>
            </a:pPr>
            <a:r>
              <a:rPr b="1" lang="fr-FR" sz="2400">
                <a:solidFill>
                  <a:srgbClr val="3A7D22"/>
                </a:solidFill>
                <a:latin typeface="Cabin Condensed"/>
                <a:ea typeface="Cabin Condensed"/>
                <a:cs typeface="Cabin Condensed"/>
                <a:sym typeface="Cabin Condensed"/>
              </a:rPr>
              <a:t>Privilégier les molécules ayant le moins de risques d’EI : Mirtazapine, Vortioxetine</a:t>
            </a:r>
            <a:endParaRPr i="1" sz="2400">
              <a:solidFill>
                <a:srgbClr val="000000"/>
              </a:solidFill>
              <a:latin typeface="Cabin Condensed"/>
              <a:ea typeface="Cabin Condensed"/>
              <a:cs typeface="Cabin Condensed"/>
              <a:sym typeface="Cabin Condensed"/>
            </a:endParaRPr>
          </a:p>
          <a:p>
            <a:pPr indent="-76200" lvl="0" marL="228600" rtl="0" algn="l">
              <a:lnSpc>
                <a:spcPct val="90000"/>
              </a:lnSpc>
              <a:spcBef>
                <a:spcPts val="15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p:txBody>
      </p:sp>
      <p:pic>
        <p:nvPicPr>
          <p:cNvPr descr="Une image contenant Graphique, art, Caractère coloré, graphisme&#10;&#10;Description générée automatiquement" id="348" name="Google Shape;348;p33"/>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3" name="Shape 353"/>
        <p:cNvGrpSpPr/>
        <p:nvPr/>
      </p:nvGrpSpPr>
      <p:grpSpPr>
        <a:xfrm>
          <a:off x="0" y="0"/>
          <a:ext cx="0" cy="0"/>
          <a:chOff x="0" y="0"/>
          <a:chExt cx="0" cy="0"/>
        </a:xfrm>
      </p:grpSpPr>
      <p:sp>
        <p:nvSpPr>
          <p:cNvPr id="354" name="Google Shape;354;p34"/>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En cas d’EI sexuels sous AD</a:t>
            </a:r>
            <a:endParaRPr/>
          </a:p>
        </p:txBody>
      </p:sp>
      <p:sp>
        <p:nvSpPr>
          <p:cNvPr id="355" name="Google Shape;355;p34"/>
          <p:cNvSpPr txBox="1"/>
          <p:nvPr>
            <p:ph idx="1" type="body"/>
          </p:nvPr>
        </p:nvSpPr>
        <p:spPr>
          <a:xfrm>
            <a:off x="664499" y="2009669"/>
            <a:ext cx="10690138" cy="39691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400"/>
              <a:buChar char="•"/>
            </a:pPr>
            <a:r>
              <a:rPr b="1" lang="fr-FR" sz="2400">
                <a:solidFill>
                  <a:srgbClr val="000000"/>
                </a:solidFill>
                <a:latin typeface="Cabin Condensed"/>
                <a:ea typeface="Cabin Condensed"/>
                <a:cs typeface="Cabin Condensed"/>
                <a:sym typeface="Cabin Condensed"/>
              </a:rPr>
              <a:t>Attendre 4 à 6 semaines et réévaluer car résolution spontanée possible</a:t>
            </a:r>
            <a:endParaRPr/>
          </a:p>
          <a:p>
            <a:pPr indent="-228600" lvl="0" marL="228600" rtl="0" algn="l">
              <a:lnSpc>
                <a:spcPct val="90000"/>
              </a:lnSpc>
              <a:spcBef>
                <a:spcPts val="150"/>
              </a:spcBef>
              <a:spcAft>
                <a:spcPts val="0"/>
              </a:spcAft>
              <a:buClr>
                <a:srgbClr val="000000"/>
              </a:buClr>
              <a:buSzPts val="2400"/>
              <a:buChar char="•"/>
            </a:pPr>
            <a:r>
              <a:rPr b="1" lang="fr-FR" sz="2400">
                <a:solidFill>
                  <a:srgbClr val="000000"/>
                </a:solidFill>
                <a:latin typeface="Cabin Condensed"/>
                <a:ea typeface="Cabin Condensed"/>
                <a:cs typeface="Cabin Condensed"/>
                <a:sym typeface="Cabin Condensed"/>
              </a:rPr>
              <a:t>Ajuster la dose à la baisse (les EI sont souvent dose dépendants)</a:t>
            </a:r>
            <a:endParaRPr/>
          </a:p>
          <a:p>
            <a:pPr indent="-228600" lvl="0" marL="228600" rtl="0" algn="l">
              <a:lnSpc>
                <a:spcPct val="90000"/>
              </a:lnSpc>
              <a:spcBef>
                <a:spcPts val="150"/>
              </a:spcBef>
              <a:spcAft>
                <a:spcPts val="0"/>
              </a:spcAft>
              <a:buClr>
                <a:srgbClr val="000000"/>
              </a:buClr>
              <a:buSzPts val="2400"/>
              <a:buChar char="•"/>
            </a:pPr>
            <a:r>
              <a:rPr b="1" lang="fr-FR" sz="2400">
                <a:solidFill>
                  <a:srgbClr val="000000"/>
                </a:solidFill>
                <a:latin typeface="Cabin Condensed"/>
                <a:ea typeface="Cabin Condensed"/>
                <a:cs typeface="Cabin Condensed"/>
                <a:sym typeface="Cabin Condensed"/>
              </a:rPr>
              <a:t>Changer de traitement pour un AD mieux toléré sur le plan sexuel : Mirtazapine, Vortioxetine (si inf 15mg/j) </a:t>
            </a:r>
            <a:endParaRPr/>
          </a:p>
          <a:p>
            <a:pPr indent="0" lvl="0" marL="0" rtl="0" algn="l">
              <a:lnSpc>
                <a:spcPct val="90000"/>
              </a:lnSpc>
              <a:spcBef>
                <a:spcPts val="150"/>
              </a:spcBef>
              <a:spcAft>
                <a:spcPts val="0"/>
              </a:spcAft>
              <a:buClr>
                <a:schemeClr val="dk1"/>
              </a:buClr>
              <a:buSzPts val="2400"/>
              <a:buNone/>
            </a:pPr>
            <a:r>
              <a:t/>
            </a:r>
            <a:endParaRPr b="1"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ts val="2400"/>
              <a:buChar char="•"/>
            </a:pPr>
            <a:r>
              <a:rPr b="1" lang="fr-FR" sz="2400">
                <a:solidFill>
                  <a:srgbClr val="000000"/>
                </a:solidFill>
                <a:latin typeface="Cabin Condensed"/>
                <a:ea typeface="Cabin Condensed"/>
                <a:cs typeface="Cabin Condensed"/>
                <a:sym typeface="Cabin Condensed"/>
              </a:rPr>
              <a:t>En cas de dysfonction érectile isolée sous AD : co prescription possible de tadalafil, sildénafil</a:t>
            </a:r>
            <a:endParaRPr/>
          </a:p>
          <a:p>
            <a:pPr indent="0" lvl="0" marL="0" rtl="0" algn="l">
              <a:lnSpc>
                <a:spcPct val="90000"/>
              </a:lnSpc>
              <a:spcBef>
                <a:spcPts val="150"/>
              </a:spcBef>
              <a:spcAft>
                <a:spcPts val="0"/>
              </a:spcAft>
              <a:buClr>
                <a:schemeClr val="dk1"/>
              </a:buClr>
              <a:buSzPts val="2400"/>
              <a:buNone/>
            </a:pPr>
            <a:r>
              <a:t/>
            </a:r>
            <a:endParaRPr b="1"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ts val="2400"/>
              <a:buChar char="•"/>
            </a:pPr>
            <a:r>
              <a:rPr b="1" lang="fr-FR" sz="2400">
                <a:solidFill>
                  <a:srgbClr val="000000"/>
                </a:solidFill>
                <a:latin typeface="Cabin Condensed"/>
                <a:ea typeface="Cabin Condensed"/>
                <a:cs typeface="Cabin Condensed"/>
                <a:sym typeface="Cabin Condensed"/>
              </a:rPr>
              <a:t>Alternative 1 : « drug hollidays » mais prudence (et souvent peu efficace)</a:t>
            </a:r>
            <a:endParaRPr/>
          </a:p>
          <a:p>
            <a:pPr indent="-228600" lvl="0" marL="228600" rtl="0" algn="l">
              <a:lnSpc>
                <a:spcPct val="90000"/>
              </a:lnSpc>
              <a:spcBef>
                <a:spcPts val="150"/>
              </a:spcBef>
              <a:spcAft>
                <a:spcPts val="0"/>
              </a:spcAft>
              <a:buClr>
                <a:srgbClr val="000000"/>
              </a:buClr>
              <a:buSzPts val="2400"/>
              <a:buChar char="•"/>
            </a:pPr>
            <a:r>
              <a:rPr b="1" lang="fr-FR" sz="2400">
                <a:solidFill>
                  <a:srgbClr val="000000"/>
                </a:solidFill>
                <a:latin typeface="Cabin Condensed"/>
                <a:ea typeface="Cabin Condensed"/>
                <a:cs typeface="Cabin Condensed"/>
                <a:sym typeface="Cabin Condensed"/>
              </a:rPr>
              <a:t>Alternative 2 : switch vers ou co prescription de bupropion IRNaD (mais hors AMM et non remboursé)</a:t>
            </a:r>
            <a:endParaRPr i="1" sz="2400">
              <a:solidFill>
                <a:srgbClr val="000000"/>
              </a:solidFill>
              <a:latin typeface="Cabin Condensed"/>
              <a:ea typeface="Cabin Condensed"/>
              <a:cs typeface="Cabin Condensed"/>
              <a:sym typeface="Cabin Condensed"/>
            </a:endParaRPr>
          </a:p>
        </p:txBody>
      </p:sp>
      <p:pic>
        <p:nvPicPr>
          <p:cNvPr descr="Une image contenant Graphique, art, Caractère coloré, graphisme&#10;&#10;Description générée automatiquement" id="356" name="Google Shape;356;p34"/>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0" name="Shape 360"/>
        <p:cNvGrpSpPr/>
        <p:nvPr/>
      </p:nvGrpSpPr>
      <p:grpSpPr>
        <a:xfrm>
          <a:off x="0" y="0"/>
          <a:ext cx="0" cy="0"/>
          <a:chOff x="0" y="0"/>
          <a:chExt cx="0" cy="0"/>
        </a:xfrm>
      </p:grpSpPr>
      <p:sp>
        <p:nvSpPr>
          <p:cNvPr id="361" name="Google Shape;361;p35"/>
          <p:cNvSpPr txBox="1"/>
          <p:nvPr>
            <p:ph type="title"/>
          </p:nvPr>
        </p:nvSpPr>
        <p:spPr>
          <a:xfrm>
            <a:off x="2214661" y="2571383"/>
            <a:ext cx="600075" cy="9858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0D396"/>
              </a:buClr>
              <a:buSzPts val="6000"/>
              <a:buFont typeface="Madimi One"/>
              <a:buNone/>
            </a:pPr>
            <a:r>
              <a:rPr lang="fr-FR" sz="6000">
                <a:solidFill>
                  <a:srgbClr val="10D396"/>
                </a:solidFill>
                <a:latin typeface="Madimi One"/>
                <a:ea typeface="Madimi One"/>
                <a:cs typeface="Madimi One"/>
                <a:sym typeface="Madimi One"/>
              </a:rPr>
              <a:t>6</a:t>
            </a:r>
            <a:endParaRPr/>
          </a:p>
        </p:txBody>
      </p:sp>
      <p:sp>
        <p:nvSpPr>
          <p:cNvPr id="362" name="Google Shape;362;p35"/>
          <p:cNvSpPr txBox="1"/>
          <p:nvPr/>
        </p:nvSpPr>
        <p:spPr>
          <a:xfrm>
            <a:off x="6075907" y="2111709"/>
            <a:ext cx="5343525" cy="7394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1F1B8C"/>
              </a:buClr>
              <a:buSzPts val="4400"/>
              <a:buFont typeface="Arial"/>
              <a:buNone/>
            </a:pPr>
            <a:r>
              <a:rPr b="0" i="0" lang="fr-FR" sz="4400" u="none" cap="none" strike="noStrike">
                <a:solidFill>
                  <a:srgbClr val="1F1B8C"/>
                </a:solidFill>
                <a:latin typeface="Madimi One"/>
                <a:ea typeface="Madimi One"/>
                <a:cs typeface="Madimi One"/>
                <a:sym typeface="Madimi One"/>
              </a:rPr>
              <a:t>Impulsivité, irritabilité et colère</a:t>
            </a:r>
            <a:endParaRPr/>
          </a:p>
        </p:txBody>
      </p:sp>
      <p:sp>
        <p:nvSpPr>
          <p:cNvPr id="363" name="Google Shape;363;p35"/>
          <p:cNvSpPr txBox="1"/>
          <p:nvPr/>
        </p:nvSpPr>
        <p:spPr>
          <a:xfrm>
            <a:off x="9435150" y="4318712"/>
            <a:ext cx="1485900" cy="21176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1000"/>
              <a:buFont typeface="Arial"/>
              <a:buNone/>
            </a:pPr>
            <a:r>
              <a:t/>
            </a:r>
            <a:endParaRPr b="0" i="0" sz="1000" u="none" cap="none" strike="noStrike">
              <a:solidFill>
                <a:srgbClr val="1F1B8C"/>
              </a:solidFill>
              <a:latin typeface="Madimi One"/>
              <a:ea typeface="Madimi One"/>
              <a:cs typeface="Madimi One"/>
              <a:sym typeface="Madimi One"/>
            </a:endParaRPr>
          </a:p>
        </p:txBody>
      </p:sp>
      <p:pic>
        <p:nvPicPr>
          <p:cNvPr id="364" name="Google Shape;364;p35"/>
          <p:cNvPicPr preferRelativeResize="0"/>
          <p:nvPr/>
        </p:nvPicPr>
        <p:blipFill rotWithShape="1">
          <a:blip r:embed="rId4">
            <a:alphaModFix/>
          </a:blip>
          <a:srcRect b="17071" l="0" r="0" t="11241"/>
          <a:stretch/>
        </p:blipFill>
        <p:spPr>
          <a:xfrm>
            <a:off x="7110710" y="3650870"/>
            <a:ext cx="3273918" cy="250942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9" name="Shape 369"/>
        <p:cNvGrpSpPr/>
        <p:nvPr/>
      </p:nvGrpSpPr>
      <p:grpSpPr>
        <a:xfrm>
          <a:off x="0" y="0"/>
          <a:ext cx="0" cy="0"/>
          <a:chOff x="0" y="0"/>
          <a:chExt cx="0" cy="0"/>
        </a:xfrm>
      </p:grpSpPr>
      <p:sp>
        <p:nvSpPr>
          <p:cNvPr id="370" name="Google Shape;370;p36"/>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Rappels</a:t>
            </a:r>
            <a:endParaRPr/>
          </a:p>
        </p:txBody>
      </p:sp>
      <p:sp>
        <p:nvSpPr>
          <p:cNvPr id="371" name="Google Shape;371;p36"/>
          <p:cNvSpPr txBox="1"/>
          <p:nvPr>
            <p:ph idx="1" type="body"/>
          </p:nvPr>
        </p:nvSpPr>
        <p:spPr>
          <a:xfrm>
            <a:off x="664499" y="1816524"/>
            <a:ext cx="10690138" cy="416224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t/>
            </a:r>
            <a:endParaRPr i="1"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ct val="100000"/>
              <a:buChar char="•"/>
            </a:pPr>
            <a:r>
              <a:rPr b="1" lang="fr-FR" sz="2400">
                <a:solidFill>
                  <a:srgbClr val="000000"/>
                </a:solidFill>
                <a:latin typeface="Cabin Condensed"/>
                <a:ea typeface="Cabin Condensed"/>
                <a:cs typeface="Cabin Condensed"/>
                <a:sym typeface="Cabin Condensed"/>
              </a:rPr>
              <a:t>Impulsivité :</a:t>
            </a:r>
            <a:r>
              <a:rPr lang="fr-FR" sz="2400">
                <a:solidFill>
                  <a:srgbClr val="000000"/>
                </a:solidFill>
                <a:latin typeface="Cabin Condensed"/>
                <a:ea typeface="Cabin Condensed"/>
                <a:cs typeface="Cabin Condensed"/>
                <a:sym typeface="Cabin Condensed"/>
              </a:rPr>
              <a:t> Il s'agit de la </a:t>
            </a:r>
            <a:r>
              <a:rPr b="1" lang="fr-FR" sz="2400">
                <a:solidFill>
                  <a:schemeClr val="accent1"/>
                </a:solidFill>
                <a:latin typeface="Cabin Condensed"/>
                <a:ea typeface="Cabin Condensed"/>
                <a:cs typeface="Cabin Condensed"/>
                <a:sym typeface="Cabin Condensed"/>
              </a:rPr>
              <a:t>tendance</a:t>
            </a:r>
            <a:r>
              <a:rPr lang="fr-FR" sz="2400">
                <a:solidFill>
                  <a:srgbClr val="000000"/>
                </a:solidFill>
                <a:latin typeface="Cabin Condensed"/>
                <a:ea typeface="Cabin Condensed"/>
                <a:cs typeface="Cabin Condensed"/>
                <a:sym typeface="Cabin Condensed"/>
              </a:rPr>
              <a:t> à agir de manière spontanée sans réflexion préalable ni considération des conséquences. Les personnes impulsives peuvent avoir du mal à se contrôler, ce qui peut les conduire à des actes précipités ou à des comportements agressifs.</a:t>
            </a:r>
            <a:endParaRPr/>
          </a:p>
          <a:p>
            <a:pPr indent="-87629" lvl="0" marL="228600" rtl="0" algn="l">
              <a:lnSpc>
                <a:spcPct val="90000"/>
              </a:lnSpc>
              <a:spcBef>
                <a:spcPts val="150"/>
              </a:spcBef>
              <a:spcAft>
                <a:spcPts val="0"/>
              </a:spcAft>
              <a:buClr>
                <a:schemeClr val="dk1"/>
              </a:buClr>
              <a:buSzPct val="100000"/>
              <a:buNone/>
            </a:pPr>
            <a:r>
              <a:t/>
            </a:r>
            <a:endParaRPr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ct val="100000"/>
              <a:buChar char="•"/>
            </a:pPr>
            <a:r>
              <a:rPr b="1" lang="fr-FR" sz="2400">
                <a:solidFill>
                  <a:srgbClr val="000000"/>
                </a:solidFill>
                <a:latin typeface="Cabin Condensed"/>
                <a:ea typeface="Cabin Condensed"/>
                <a:cs typeface="Cabin Condensed"/>
                <a:sym typeface="Cabin Condensed"/>
              </a:rPr>
              <a:t>Irritabilité : </a:t>
            </a:r>
            <a:r>
              <a:rPr lang="fr-FR" sz="2400">
                <a:solidFill>
                  <a:srgbClr val="000000"/>
                </a:solidFill>
                <a:latin typeface="Cabin Condensed"/>
                <a:ea typeface="Cabin Condensed"/>
                <a:cs typeface="Cabin Condensed"/>
                <a:sym typeface="Cabin Condensed"/>
              </a:rPr>
              <a:t>C'est un </a:t>
            </a:r>
            <a:r>
              <a:rPr b="1" lang="fr-FR" sz="2400">
                <a:solidFill>
                  <a:schemeClr val="accent1"/>
                </a:solidFill>
                <a:latin typeface="Cabin Condensed"/>
                <a:ea typeface="Cabin Condensed"/>
                <a:cs typeface="Cabin Condensed"/>
                <a:sym typeface="Cabin Condensed"/>
              </a:rPr>
              <a:t>état d'humeur </a:t>
            </a:r>
            <a:r>
              <a:rPr lang="fr-FR" sz="2400">
                <a:solidFill>
                  <a:srgbClr val="000000"/>
                </a:solidFill>
                <a:latin typeface="Cabin Condensed"/>
                <a:ea typeface="Cabin Condensed"/>
                <a:cs typeface="Cabin Condensed"/>
                <a:sym typeface="Cabin Condensed"/>
              </a:rPr>
              <a:t>caractérisé par une sensibilité accrue aux stimuli, entraînant des réactions de frustration ou de mécontentement face à des situations perçues comme désagréables. L'irritabilité peut se manifester par une disposition à se mettre en colère facilement ou à être agacé par des contrariétés mineures.</a:t>
            </a:r>
            <a:endParaRPr/>
          </a:p>
          <a:p>
            <a:pPr indent="0" lvl="0" marL="0" rtl="0" algn="l">
              <a:lnSpc>
                <a:spcPct val="90000"/>
              </a:lnSpc>
              <a:spcBef>
                <a:spcPts val="150"/>
              </a:spcBef>
              <a:spcAft>
                <a:spcPts val="0"/>
              </a:spcAft>
              <a:buClr>
                <a:schemeClr val="dk1"/>
              </a:buClr>
              <a:buSzPct val="100000"/>
              <a:buNone/>
            </a:pPr>
            <a:r>
              <a:t/>
            </a:r>
            <a:endParaRPr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ct val="100000"/>
              <a:buChar char="•"/>
            </a:pPr>
            <a:r>
              <a:rPr b="1" lang="fr-FR" sz="2400">
                <a:solidFill>
                  <a:srgbClr val="000000"/>
                </a:solidFill>
                <a:latin typeface="Cabin Condensed"/>
                <a:ea typeface="Cabin Condensed"/>
                <a:cs typeface="Cabin Condensed"/>
                <a:sym typeface="Cabin Condensed"/>
              </a:rPr>
              <a:t>Colère : </a:t>
            </a:r>
            <a:r>
              <a:rPr b="1" lang="fr-FR" sz="2400">
                <a:solidFill>
                  <a:schemeClr val="accent1"/>
                </a:solidFill>
                <a:latin typeface="Cabin Condensed"/>
                <a:ea typeface="Cabin Condensed"/>
                <a:cs typeface="Cabin Condensed"/>
                <a:sym typeface="Cabin Condensed"/>
              </a:rPr>
              <a:t>Émotion</a:t>
            </a:r>
            <a:r>
              <a:rPr lang="fr-FR" sz="2400">
                <a:solidFill>
                  <a:srgbClr val="000000"/>
                </a:solidFill>
                <a:latin typeface="Cabin Condensed"/>
                <a:ea typeface="Cabin Condensed"/>
                <a:cs typeface="Cabin Condensed"/>
                <a:sym typeface="Cabin Condensed"/>
              </a:rPr>
              <a:t> intense déclenchée par une perception de menace, d'injustice ou de frustration, la colère se manifeste par des réactions physiologiques et comportementales visant à exprimer un mécontentement ou à défendre ses droits. Elle peut être une réponse à une situation spécifique et se manifeste par des comportements tels que des cris, des gestes brusques ou des expressions faciales marquées. </a:t>
            </a:r>
            <a:endParaRPr/>
          </a:p>
          <a:p>
            <a:pPr indent="0" lvl="0" marL="0" rtl="0" algn="l">
              <a:lnSpc>
                <a:spcPct val="90000"/>
              </a:lnSpc>
              <a:spcBef>
                <a:spcPts val="150"/>
              </a:spcBef>
              <a:spcAft>
                <a:spcPts val="0"/>
              </a:spcAft>
              <a:buClr>
                <a:schemeClr val="dk1"/>
              </a:buClr>
              <a:buSzPct val="100000"/>
              <a:buNone/>
            </a:pPr>
            <a:r>
              <a:t/>
            </a:r>
            <a:endParaRPr i="1" sz="2400">
              <a:solidFill>
                <a:srgbClr val="000000"/>
              </a:solidFill>
              <a:latin typeface="Cabin Condensed"/>
              <a:ea typeface="Cabin Condensed"/>
              <a:cs typeface="Cabin Condensed"/>
              <a:sym typeface="Cabin Condensed"/>
            </a:endParaRPr>
          </a:p>
          <a:p>
            <a:pPr indent="-87629" lvl="0" marL="228600" rtl="0" algn="l">
              <a:lnSpc>
                <a:spcPct val="90000"/>
              </a:lnSpc>
              <a:spcBef>
                <a:spcPts val="150"/>
              </a:spcBef>
              <a:spcAft>
                <a:spcPts val="0"/>
              </a:spcAft>
              <a:buClr>
                <a:schemeClr val="dk1"/>
              </a:buClr>
              <a:buSzPct val="100000"/>
              <a:buNone/>
            </a:pPr>
            <a:r>
              <a:t/>
            </a:r>
            <a:endParaRPr i="1" sz="2400">
              <a:solidFill>
                <a:srgbClr val="000000"/>
              </a:solidFill>
              <a:latin typeface="Cabin Condensed"/>
              <a:ea typeface="Cabin Condensed"/>
              <a:cs typeface="Cabin Condensed"/>
              <a:sym typeface="Cabin Condensed"/>
            </a:endParaRPr>
          </a:p>
        </p:txBody>
      </p:sp>
      <p:pic>
        <p:nvPicPr>
          <p:cNvPr descr="Une image contenant Graphique, art, Caractère coloré, graphisme&#10;&#10;Description générée automatiquement" id="372" name="Google Shape;372;p36"/>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7" name="Shape 377"/>
        <p:cNvGrpSpPr/>
        <p:nvPr/>
      </p:nvGrpSpPr>
      <p:grpSpPr>
        <a:xfrm>
          <a:off x="0" y="0"/>
          <a:ext cx="0" cy="0"/>
          <a:chOff x="0" y="0"/>
          <a:chExt cx="0" cy="0"/>
        </a:xfrm>
      </p:grpSpPr>
      <p:sp>
        <p:nvSpPr>
          <p:cNvPr id="378" name="Google Shape;378;p37"/>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Cas particulier : le TEI</a:t>
            </a:r>
            <a:endParaRPr/>
          </a:p>
        </p:txBody>
      </p:sp>
      <p:sp>
        <p:nvSpPr>
          <p:cNvPr id="379" name="Google Shape;379;p37"/>
          <p:cNvSpPr txBox="1"/>
          <p:nvPr>
            <p:ph idx="1" type="body"/>
          </p:nvPr>
        </p:nvSpPr>
        <p:spPr>
          <a:xfrm>
            <a:off x="663662" y="1967353"/>
            <a:ext cx="10690138" cy="4162245"/>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000000"/>
              </a:buClr>
              <a:buSzPct val="100000"/>
              <a:buNone/>
            </a:pPr>
            <a:r>
              <a:rPr b="1" lang="fr-FR" sz="2400">
                <a:solidFill>
                  <a:srgbClr val="000000"/>
                </a:solidFill>
                <a:latin typeface="Cabin Condensed"/>
                <a:ea typeface="Cabin Condensed"/>
                <a:cs typeface="Cabin Condensed"/>
                <a:sym typeface="Cabin Condensed"/>
              </a:rPr>
              <a:t>TEI : trouble explosif intermittent (DSM 5) : </a:t>
            </a:r>
            <a:endParaRPr/>
          </a:p>
          <a:p>
            <a:pPr indent="0" lvl="0" marL="0" rtl="0" algn="l">
              <a:lnSpc>
                <a:spcPct val="90000"/>
              </a:lnSpc>
              <a:spcBef>
                <a:spcPts val="150"/>
              </a:spcBef>
              <a:spcAft>
                <a:spcPts val="0"/>
              </a:spcAft>
              <a:buClr>
                <a:schemeClr val="dk1"/>
              </a:buClr>
              <a:buSzPct val="100000"/>
              <a:buNone/>
            </a:pPr>
            <a:r>
              <a:t/>
            </a:r>
            <a:endParaRPr i="1" sz="2400">
              <a:solidFill>
                <a:srgbClr val="000000"/>
              </a:solidFill>
              <a:latin typeface="Cabin Condensed"/>
              <a:ea typeface="Cabin Condensed"/>
              <a:cs typeface="Cabin Condensed"/>
              <a:sym typeface="Cabin Condensed"/>
            </a:endParaRPr>
          </a:p>
          <a:p>
            <a:pPr indent="-228600" lvl="0" marL="228600" rtl="0" algn="l">
              <a:lnSpc>
                <a:spcPct val="107000"/>
              </a:lnSpc>
              <a:spcBef>
                <a:spcPts val="1075"/>
              </a:spcBef>
              <a:spcAft>
                <a:spcPts val="0"/>
              </a:spcAft>
              <a:buClr>
                <a:schemeClr val="dk1"/>
              </a:buClr>
              <a:buSzPct val="100000"/>
              <a:buNone/>
            </a:pPr>
            <a:r>
              <a:rPr lang="fr-FR" sz="1800">
                <a:latin typeface="Calibri"/>
                <a:ea typeface="Calibri"/>
                <a:cs typeface="Calibri"/>
                <a:sym typeface="Calibri"/>
              </a:rPr>
              <a:t>A. Manifestations comportementales récurrentes d'incapacité à contrôler les impulsions agressives, se traduisant par :​</a:t>
            </a:r>
            <a:endParaRPr/>
          </a:p>
          <a:p>
            <a:pPr indent="-228600" lvl="0" marL="228600" rtl="0" algn="l">
              <a:lnSpc>
                <a:spcPct val="107000"/>
              </a:lnSpc>
              <a:spcBef>
                <a:spcPts val="1800"/>
              </a:spcBef>
              <a:spcAft>
                <a:spcPts val="0"/>
              </a:spcAft>
              <a:buClr>
                <a:schemeClr val="dk1"/>
              </a:buClr>
              <a:buSzPct val="100000"/>
              <a:buNone/>
            </a:pPr>
            <a:r>
              <a:rPr lang="fr-FR" sz="1800">
                <a:latin typeface="Calibri"/>
                <a:ea typeface="Calibri"/>
                <a:cs typeface="Calibri"/>
                <a:sym typeface="Calibri"/>
              </a:rPr>
              <a:t>1. Agressions verbales (colères, disputes) ou agressions physiques sans dommages, survenant en moyenne deux fois par semaine pendant au moins trois mois.​</a:t>
            </a:r>
            <a:endParaRPr/>
          </a:p>
          <a:p>
            <a:pPr indent="-228600" lvl="0" marL="228600" rtl="0" algn="l">
              <a:lnSpc>
                <a:spcPct val="107000"/>
              </a:lnSpc>
              <a:spcBef>
                <a:spcPts val="1800"/>
              </a:spcBef>
              <a:spcAft>
                <a:spcPts val="0"/>
              </a:spcAft>
              <a:buClr>
                <a:schemeClr val="dk1"/>
              </a:buClr>
              <a:buSzPct val="100000"/>
              <a:buNone/>
            </a:pPr>
            <a:r>
              <a:rPr lang="fr-FR" sz="1800">
                <a:latin typeface="Calibri"/>
                <a:ea typeface="Calibri"/>
                <a:cs typeface="Calibri"/>
                <a:sym typeface="Calibri"/>
              </a:rPr>
              <a:t>2. Trois épisodes d'agression impliquant des dommages ou destructions sur une période de douze mois.​</a:t>
            </a:r>
            <a:endParaRPr/>
          </a:p>
          <a:p>
            <a:pPr indent="-228600" lvl="0" marL="228600" rtl="0" algn="l">
              <a:lnSpc>
                <a:spcPct val="107000"/>
              </a:lnSpc>
              <a:spcBef>
                <a:spcPts val="1800"/>
              </a:spcBef>
              <a:spcAft>
                <a:spcPts val="0"/>
              </a:spcAft>
              <a:buClr>
                <a:schemeClr val="dk1"/>
              </a:buClr>
              <a:buSzPct val="100000"/>
              <a:buNone/>
            </a:pPr>
            <a:r>
              <a:rPr lang="fr-FR" sz="1800">
                <a:latin typeface="Calibri"/>
                <a:ea typeface="Calibri"/>
                <a:cs typeface="Calibri"/>
                <a:sym typeface="Calibri"/>
              </a:rPr>
              <a:t>B. Le degré d'agressivité exprimé est disproportionné par rapport à la provocation ou à tout facteur de stress psychosocial.​</a:t>
            </a:r>
            <a:endParaRPr/>
          </a:p>
          <a:p>
            <a:pPr indent="-228600" lvl="0" marL="228600" rtl="0" algn="l">
              <a:lnSpc>
                <a:spcPct val="107000"/>
              </a:lnSpc>
              <a:spcBef>
                <a:spcPts val="1800"/>
              </a:spcBef>
              <a:spcAft>
                <a:spcPts val="0"/>
              </a:spcAft>
              <a:buClr>
                <a:schemeClr val="dk1"/>
              </a:buClr>
              <a:buSzPct val="100000"/>
              <a:buNone/>
            </a:pPr>
            <a:r>
              <a:rPr lang="fr-FR" sz="1800">
                <a:latin typeface="Calibri"/>
                <a:ea typeface="Calibri"/>
                <a:cs typeface="Calibri"/>
                <a:sym typeface="Calibri"/>
              </a:rPr>
              <a:t>C. Les accès agressifs sont impulsifs, non prémédités, et n'ont pas de but instrumental.​</a:t>
            </a:r>
            <a:endParaRPr/>
          </a:p>
          <a:p>
            <a:pPr indent="-228600" lvl="0" marL="228600" rtl="0" algn="l">
              <a:lnSpc>
                <a:spcPct val="107000"/>
              </a:lnSpc>
              <a:spcBef>
                <a:spcPts val="1800"/>
              </a:spcBef>
              <a:spcAft>
                <a:spcPts val="0"/>
              </a:spcAft>
              <a:buClr>
                <a:schemeClr val="dk1"/>
              </a:buClr>
              <a:buSzPct val="100000"/>
              <a:buNone/>
            </a:pPr>
            <a:r>
              <a:rPr lang="fr-FR" sz="1800">
                <a:latin typeface="Calibri"/>
                <a:ea typeface="Calibri"/>
                <a:cs typeface="Calibri"/>
                <a:sym typeface="Calibri"/>
              </a:rPr>
              <a:t>D. Ces accès causent une détresse marquée chez l'individu ou altèrent son fonctionnement social, professionnel, ou entraînent des conséquences légales ou financières.​</a:t>
            </a:r>
            <a:endParaRPr/>
          </a:p>
          <a:p>
            <a:pPr indent="-228600" lvl="0" marL="228600" rtl="0" algn="l">
              <a:lnSpc>
                <a:spcPct val="107000"/>
              </a:lnSpc>
              <a:spcBef>
                <a:spcPts val="1800"/>
              </a:spcBef>
              <a:spcAft>
                <a:spcPts val="0"/>
              </a:spcAft>
              <a:buClr>
                <a:schemeClr val="dk1"/>
              </a:buClr>
              <a:buSzPct val="100000"/>
              <a:buNone/>
            </a:pPr>
            <a:r>
              <a:rPr lang="fr-FR" sz="1800">
                <a:latin typeface="Calibri"/>
                <a:ea typeface="Calibri"/>
                <a:cs typeface="Calibri"/>
                <a:sym typeface="Calibri"/>
              </a:rPr>
              <a:t>E. L'âge minimum pour ce diagnostic est de six ans.​</a:t>
            </a:r>
            <a:endParaRPr/>
          </a:p>
          <a:p>
            <a:pPr indent="0" lvl="0" marL="0" rtl="0" algn="l">
              <a:lnSpc>
                <a:spcPct val="107000"/>
              </a:lnSpc>
              <a:spcBef>
                <a:spcPts val="1800"/>
              </a:spcBef>
              <a:spcAft>
                <a:spcPts val="0"/>
              </a:spcAft>
              <a:buClr>
                <a:schemeClr val="dk1"/>
              </a:buClr>
              <a:buSzPct val="100000"/>
              <a:buNone/>
            </a:pPr>
            <a:r>
              <a:rPr lang="fr-FR" sz="1800">
                <a:latin typeface="Calibri"/>
                <a:ea typeface="Calibri"/>
                <a:cs typeface="Calibri"/>
                <a:sym typeface="Calibri"/>
              </a:rPr>
              <a:t>F. Les accès agressifs ne sont pas mieux expliqués par un autre trouble mental, une condition médicale ou l'effet d'une substance.</a:t>
            </a:r>
            <a:endParaRPr/>
          </a:p>
          <a:p>
            <a:pPr indent="-121920" lvl="0" marL="228600" rtl="0" algn="l">
              <a:lnSpc>
                <a:spcPct val="90000"/>
              </a:lnSpc>
              <a:spcBef>
                <a:spcPts val="875"/>
              </a:spcBef>
              <a:spcAft>
                <a:spcPts val="0"/>
              </a:spcAft>
              <a:buClr>
                <a:schemeClr val="dk1"/>
              </a:buClr>
              <a:buSzPct val="100000"/>
              <a:buNone/>
            </a:pPr>
            <a:r>
              <a:t/>
            </a:r>
            <a:endParaRPr i="1" sz="2400">
              <a:solidFill>
                <a:srgbClr val="000000"/>
              </a:solidFill>
              <a:latin typeface="Cabin Condensed"/>
              <a:ea typeface="Cabin Condensed"/>
              <a:cs typeface="Cabin Condensed"/>
              <a:sym typeface="Cabin Condensed"/>
            </a:endParaRPr>
          </a:p>
        </p:txBody>
      </p:sp>
      <p:pic>
        <p:nvPicPr>
          <p:cNvPr descr="Une image contenant Graphique, art, Caractère coloré, graphisme&#10;&#10;Description générée automatiquement" id="380" name="Google Shape;380;p37"/>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5" name="Shape 385"/>
        <p:cNvGrpSpPr/>
        <p:nvPr/>
      </p:nvGrpSpPr>
      <p:grpSpPr>
        <a:xfrm>
          <a:off x="0" y="0"/>
          <a:ext cx="0" cy="0"/>
          <a:chOff x="0" y="0"/>
          <a:chExt cx="0" cy="0"/>
        </a:xfrm>
      </p:grpSpPr>
      <p:sp>
        <p:nvSpPr>
          <p:cNvPr id="386" name="Google Shape;386;p38"/>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Place des AD dans la prise en charge</a:t>
            </a:r>
            <a:endParaRPr/>
          </a:p>
        </p:txBody>
      </p:sp>
      <p:sp>
        <p:nvSpPr>
          <p:cNvPr id="387" name="Google Shape;387;p38"/>
          <p:cNvSpPr txBox="1"/>
          <p:nvPr>
            <p:ph idx="1" type="body"/>
          </p:nvPr>
        </p:nvSpPr>
        <p:spPr>
          <a:xfrm>
            <a:off x="664499" y="2009669"/>
            <a:ext cx="10690138" cy="39691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400"/>
              <a:buChar char="•"/>
            </a:pPr>
            <a:r>
              <a:rPr b="1" lang="fr-FR" sz="2400">
                <a:solidFill>
                  <a:srgbClr val="000000"/>
                </a:solidFill>
                <a:latin typeface="Cabin Condensed"/>
                <a:ea typeface="Cabin Condensed"/>
                <a:cs typeface="Cabin Condensed"/>
                <a:sym typeface="Cabin Condensed"/>
              </a:rPr>
              <a:t>Pas de données consensuelles sur l’usage des AD pour la prise en charge de l’impulsivité et la gestion de la colère. </a:t>
            </a:r>
            <a:r>
              <a:rPr i="1" lang="fr-FR" sz="2400">
                <a:solidFill>
                  <a:srgbClr val="000000"/>
                </a:solidFill>
                <a:latin typeface="Cabin Condensed"/>
                <a:ea typeface="Cabin Condensed"/>
                <a:cs typeface="Cabin Condensed"/>
                <a:sym typeface="Cabin Condensed"/>
              </a:rPr>
              <a:t>Quelques données mais avec un niveau de preuve faible</a:t>
            </a:r>
            <a:endParaRPr/>
          </a:p>
          <a:p>
            <a:pPr indent="-76200" lvl="0" marL="228600" rtl="0" algn="l">
              <a:lnSpc>
                <a:spcPct val="90000"/>
              </a:lnSpc>
              <a:spcBef>
                <a:spcPts val="150"/>
              </a:spcBef>
              <a:spcAft>
                <a:spcPts val="0"/>
              </a:spcAft>
              <a:buClr>
                <a:schemeClr val="dk1"/>
              </a:buClr>
              <a:buSzPts val="2400"/>
              <a:buNone/>
            </a:pPr>
            <a:r>
              <a:t/>
            </a:r>
            <a:endParaRPr b="1" sz="2400" u="sng">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ts val="2400"/>
              <a:buChar char="•"/>
            </a:pPr>
            <a:r>
              <a:rPr b="1" lang="fr-FR" sz="2400">
                <a:solidFill>
                  <a:srgbClr val="000000"/>
                </a:solidFill>
                <a:latin typeface="Cabin Condensed"/>
                <a:ea typeface="Cabin Condensed"/>
                <a:cs typeface="Cabin Condensed"/>
                <a:sym typeface="Cabin Condensed"/>
              </a:rPr>
              <a:t>Indication et efficacité des AD (ISRS : fluoxétine) dans le TEI</a:t>
            </a:r>
            <a:endParaRPr/>
          </a:p>
          <a:p>
            <a:pPr indent="-76200" lvl="0" marL="228600" rtl="0" algn="l">
              <a:lnSpc>
                <a:spcPct val="90000"/>
              </a:lnSpc>
              <a:spcBef>
                <a:spcPts val="150"/>
              </a:spcBef>
              <a:spcAft>
                <a:spcPts val="0"/>
              </a:spcAft>
              <a:buClr>
                <a:schemeClr val="dk1"/>
              </a:buClr>
              <a:buSzPts val="2400"/>
              <a:buNone/>
            </a:pPr>
            <a:r>
              <a:t/>
            </a:r>
            <a:endParaRPr b="1" sz="2400">
              <a:solidFill>
                <a:srgbClr val="C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3A7D22"/>
              </a:buClr>
              <a:buSzPts val="2400"/>
              <a:buChar char="•"/>
            </a:pPr>
            <a:r>
              <a:rPr b="1" lang="fr-FR" sz="2400">
                <a:solidFill>
                  <a:srgbClr val="3A7D22"/>
                </a:solidFill>
                <a:latin typeface="Cabin Condensed"/>
                <a:ea typeface="Cabin Condensed"/>
                <a:cs typeface="Cabin Condensed"/>
                <a:sym typeface="Cabin Condensed"/>
              </a:rPr>
              <a:t>Intérêt néanmoins dans le cadre d’un Etat dépressif caractérisé avec irritabilité au premier plan, en cas de trouble anxieux comorbide, en cas de trouble de la personnalité avec difficulté de régulation des émotions (TPL)</a:t>
            </a:r>
            <a:endParaRPr/>
          </a:p>
          <a:p>
            <a:pPr indent="-76200" lvl="0" marL="228600" rtl="0" algn="l">
              <a:lnSpc>
                <a:spcPct val="90000"/>
              </a:lnSpc>
              <a:spcBef>
                <a:spcPts val="150"/>
              </a:spcBef>
              <a:spcAft>
                <a:spcPts val="0"/>
              </a:spcAft>
              <a:buClr>
                <a:schemeClr val="dk1"/>
              </a:buClr>
              <a:buSzPts val="2400"/>
              <a:buNone/>
            </a:pPr>
            <a:r>
              <a:t/>
            </a:r>
            <a:endParaRPr b="1" sz="2400">
              <a:solidFill>
                <a:srgbClr val="3A7D22"/>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3A7D22"/>
              </a:buClr>
              <a:buSzPts val="2400"/>
              <a:buChar char="•"/>
            </a:pPr>
            <a:r>
              <a:rPr b="1" lang="fr-FR" sz="2400">
                <a:solidFill>
                  <a:srgbClr val="3A7D22"/>
                </a:solidFill>
                <a:latin typeface="Cabin Condensed"/>
                <a:ea typeface="Cabin Condensed"/>
                <a:cs typeface="Cabin Condensed"/>
                <a:sym typeface="Cabin Condensed"/>
              </a:rPr>
              <a:t>Pour rappel les AD aident à la régulation des émotions</a:t>
            </a:r>
            <a:endParaRPr i="1" sz="2400">
              <a:solidFill>
                <a:srgbClr val="000000"/>
              </a:solidFill>
              <a:latin typeface="Cabin Condensed"/>
              <a:ea typeface="Cabin Condensed"/>
              <a:cs typeface="Cabin Condensed"/>
              <a:sym typeface="Cabin Condensed"/>
            </a:endParaRPr>
          </a:p>
          <a:p>
            <a:pPr indent="-76200" lvl="0" marL="228600" rtl="0" algn="l">
              <a:lnSpc>
                <a:spcPct val="90000"/>
              </a:lnSpc>
              <a:spcBef>
                <a:spcPts val="15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p:txBody>
      </p:sp>
      <p:pic>
        <p:nvPicPr>
          <p:cNvPr descr="Une image contenant Graphique, art, Caractère coloré, graphisme&#10;&#10;Description générée automatiquement" id="388" name="Google Shape;388;p38"/>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2" name="Shape 392"/>
        <p:cNvGrpSpPr/>
        <p:nvPr/>
      </p:nvGrpSpPr>
      <p:grpSpPr>
        <a:xfrm>
          <a:off x="0" y="0"/>
          <a:ext cx="0" cy="0"/>
          <a:chOff x="0" y="0"/>
          <a:chExt cx="0" cy="0"/>
        </a:xfrm>
      </p:grpSpPr>
      <p:sp>
        <p:nvSpPr>
          <p:cNvPr id="393" name="Google Shape;393;p39"/>
          <p:cNvSpPr txBox="1"/>
          <p:nvPr>
            <p:ph type="title"/>
          </p:nvPr>
        </p:nvSpPr>
        <p:spPr>
          <a:xfrm>
            <a:off x="2214661" y="2571383"/>
            <a:ext cx="600075" cy="9858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0D396"/>
              </a:buClr>
              <a:buSzPts val="6000"/>
              <a:buFont typeface="Madimi One"/>
              <a:buNone/>
            </a:pPr>
            <a:r>
              <a:rPr lang="fr-FR" sz="6000">
                <a:solidFill>
                  <a:srgbClr val="10D396"/>
                </a:solidFill>
                <a:latin typeface="Madimi One"/>
                <a:ea typeface="Madimi One"/>
                <a:cs typeface="Madimi One"/>
                <a:sym typeface="Madimi One"/>
              </a:rPr>
              <a:t>7</a:t>
            </a:r>
            <a:endParaRPr/>
          </a:p>
        </p:txBody>
      </p:sp>
      <p:sp>
        <p:nvSpPr>
          <p:cNvPr id="394" name="Google Shape;394;p39"/>
          <p:cNvSpPr txBox="1"/>
          <p:nvPr/>
        </p:nvSpPr>
        <p:spPr>
          <a:xfrm>
            <a:off x="6096000" y="1741209"/>
            <a:ext cx="5343525" cy="206929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1F1B8C"/>
              </a:buClr>
              <a:buSzPts val="4400"/>
              <a:buFont typeface="Arial"/>
              <a:buNone/>
            </a:pPr>
            <a:r>
              <a:rPr b="0" i="0" lang="fr-FR" sz="4400" u="none" cap="none" strike="noStrike">
                <a:solidFill>
                  <a:srgbClr val="1F1B8C"/>
                </a:solidFill>
                <a:latin typeface="Madimi One"/>
                <a:ea typeface="Madimi One"/>
                <a:cs typeface="Madimi One"/>
                <a:sym typeface="Madimi One"/>
              </a:rPr>
              <a:t>Douleurs neuropathiques &amp; Fibromyalgie</a:t>
            </a:r>
            <a:endParaRPr/>
          </a:p>
        </p:txBody>
      </p:sp>
      <p:sp>
        <p:nvSpPr>
          <p:cNvPr id="395" name="Google Shape;395;p39"/>
          <p:cNvSpPr txBox="1"/>
          <p:nvPr/>
        </p:nvSpPr>
        <p:spPr>
          <a:xfrm>
            <a:off x="9435150" y="4318712"/>
            <a:ext cx="1485900" cy="21176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1000"/>
              <a:buFont typeface="Arial"/>
              <a:buNone/>
            </a:pPr>
            <a:r>
              <a:t/>
            </a:r>
            <a:endParaRPr b="0" i="0" sz="1000" u="none" cap="none" strike="noStrike">
              <a:solidFill>
                <a:srgbClr val="1F1B8C"/>
              </a:solidFill>
              <a:latin typeface="Madimi One"/>
              <a:ea typeface="Madimi One"/>
              <a:cs typeface="Madimi One"/>
              <a:sym typeface="Madimi One"/>
            </a:endParaRPr>
          </a:p>
        </p:txBody>
      </p:sp>
      <p:pic>
        <p:nvPicPr>
          <p:cNvPr id="396" name="Google Shape;396;p39"/>
          <p:cNvPicPr preferRelativeResize="0"/>
          <p:nvPr/>
        </p:nvPicPr>
        <p:blipFill rotWithShape="1">
          <a:blip r:embed="rId4">
            <a:alphaModFix/>
          </a:blip>
          <a:srcRect b="0" l="0" r="0" t="0"/>
          <a:stretch/>
        </p:blipFill>
        <p:spPr>
          <a:xfrm>
            <a:off x="7103870" y="3738091"/>
            <a:ext cx="3327784" cy="22185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4"/>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Avant toute chose…</a:t>
            </a:r>
            <a:endParaRPr/>
          </a:p>
        </p:txBody>
      </p:sp>
      <p:sp>
        <p:nvSpPr>
          <p:cNvPr id="112" name="Google Shape;112;p4"/>
          <p:cNvSpPr txBox="1"/>
          <p:nvPr>
            <p:ph idx="1" type="body"/>
          </p:nvPr>
        </p:nvSpPr>
        <p:spPr>
          <a:xfrm>
            <a:off x="664499" y="2212406"/>
            <a:ext cx="10515600" cy="3301948"/>
          </a:xfrm>
          <a:prstGeom prst="rect">
            <a:avLst/>
          </a:prstGeom>
          <a:noFill/>
          <a:ln>
            <a:noFill/>
          </a:ln>
        </p:spPr>
        <p:txBody>
          <a:bodyPr anchorCtr="0" anchor="t"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Font typeface="Arial"/>
              <a:buNone/>
            </a:pPr>
            <a:r>
              <a:t/>
            </a:r>
            <a:endParaRPr b="0" i="0" sz="2400">
              <a:solidFill>
                <a:srgbClr val="0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rgbClr val="C00000"/>
              </a:buClr>
              <a:buSzPts val="2800"/>
              <a:buNone/>
            </a:pPr>
            <a:r>
              <a:rPr b="1" lang="fr-FR">
                <a:solidFill>
                  <a:srgbClr val="C00000"/>
                </a:solidFill>
                <a:latin typeface="Cabin Condensed"/>
                <a:ea typeface="Cabin Condensed"/>
                <a:cs typeface="Cabin Condensed"/>
                <a:sym typeface="Cabin Condensed"/>
              </a:rPr>
              <a:t>Un état dépressif caractérisé maternel non ou insuffisamment traité aura des répercussions négatives sur le déroulement de la grossesse ainsi que sur la période néonatale.</a:t>
            </a:r>
            <a:endParaRPr/>
          </a:p>
          <a:p>
            <a:pPr indent="0" lvl="0" marL="0" rtl="0" algn="l">
              <a:lnSpc>
                <a:spcPct val="90000"/>
              </a:lnSpc>
              <a:spcBef>
                <a:spcPts val="150"/>
              </a:spcBef>
              <a:spcAft>
                <a:spcPts val="0"/>
              </a:spcAft>
              <a:buClr>
                <a:schemeClr val="dk1"/>
              </a:buClr>
              <a:buSzPts val="2000"/>
              <a:buNone/>
            </a:pPr>
            <a:r>
              <a:t/>
            </a:r>
            <a:endParaRPr i="1" sz="2000">
              <a:solidFill>
                <a:srgbClr val="C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rgbClr val="C00000"/>
              </a:buClr>
              <a:buSzPts val="2000"/>
              <a:buNone/>
            </a:pPr>
            <a:r>
              <a:rPr i="1" lang="fr-FR" sz="2000">
                <a:solidFill>
                  <a:srgbClr val="C00000"/>
                </a:solidFill>
                <a:latin typeface="Cabin Condensed"/>
                <a:ea typeface="Cabin Condensed"/>
                <a:cs typeface="Cabin Condensed"/>
                <a:sym typeface="Cabin Condensed"/>
              </a:rPr>
              <a:t>Prématurité, faible poids à la naissance, prééclampsie, augmentation du risque de prise de toxiques chez la mère (OH,tabac,autres) et donc exposition fœtale, trouble comportementaux et adaptatif précoce chez le nouveau né lié à l’état émotionnel de la mère.</a:t>
            </a:r>
            <a:endParaRPr b="0" i="0" sz="1400">
              <a:solidFill>
                <a:srgbClr val="000000"/>
              </a:solidFill>
              <a:highlight>
                <a:srgbClr val="FFFFFF"/>
              </a:highlight>
              <a:latin typeface="Outfit"/>
              <a:ea typeface="Outfit"/>
              <a:cs typeface="Outfit"/>
              <a:sym typeface="Outfit"/>
            </a:endParaRPr>
          </a:p>
        </p:txBody>
      </p:sp>
      <p:pic>
        <p:nvPicPr>
          <p:cNvPr descr="Une image contenant Graphique, art, Caractère coloré, graphisme&#10;&#10;Description générée automatiquement" id="113" name="Google Shape;113;p4"/>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1" name="Shape 401"/>
        <p:cNvGrpSpPr/>
        <p:nvPr/>
      </p:nvGrpSpPr>
      <p:grpSpPr>
        <a:xfrm>
          <a:off x="0" y="0"/>
          <a:ext cx="0" cy="0"/>
          <a:chOff x="0" y="0"/>
          <a:chExt cx="0" cy="0"/>
        </a:xfrm>
      </p:grpSpPr>
      <p:sp>
        <p:nvSpPr>
          <p:cNvPr id="402" name="Google Shape;402;p40"/>
          <p:cNvSpPr txBox="1"/>
          <p:nvPr>
            <p:ph type="title"/>
          </p:nvPr>
        </p:nvSpPr>
        <p:spPr>
          <a:xfrm>
            <a:off x="664499" y="1091831"/>
            <a:ext cx="9991725" cy="82181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Rappels : physiopathologie des douleurs neuropathiques</a:t>
            </a:r>
            <a:endParaRPr/>
          </a:p>
        </p:txBody>
      </p:sp>
      <p:sp>
        <p:nvSpPr>
          <p:cNvPr id="403" name="Google Shape;403;p40"/>
          <p:cNvSpPr txBox="1"/>
          <p:nvPr>
            <p:ph idx="1" type="body"/>
          </p:nvPr>
        </p:nvSpPr>
        <p:spPr>
          <a:xfrm>
            <a:off x="664499" y="1913641"/>
            <a:ext cx="10690138" cy="416224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ts val="2400"/>
              <a:buChar char="•"/>
            </a:pPr>
            <a:r>
              <a:rPr b="1" lang="fr-FR" sz="2400">
                <a:solidFill>
                  <a:srgbClr val="000000"/>
                </a:solidFill>
                <a:latin typeface="Cabin Condensed"/>
                <a:ea typeface="Cabin Condensed"/>
                <a:cs typeface="Cabin Condensed"/>
                <a:sym typeface="Cabin Condensed"/>
              </a:rPr>
              <a:t>Sensibilisation centrale : </a:t>
            </a:r>
            <a:r>
              <a:rPr i="1" lang="fr-FR" sz="2400">
                <a:solidFill>
                  <a:srgbClr val="000000"/>
                </a:solidFill>
                <a:latin typeface="Cabin Condensed"/>
                <a:ea typeface="Cabin Condensed"/>
                <a:cs typeface="Cabin Condensed"/>
                <a:sym typeface="Cabin Condensed"/>
              </a:rPr>
              <a:t>de l'excitabilité des neurones du système nerveux central (SNC), notamment au niveau de la moelle épinière et du cerveau, en réponse à une stimulation nociceptive persistante ou intense. Cette hyperexcitabilité entraîne une amplification des signaux douloureux, conduisant à des perceptions de douleur exacerbées même en l'absence de stimuli nocifs(</a:t>
            </a:r>
            <a:r>
              <a:rPr b="1" i="1" lang="fr-FR" sz="2400">
                <a:solidFill>
                  <a:srgbClr val="000000"/>
                </a:solidFill>
                <a:latin typeface="Cabin Condensed"/>
                <a:ea typeface="Cabin Condensed"/>
                <a:cs typeface="Cabin Condensed"/>
                <a:sym typeface="Cabin Condensed"/>
              </a:rPr>
              <a:t>hyperalgésie</a:t>
            </a:r>
            <a:r>
              <a:rPr i="1" lang="fr-FR" sz="2400">
                <a:solidFill>
                  <a:srgbClr val="000000"/>
                </a:solidFill>
                <a:latin typeface="Cabin Condensed"/>
                <a:ea typeface="Cabin Condensed"/>
                <a:cs typeface="Cabin Condensed"/>
                <a:sym typeface="Cabin Condensed"/>
              </a:rPr>
              <a:t> et d’une </a:t>
            </a:r>
            <a:r>
              <a:rPr b="1" i="1" lang="fr-FR" sz="2400">
                <a:solidFill>
                  <a:srgbClr val="000000"/>
                </a:solidFill>
                <a:latin typeface="Cabin Condensed"/>
                <a:ea typeface="Cabin Condensed"/>
                <a:cs typeface="Cabin Condensed"/>
                <a:sym typeface="Cabin Condensed"/>
              </a:rPr>
              <a:t>allodynie)</a:t>
            </a:r>
            <a:r>
              <a:rPr i="1" lang="fr-FR" sz="2400">
                <a:solidFill>
                  <a:srgbClr val="000000"/>
                </a:solidFill>
                <a:latin typeface="Cabin Condensed"/>
                <a:ea typeface="Cabin Condensed"/>
                <a:cs typeface="Cabin Condensed"/>
                <a:sym typeface="Cabin Condensed"/>
              </a:rPr>
              <a:t>.</a:t>
            </a:r>
            <a:endParaRPr/>
          </a:p>
          <a:p>
            <a:pPr indent="-228600" lvl="0" marL="228600" rtl="0" algn="l">
              <a:lnSpc>
                <a:spcPct val="90000"/>
              </a:lnSpc>
              <a:spcBef>
                <a:spcPts val="150"/>
              </a:spcBef>
              <a:spcAft>
                <a:spcPts val="0"/>
              </a:spcAft>
              <a:buClr>
                <a:srgbClr val="000000"/>
              </a:buClr>
              <a:buSzPts val="2400"/>
              <a:buChar char="•"/>
            </a:pPr>
            <a:r>
              <a:rPr i="1" lang="fr-FR" sz="2400">
                <a:solidFill>
                  <a:srgbClr val="000000"/>
                </a:solidFill>
                <a:latin typeface="Cabin Condensed"/>
                <a:ea typeface="Cabin Condensed"/>
                <a:cs typeface="Cabin Condensed"/>
                <a:sym typeface="Cabin Condensed"/>
              </a:rPr>
              <a:t>Plusieurs mécanismes possibles dont le défaut d’activation des voies inhibitrices descendantes.</a:t>
            </a:r>
            <a:endParaRPr/>
          </a:p>
          <a:p>
            <a:pPr indent="0" lvl="0" marL="0" rtl="0" algn="l">
              <a:lnSpc>
                <a:spcPct val="90000"/>
              </a:lnSpc>
              <a:spcBef>
                <a:spcPts val="150"/>
              </a:spcBef>
              <a:spcAft>
                <a:spcPts val="0"/>
              </a:spcAft>
              <a:buClr>
                <a:schemeClr val="dk1"/>
              </a:buClr>
              <a:buSzPts val="2400"/>
              <a:buNone/>
            </a:pPr>
            <a:r>
              <a:t/>
            </a:r>
            <a:endParaRPr b="1" i="1" sz="2400">
              <a:solidFill>
                <a:srgbClr val="0070C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chemeClr val="dk1"/>
              </a:buClr>
              <a:buSzPts val="2400"/>
              <a:buNone/>
            </a:pPr>
            <a:r>
              <a:rPr b="1" i="1" lang="fr-FR" sz="2400">
                <a:latin typeface="Cabin Condensed"/>
                <a:ea typeface="Cabin Condensed"/>
                <a:cs typeface="Cabin Condensed"/>
                <a:sym typeface="Cabin Condensed"/>
              </a:rPr>
              <a:t>Voie inhibitrice descendante : voie modulée par la sérotonine et la noradrénaline qui inhibent la transmission des signaux douloureux d’origine périphérique</a:t>
            </a:r>
            <a:endParaRPr/>
          </a:p>
          <a:p>
            <a:pPr indent="0" lvl="0" marL="0" rtl="0" algn="l">
              <a:lnSpc>
                <a:spcPct val="90000"/>
              </a:lnSpc>
              <a:spcBef>
                <a:spcPts val="15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p:txBody>
      </p:sp>
      <p:pic>
        <p:nvPicPr>
          <p:cNvPr descr="Une image contenant Graphique, art, Caractère coloré, graphisme&#10;&#10;Description générée automatiquement" id="404" name="Google Shape;404;p40"/>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9" name="Shape 409"/>
        <p:cNvGrpSpPr/>
        <p:nvPr/>
      </p:nvGrpSpPr>
      <p:grpSpPr>
        <a:xfrm>
          <a:off x="0" y="0"/>
          <a:ext cx="0" cy="0"/>
          <a:chOff x="0" y="0"/>
          <a:chExt cx="0" cy="0"/>
        </a:xfrm>
      </p:grpSpPr>
      <p:pic>
        <p:nvPicPr>
          <p:cNvPr descr="Une image contenant Graphique, art, Caractère coloré, graphisme&#10;&#10;Description générée automatiquement" id="410" name="Google Shape;410;p41"/>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pic>
        <p:nvPicPr>
          <p:cNvPr id="411" name="Google Shape;411;p41"/>
          <p:cNvPicPr preferRelativeResize="0"/>
          <p:nvPr/>
        </p:nvPicPr>
        <p:blipFill rotWithShape="1">
          <a:blip r:embed="rId5">
            <a:alphaModFix/>
          </a:blip>
          <a:srcRect b="0" l="0" r="0" t="0"/>
          <a:stretch/>
        </p:blipFill>
        <p:spPr>
          <a:xfrm>
            <a:off x="2194968" y="394864"/>
            <a:ext cx="7802064" cy="6068272"/>
          </a:xfrm>
          <a:prstGeom prst="rect">
            <a:avLst/>
          </a:prstGeom>
          <a:noFill/>
          <a:ln>
            <a:noFill/>
          </a:ln>
        </p:spPr>
      </p:pic>
      <p:sp>
        <p:nvSpPr>
          <p:cNvPr id="412" name="Google Shape;412;p41"/>
          <p:cNvSpPr txBox="1"/>
          <p:nvPr/>
        </p:nvSpPr>
        <p:spPr>
          <a:xfrm>
            <a:off x="4245990" y="1434388"/>
            <a:ext cx="609442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2000" u="none" cap="none" strike="noStrike">
                <a:solidFill>
                  <a:schemeClr val="dk1"/>
                </a:solidFill>
                <a:latin typeface="Cabin Condensed"/>
                <a:ea typeface="Cabin Condensed"/>
                <a:cs typeface="Cabin Condensed"/>
                <a:sym typeface="Cabin Condensed"/>
              </a:rPr>
              <a:t>noradrénaline</a:t>
            </a:r>
            <a:endParaRPr b="1" sz="200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7" name="Shape 417"/>
        <p:cNvGrpSpPr/>
        <p:nvPr/>
      </p:nvGrpSpPr>
      <p:grpSpPr>
        <a:xfrm>
          <a:off x="0" y="0"/>
          <a:ext cx="0" cy="0"/>
          <a:chOff x="0" y="0"/>
          <a:chExt cx="0" cy="0"/>
        </a:xfrm>
      </p:grpSpPr>
      <p:sp>
        <p:nvSpPr>
          <p:cNvPr id="418" name="Google Shape;418;p42"/>
          <p:cNvSpPr txBox="1"/>
          <p:nvPr>
            <p:ph type="title"/>
          </p:nvPr>
        </p:nvSpPr>
        <p:spPr>
          <a:xfrm>
            <a:off x="664499" y="1091831"/>
            <a:ext cx="9991725" cy="82181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Place des AD dans la prise en charge</a:t>
            </a:r>
            <a:endParaRPr/>
          </a:p>
        </p:txBody>
      </p:sp>
      <p:sp>
        <p:nvSpPr>
          <p:cNvPr id="419" name="Google Shape;419;p42"/>
          <p:cNvSpPr txBox="1"/>
          <p:nvPr>
            <p:ph idx="1" type="body"/>
          </p:nvPr>
        </p:nvSpPr>
        <p:spPr>
          <a:xfrm>
            <a:off x="663662" y="1715678"/>
            <a:ext cx="10690138" cy="416224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a:p>
            <a:pPr indent="-228600" lvl="0" marL="228600" rtl="0" algn="l">
              <a:lnSpc>
                <a:spcPct val="107000"/>
              </a:lnSpc>
              <a:spcBef>
                <a:spcPts val="1075"/>
              </a:spcBef>
              <a:spcAft>
                <a:spcPts val="0"/>
              </a:spcAft>
              <a:buClr>
                <a:schemeClr val="dk1"/>
              </a:buClr>
              <a:buSzPts val="2400"/>
              <a:buChar char="•"/>
            </a:pPr>
            <a:r>
              <a:rPr b="1" lang="fr-FR" sz="2400">
                <a:latin typeface="Cabin Condensed"/>
                <a:ea typeface="Cabin Condensed"/>
                <a:cs typeface="Cabin Condensed"/>
                <a:sym typeface="Cabin Condensed"/>
              </a:rPr>
              <a:t>les AD (IRSNa et ATC) sont efficaces sur les douleurs neuropathiques dans différentes indications (neuropathie diabétique, post-zostérienne, radiculaires ; fibromyalgie) de part leur activité modulatrice des voies inhibitrice descendantes. </a:t>
            </a:r>
            <a:endParaRPr b="1" sz="2400">
              <a:latin typeface="Cabin Condensed"/>
              <a:ea typeface="Cabin Condensed"/>
              <a:cs typeface="Cabin Condensed"/>
              <a:sym typeface="Cabin Condensed"/>
            </a:endParaRPr>
          </a:p>
          <a:p>
            <a:pPr indent="-228600" lvl="0" marL="228600" rtl="0" algn="l">
              <a:lnSpc>
                <a:spcPct val="107000"/>
              </a:lnSpc>
              <a:spcBef>
                <a:spcPts val="1800"/>
              </a:spcBef>
              <a:spcAft>
                <a:spcPts val="0"/>
              </a:spcAft>
              <a:buClr>
                <a:schemeClr val="dk1"/>
              </a:buClr>
              <a:buSzPts val="2400"/>
              <a:buChar char="•"/>
            </a:pPr>
            <a:r>
              <a:rPr lang="fr-FR" sz="2400">
                <a:latin typeface="Cabin Condensed"/>
                <a:ea typeface="Cabin Condensed"/>
                <a:cs typeface="Cabin Condensed"/>
                <a:sym typeface="Cabin Condensed"/>
              </a:rPr>
              <a:t>Rôle déterminant de la modulation noradrénergique </a:t>
            </a:r>
            <a:endParaRPr/>
          </a:p>
          <a:p>
            <a:pPr indent="-228600" lvl="0" marL="228600" rtl="0" algn="l">
              <a:lnSpc>
                <a:spcPct val="107000"/>
              </a:lnSpc>
              <a:spcBef>
                <a:spcPts val="1800"/>
              </a:spcBef>
              <a:spcAft>
                <a:spcPts val="0"/>
              </a:spcAft>
              <a:buClr>
                <a:schemeClr val="dk1"/>
              </a:buClr>
              <a:buSzPts val="2400"/>
              <a:buChar char="•"/>
            </a:pPr>
            <a:r>
              <a:rPr lang="fr-FR" sz="2400">
                <a:latin typeface="Cabin Condensed"/>
                <a:ea typeface="Cabin Condensed"/>
                <a:cs typeface="Cabin Condensed"/>
                <a:sym typeface="Cabin Condensed"/>
              </a:rPr>
              <a:t>Viennent en complément des mesures non médicamenteuses systématiquement indiquées dans les douleurs neuropathiques / chroniques (information, stratégie adaptative, exercice physique, relaxation…)</a:t>
            </a:r>
            <a:endParaRPr sz="2400">
              <a:latin typeface="Cabin Condensed"/>
              <a:ea typeface="Cabin Condensed"/>
              <a:cs typeface="Cabin Condensed"/>
              <a:sym typeface="Cabin Condensed"/>
            </a:endParaRPr>
          </a:p>
          <a:p>
            <a:pPr indent="-76200" lvl="0" marL="228600" rtl="0" algn="l">
              <a:lnSpc>
                <a:spcPct val="90000"/>
              </a:lnSpc>
              <a:spcBef>
                <a:spcPts val="875"/>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p:txBody>
      </p:sp>
      <p:pic>
        <p:nvPicPr>
          <p:cNvPr descr="Une image contenant Graphique, art, Caractère coloré, graphisme&#10;&#10;Description générée automatiquement" id="420" name="Google Shape;420;p42"/>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5" name="Shape 425"/>
        <p:cNvGrpSpPr/>
        <p:nvPr/>
      </p:nvGrpSpPr>
      <p:grpSpPr>
        <a:xfrm>
          <a:off x="0" y="0"/>
          <a:ext cx="0" cy="0"/>
          <a:chOff x="0" y="0"/>
          <a:chExt cx="0" cy="0"/>
        </a:xfrm>
      </p:grpSpPr>
      <p:sp>
        <p:nvSpPr>
          <p:cNvPr id="426" name="Google Shape;426;p43"/>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En pratique</a:t>
            </a:r>
            <a:endParaRPr/>
          </a:p>
        </p:txBody>
      </p:sp>
      <p:sp>
        <p:nvSpPr>
          <p:cNvPr id="427" name="Google Shape;427;p43"/>
          <p:cNvSpPr txBox="1"/>
          <p:nvPr>
            <p:ph idx="1" type="body"/>
          </p:nvPr>
        </p:nvSpPr>
        <p:spPr>
          <a:xfrm>
            <a:off x="750931" y="2009669"/>
            <a:ext cx="10690138" cy="4023486"/>
          </a:xfrm>
          <a:prstGeom prst="rect">
            <a:avLst/>
          </a:prstGeom>
          <a:noFill/>
          <a:ln>
            <a:noFill/>
          </a:ln>
        </p:spPr>
        <p:txBody>
          <a:bodyPr anchorCtr="0" anchor="t" bIns="45700" lIns="91425" spcFirstLastPara="1" rIns="91425" wrap="square" tIns="45700">
            <a:normAutofit/>
          </a:bodyPr>
          <a:lstStyle/>
          <a:p>
            <a:pPr indent="-228600" lvl="0" marL="228600" rtl="0" algn="l">
              <a:lnSpc>
                <a:spcPct val="107000"/>
              </a:lnSpc>
              <a:spcBef>
                <a:spcPts val="0"/>
              </a:spcBef>
              <a:spcAft>
                <a:spcPts val="0"/>
              </a:spcAft>
              <a:buClr>
                <a:schemeClr val="dk1"/>
              </a:buClr>
              <a:buSzPts val="2000"/>
              <a:buChar char="•"/>
            </a:pPr>
            <a:r>
              <a:rPr lang="fr-FR" sz="2000">
                <a:latin typeface="Cabin Condensed"/>
                <a:ea typeface="Cabin Condensed"/>
                <a:cs typeface="Cabin Condensed"/>
                <a:sym typeface="Cabin Condensed"/>
              </a:rPr>
              <a:t>Mesure non médicamenteuse systématiques</a:t>
            </a:r>
            <a:endParaRPr/>
          </a:p>
          <a:p>
            <a:pPr indent="-228600" lvl="0" marL="228600" rtl="0" algn="l">
              <a:lnSpc>
                <a:spcPct val="107000"/>
              </a:lnSpc>
              <a:spcBef>
                <a:spcPts val="1800"/>
              </a:spcBef>
              <a:spcAft>
                <a:spcPts val="0"/>
              </a:spcAft>
              <a:buClr>
                <a:schemeClr val="dk1"/>
              </a:buClr>
              <a:buSzPts val="2000"/>
              <a:buChar char="•"/>
            </a:pPr>
            <a:r>
              <a:rPr b="1" lang="fr-FR" sz="2000">
                <a:latin typeface="Cabin Condensed"/>
                <a:ea typeface="Cabin Condensed"/>
                <a:cs typeface="Cabin Condensed"/>
                <a:sym typeface="Cabin Condensed"/>
              </a:rPr>
              <a:t>IRSNa ou ATC en première intention en cas d’échec des mesures non médicamenteuses :</a:t>
            </a:r>
            <a:endParaRPr/>
          </a:p>
          <a:p>
            <a:pPr indent="-228600" lvl="1" marL="685800" rtl="0" algn="l">
              <a:lnSpc>
                <a:spcPct val="107000"/>
              </a:lnSpc>
              <a:spcBef>
                <a:spcPts val="1300"/>
              </a:spcBef>
              <a:spcAft>
                <a:spcPts val="0"/>
              </a:spcAft>
              <a:buClr>
                <a:srgbClr val="3A7D22"/>
              </a:buClr>
              <a:buSzPts val="2000"/>
              <a:buChar char="•"/>
            </a:pPr>
            <a:r>
              <a:rPr b="1" lang="fr-FR" sz="2000">
                <a:solidFill>
                  <a:srgbClr val="3A7D22"/>
                </a:solidFill>
                <a:latin typeface="Cabin Condensed"/>
                <a:ea typeface="Cabin Condensed"/>
                <a:cs typeface="Cabin Condensed"/>
                <a:sym typeface="Cabin Condensed"/>
              </a:rPr>
              <a:t>Duloxetine (Cymbalta) 30mg/jour</a:t>
            </a:r>
            <a:endParaRPr/>
          </a:p>
          <a:p>
            <a:pPr indent="-228600" lvl="1" marL="685800" rtl="0" algn="l">
              <a:lnSpc>
                <a:spcPct val="107000"/>
              </a:lnSpc>
              <a:spcBef>
                <a:spcPts val="1300"/>
              </a:spcBef>
              <a:spcAft>
                <a:spcPts val="0"/>
              </a:spcAft>
              <a:buClr>
                <a:srgbClr val="3A7D22"/>
              </a:buClr>
              <a:buSzPts val="2000"/>
              <a:buChar char="•"/>
            </a:pPr>
            <a:r>
              <a:rPr b="1" lang="fr-FR" sz="2000">
                <a:solidFill>
                  <a:srgbClr val="3A7D22"/>
                </a:solidFill>
                <a:latin typeface="Cabin Condensed"/>
                <a:ea typeface="Cabin Condensed"/>
                <a:cs typeface="Cabin Condensed"/>
                <a:sym typeface="Cabin Condensed"/>
              </a:rPr>
              <a:t>Amytriptyline (Laroxyl) 10mg/jour (au coucher)</a:t>
            </a:r>
            <a:endParaRPr/>
          </a:p>
          <a:p>
            <a:pPr indent="-228600" lvl="0" marL="228600" rtl="0" algn="l">
              <a:lnSpc>
                <a:spcPct val="107000"/>
              </a:lnSpc>
              <a:spcBef>
                <a:spcPts val="1800"/>
              </a:spcBef>
              <a:spcAft>
                <a:spcPts val="0"/>
              </a:spcAft>
              <a:buClr>
                <a:schemeClr val="dk1"/>
              </a:buClr>
              <a:buSzPts val="2400"/>
              <a:buChar char="•"/>
            </a:pPr>
            <a:r>
              <a:rPr b="1" lang="fr-FR" sz="2400">
                <a:latin typeface="Cabin Condensed"/>
                <a:ea typeface="Cabin Condensed"/>
                <a:cs typeface="Cabin Condensed"/>
                <a:sym typeface="Cabin Condensed"/>
              </a:rPr>
              <a:t>Réévaluation systématique de la balance bénéfice/tolérance</a:t>
            </a:r>
            <a:endParaRPr/>
          </a:p>
          <a:p>
            <a:pPr indent="-228600" lvl="0" marL="228600" rtl="0" algn="l">
              <a:lnSpc>
                <a:spcPct val="107000"/>
              </a:lnSpc>
              <a:spcBef>
                <a:spcPts val="1800"/>
              </a:spcBef>
              <a:spcAft>
                <a:spcPts val="0"/>
              </a:spcAft>
              <a:buClr>
                <a:schemeClr val="dk1"/>
              </a:buClr>
              <a:buSzPts val="2400"/>
              <a:buChar char="•"/>
            </a:pPr>
            <a:r>
              <a:rPr lang="fr-FR" sz="2400">
                <a:latin typeface="Cabin Condensed"/>
                <a:ea typeface="Cabin Condensed"/>
                <a:cs typeface="Cabin Condensed"/>
                <a:sym typeface="Cabin Condensed"/>
              </a:rPr>
              <a:t>Bonus (attention hors AMM et non remboursé) : possibilité d’utilisation du bupropion (zyban) IRNaD pour l’asthénie dans la fibromyalgie</a:t>
            </a:r>
            <a:endParaRPr sz="2400">
              <a:latin typeface="Cabin Condensed"/>
              <a:ea typeface="Cabin Condensed"/>
              <a:cs typeface="Cabin Condensed"/>
              <a:sym typeface="Cabin Condensed"/>
            </a:endParaRPr>
          </a:p>
          <a:p>
            <a:pPr indent="-76200" lvl="0" marL="228600" rtl="0" algn="l">
              <a:lnSpc>
                <a:spcPct val="107000"/>
              </a:lnSpc>
              <a:spcBef>
                <a:spcPts val="1800"/>
              </a:spcBef>
              <a:spcAft>
                <a:spcPts val="0"/>
              </a:spcAft>
              <a:buClr>
                <a:schemeClr val="dk1"/>
              </a:buClr>
              <a:buSzPts val="2400"/>
              <a:buNone/>
            </a:pPr>
            <a:r>
              <a:t/>
            </a:r>
            <a:endParaRPr b="1" sz="2400">
              <a:solidFill>
                <a:srgbClr val="3A7D22"/>
              </a:solidFill>
              <a:latin typeface="Cabin Condensed"/>
              <a:ea typeface="Cabin Condensed"/>
              <a:cs typeface="Cabin Condensed"/>
              <a:sym typeface="Cabin Condensed"/>
            </a:endParaRPr>
          </a:p>
          <a:p>
            <a:pPr indent="-101600" lvl="0" marL="228600" rtl="0" algn="l">
              <a:lnSpc>
                <a:spcPct val="107000"/>
              </a:lnSpc>
              <a:spcBef>
                <a:spcPts val="1800"/>
              </a:spcBef>
              <a:spcAft>
                <a:spcPts val="0"/>
              </a:spcAft>
              <a:buClr>
                <a:schemeClr val="dk1"/>
              </a:buClr>
              <a:buSzPts val="2000"/>
              <a:buNone/>
            </a:pPr>
            <a:r>
              <a:t/>
            </a:r>
            <a:endParaRPr sz="2000">
              <a:latin typeface="Cabin Condensed"/>
              <a:ea typeface="Cabin Condensed"/>
              <a:cs typeface="Cabin Condensed"/>
              <a:sym typeface="Cabin Condensed"/>
            </a:endParaRPr>
          </a:p>
        </p:txBody>
      </p:sp>
      <p:pic>
        <p:nvPicPr>
          <p:cNvPr descr="Une image contenant Graphique, art, Caractère coloré, graphisme&#10;&#10;Description générée automatiquement" id="428" name="Google Shape;428;p43"/>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3" name="Shape 433"/>
        <p:cNvGrpSpPr/>
        <p:nvPr/>
      </p:nvGrpSpPr>
      <p:grpSpPr>
        <a:xfrm>
          <a:off x="0" y="0"/>
          <a:ext cx="0" cy="0"/>
          <a:chOff x="0" y="0"/>
          <a:chExt cx="0" cy="0"/>
        </a:xfrm>
      </p:grpSpPr>
      <p:pic>
        <p:nvPicPr>
          <p:cNvPr descr="Une image contenant Graphique, art, Caractère coloré, graphisme&#10;&#10;Description générée automatiquement" id="434" name="Google Shape;434;p44"/>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pic>
        <p:nvPicPr>
          <p:cNvPr id="435" name="Google Shape;435;p44"/>
          <p:cNvPicPr preferRelativeResize="0"/>
          <p:nvPr/>
        </p:nvPicPr>
        <p:blipFill rotWithShape="1">
          <a:blip r:embed="rId5">
            <a:alphaModFix/>
          </a:blip>
          <a:srcRect b="0" l="0" r="0" t="0"/>
          <a:stretch/>
        </p:blipFill>
        <p:spPr>
          <a:xfrm>
            <a:off x="498901" y="573738"/>
            <a:ext cx="9959645" cy="571052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0" name="Shape 440"/>
        <p:cNvGrpSpPr/>
        <p:nvPr/>
      </p:nvGrpSpPr>
      <p:grpSpPr>
        <a:xfrm>
          <a:off x="0" y="0"/>
          <a:ext cx="0" cy="0"/>
          <a:chOff x="0" y="0"/>
          <a:chExt cx="0" cy="0"/>
        </a:xfrm>
      </p:grpSpPr>
      <p:sp>
        <p:nvSpPr>
          <p:cNvPr id="441" name="Google Shape;441;p45"/>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Cas clinique</a:t>
            </a:r>
            <a:endParaRPr/>
          </a:p>
        </p:txBody>
      </p:sp>
      <p:sp>
        <p:nvSpPr>
          <p:cNvPr id="442" name="Google Shape;442;p45"/>
          <p:cNvSpPr txBox="1"/>
          <p:nvPr>
            <p:ph idx="1" type="body"/>
          </p:nvPr>
        </p:nvSpPr>
        <p:spPr>
          <a:xfrm>
            <a:off x="750931" y="2009669"/>
            <a:ext cx="10690138" cy="3756500"/>
          </a:xfrm>
          <a:prstGeom prst="rect">
            <a:avLst/>
          </a:prstGeom>
          <a:noFill/>
          <a:ln>
            <a:noFill/>
          </a:ln>
        </p:spPr>
        <p:txBody>
          <a:bodyPr anchorCtr="0" anchor="t" bIns="45700" lIns="91425" spcFirstLastPara="1" rIns="91425" wrap="square" tIns="45700">
            <a:normAutofit/>
          </a:bodyPr>
          <a:lstStyle/>
          <a:p>
            <a:pPr indent="0" lvl="0" marL="0" rtl="0" algn="l">
              <a:lnSpc>
                <a:spcPct val="107000"/>
              </a:lnSpc>
              <a:spcBef>
                <a:spcPts val="0"/>
              </a:spcBef>
              <a:spcAft>
                <a:spcPts val="0"/>
              </a:spcAft>
              <a:buClr>
                <a:schemeClr val="dk1"/>
              </a:buClr>
              <a:buSzPts val="2400"/>
              <a:buNone/>
            </a:pPr>
            <a:r>
              <a:rPr lang="fr-FR" sz="2400">
                <a:latin typeface="Cabin Condensed"/>
                <a:ea typeface="Cabin Condensed"/>
                <a:cs typeface="Cabin Condensed"/>
                <a:sym typeface="Cabin Condensed"/>
              </a:rPr>
              <a:t>M. Alain, 62 ans, diabétique de longue date, souffre de brûlures et de picotements intenses dans les pieds la nuit, évocateurs d’une neuropathie diabétique douloureuse. Les différents antalgiques usuels que vous lui avez prescrits ne l’ont pas soulagé.</a:t>
            </a:r>
            <a:r>
              <a:rPr i="1" lang="fr-FR" sz="2400">
                <a:solidFill>
                  <a:srgbClr val="000000"/>
                </a:solidFill>
                <a:latin typeface="Cabin Condensed"/>
                <a:ea typeface="Cabin Condensed"/>
                <a:cs typeface="Cabin Condensed"/>
                <a:sym typeface="Cabin Condensed"/>
              </a:rPr>
              <a:t> </a:t>
            </a:r>
            <a:r>
              <a:rPr lang="fr-FR" sz="2400">
                <a:solidFill>
                  <a:srgbClr val="000000"/>
                </a:solidFill>
                <a:latin typeface="Cabin Condensed"/>
                <a:ea typeface="Cabin Condensed"/>
                <a:cs typeface="Cabin Condensed"/>
                <a:sym typeface="Cabin Condensed"/>
              </a:rPr>
              <a:t>Il revient vous voir en demande de solutions.</a:t>
            </a:r>
            <a:endParaRPr/>
          </a:p>
          <a:p>
            <a:pPr indent="0" lvl="0" marL="0" rtl="0" algn="l">
              <a:lnSpc>
                <a:spcPct val="107000"/>
              </a:lnSpc>
              <a:spcBef>
                <a:spcPts val="180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a:p>
            <a:pPr indent="0" lvl="0" marL="0" rtl="0" algn="l">
              <a:lnSpc>
                <a:spcPct val="107000"/>
              </a:lnSpc>
              <a:spcBef>
                <a:spcPts val="1800"/>
              </a:spcBef>
              <a:spcAft>
                <a:spcPts val="0"/>
              </a:spcAft>
              <a:buClr>
                <a:srgbClr val="000000"/>
              </a:buClr>
              <a:buSzPts val="2400"/>
              <a:buNone/>
            </a:pPr>
            <a:r>
              <a:rPr i="1" lang="fr-FR" sz="2400">
                <a:solidFill>
                  <a:srgbClr val="000000"/>
                </a:solidFill>
                <a:latin typeface="Cabin Condensed"/>
                <a:ea typeface="Cabin Condensed"/>
                <a:cs typeface="Cabin Condensed"/>
                <a:sym typeface="Cabin Condensed"/>
              </a:rPr>
              <a:t>Quel traitement lui proposer ?</a:t>
            </a:r>
            <a:endParaRPr/>
          </a:p>
          <a:p>
            <a:pPr indent="0" lvl="0" marL="0" rtl="0" algn="l">
              <a:lnSpc>
                <a:spcPct val="90000"/>
              </a:lnSpc>
              <a:spcBef>
                <a:spcPts val="875"/>
              </a:spcBef>
              <a:spcAft>
                <a:spcPts val="0"/>
              </a:spcAft>
              <a:buClr>
                <a:srgbClr val="000000"/>
              </a:buClr>
              <a:buSzPts val="2400"/>
              <a:buNone/>
            </a:pPr>
            <a:r>
              <a:rPr i="1" lang="fr-FR" sz="2400">
                <a:solidFill>
                  <a:srgbClr val="000000"/>
                </a:solidFill>
                <a:latin typeface="Cabin Condensed"/>
                <a:ea typeface="Cabin Condensed"/>
                <a:cs typeface="Cabin Condensed"/>
                <a:sym typeface="Cabin Condensed"/>
              </a:rPr>
              <a:t>Quelle surveillance allez-vous mettre en œuvre ? </a:t>
            </a:r>
            <a:endParaRPr sz="1800">
              <a:latin typeface="Cabin Condensed"/>
              <a:ea typeface="Cabin Condensed"/>
              <a:cs typeface="Cabin Condensed"/>
              <a:sym typeface="Cabin Condensed"/>
            </a:endParaRPr>
          </a:p>
        </p:txBody>
      </p:sp>
      <p:pic>
        <p:nvPicPr>
          <p:cNvPr descr="Une image contenant Graphique, art, Caractère coloré, graphisme&#10;&#10;Description générée automatiquement" id="443" name="Google Shape;443;p45"/>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7" name="Shape 447"/>
        <p:cNvGrpSpPr/>
        <p:nvPr/>
      </p:nvGrpSpPr>
      <p:grpSpPr>
        <a:xfrm>
          <a:off x="0" y="0"/>
          <a:ext cx="0" cy="0"/>
          <a:chOff x="0" y="0"/>
          <a:chExt cx="0" cy="0"/>
        </a:xfrm>
      </p:grpSpPr>
      <p:pic>
        <p:nvPicPr>
          <p:cNvPr descr="Une image contenant Graphique, art, Caractère coloré, graphisme&#10;&#10;Description générée automatiquement" id="448" name="Google Shape;448;p46"/>
          <p:cNvPicPr preferRelativeResize="0"/>
          <p:nvPr>
            <p:ph idx="1" type="body"/>
          </p:nvPr>
        </p:nvPicPr>
        <p:blipFill rotWithShape="1">
          <a:blip r:embed="rId4">
            <a:alphaModFix/>
          </a:blip>
          <a:srcRect b="0" l="0" r="0" t="0"/>
          <a:stretch/>
        </p:blipFill>
        <p:spPr>
          <a:xfrm>
            <a:off x="2217262" y="3776254"/>
            <a:ext cx="898689" cy="735083"/>
          </a:xfrm>
          <a:prstGeom prst="rect">
            <a:avLst/>
          </a:prstGeom>
          <a:noFill/>
          <a:ln>
            <a:noFill/>
          </a:ln>
        </p:spPr>
      </p:pic>
      <p:sp>
        <p:nvSpPr>
          <p:cNvPr id="449" name="Google Shape;449;p46"/>
          <p:cNvSpPr txBox="1"/>
          <p:nvPr/>
        </p:nvSpPr>
        <p:spPr>
          <a:xfrm>
            <a:off x="6172200" y="743744"/>
            <a:ext cx="5295900" cy="310239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3200"/>
              <a:buFont typeface="Play"/>
              <a:buNone/>
            </a:pPr>
            <a:r>
              <a:t/>
            </a:r>
            <a:endParaRPr sz="3200">
              <a:solidFill>
                <a:schemeClr val="lt1"/>
              </a:solidFill>
              <a:latin typeface="Play"/>
              <a:ea typeface="Play"/>
              <a:cs typeface="Play"/>
              <a:sym typeface="Play"/>
            </a:endParaRPr>
          </a:p>
        </p:txBody>
      </p:sp>
      <p:sp>
        <p:nvSpPr>
          <p:cNvPr id="450" name="Google Shape;450;p46"/>
          <p:cNvSpPr txBox="1"/>
          <p:nvPr/>
        </p:nvSpPr>
        <p:spPr>
          <a:xfrm>
            <a:off x="6294748" y="3543630"/>
            <a:ext cx="450365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3600">
                <a:solidFill>
                  <a:schemeClr val="lt1"/>
                </a:solidFill>
                <a:latin typeface="Madimi One"/>
                <a:ea typeface="Madimi One"/>
                <a:cs typeface="Madimi One"/>
                <a:sym typeface="Madimi One"/>
              </a:rPr>
              <a:t>Merci de votre attention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4" name="Shape 454"/>
        <p:cNvGrpSpPr/>
        <p:nvPr/>
      </p:nvGrpSpPr>
      <p:grpSpPr>
        <a:xfrm>
          <a:off x="0" y="0"/>
          <a:ext cx="0" cy="0"/>
          <a:chOff x="0" y="0"/>
          <a:chExt cx="0" cy="0"/>
        </a:xfrm>
      </p:grpSpPr>
      <p:pic>
        <p:nvPicPr>
          <p:cNvPr descr="Une image contenant Graphique, capture d’écran, graphisme, Bleu Majorelle&#10;&#10;Description générée automatiquement" id="455" name="Google Shape;455;p47"/>
          <p:cNvPicPr preferRelativeResize="0"/>
          <p:nvPr/>
        </p:nvPicPr>
        <p:blipFill rotWithShape="1">
          <a:blip r:embed="rId4">
            <a:alphaModFix/>
          </a:blip>
          <a:srcRect b="0" l="0" r="0" t="0"/>
          <a:stretch/>
        </p:blipFill>
        <p:spPr>
          <a:xfrm>
            <a:off x="513158" y="2650112"/>
            <a:ext cx="4370951" cy="2913145"/>
          </a:xfrm>
          <a:prstGeom prst="rect">
            <a:avLst/>
          </a:prstGeom>
          <a:noFill/>
          <a:ln>
            <a:noFill/>
          </a:ln>
        </p:spPr>
      </p:pic>
      <p:sp>
        <p:nvSpPr>
          <p:cNvPr id="456" name="Google Shape;456;p47"/>
          <p:cNvSpPr txBox="1"/>
          <p:nvPr/>
        </p:nvSpPr>
        <p:spPr>
          <a:xfrm>
            <a:off x="268060" y="5898509"/>
            <a:ext cx="817835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3600">
                <a:solidFill>
                  <a:srgbClr val="1F1B8C"/>
                </a:solidFill>
                <a:latin typeface="Madimi One"/>
                <a:ea typeface="Madimi One"/>
                <a:cs typeface="Madimi One"/>
                <a:sym typeface="Madimi One"/>
              </a:rPr>
              <a:t>https://medecinegeneralepsychiatrie37.fr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5"/>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Risque malformatif</a:t>
            </a:r>
            <a:endParaRPr/>
          </a:p>
        </p:txBody>
      </p:sp>
      <p:sp>
        <p:nvSpPr>
          <p:cNvPr id="120" name="Google Shape;120;p5"/>
          <p:cNvSpPr txBox="1"/>
          <p:nvPr>
            <p:ph idx="1" type="body"/>
          </p:nvPr>
        </p:nvSpPr>
        <p:spPr>
          <a:xfrm>
            <a:off x="664500" y="2212402"/>
            <a:ext cx="10690200" cy="2107200"/>
          </a:xfrm>
          <a:prstGeom prst="rect">
            <a:avLst/>
          </a:prstGeom>
          <a:noFill/>
          <a:ln>
            <a:noFill/>
          </a:ln>
        </p:spPr>
        <p:txBody>
          <a:bodyPr anchorCtr="0" anchor="t"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Font typeface="Arial"/>
              <a:buNone/>
            </a:pPr>
            <a:r>
              <a:t/>
            </a:r>
            <a:endParaRPr b="0" i="0"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ts val="2400"/>
              <a:buFont typeface="Arial"/>
              <a:buChar char="•"/>
            </a:pPr>
            <a:r>
              <a:rPr b="1" i="0" lang="fr-FR" sz="2400">
                <a:solidFill>
                  <a:srgbClr val="000000"/>
                </a:solidFill>
                <a:latin typeface="Cabin Condensed"/>
                <a:ea typeface="Cabin Condensed"/>
                <a:cs typeface="Cabin Condensed"/>
                <a:sym typeface="Cabin Condensed"/>
              </a:rPr>
              <a:t>Cardiopathie congénitale</a:t>
            </a:r>
            <a:r>
              <a:rPr b="0" i="0" lang="fr-FR" sz="2400">
                <a:solidFill>
                  <a:srgbClr val="000000"/>
                </a:solidFill>
                <a:latin typeface="Cabin Condensed"/>
                <a:ea typeface="Cabin Condensed"/>
                <a:cs typeface="Cabin Condensed"/>
                <a:sym typeface="Cabin Condensed"/>
              </a:rPr>
              <a:t>. </a:t>
            </a:r>
            <a:r>
              <a:rPr b="0" i="1" lang="fr-FR" sz="2400">
                <a:solidFill>
                  <a:srgbClr val="000000"/>
                </a:solidFill>
                <a:latin typeface="Cabin Condensed"/>
                <a:ea typeface="Cabin Condensed"/>
                <a:cs typeface="Cabin Condensed"/>
                <a:sym typeface="Cabin Condensed"/>
              </a:rPr>
              <a:t>Quelques études ont retrouvé avec la paroxétine une légère augmentation des cardiopathies congénitales, essentiellement à type de CIV ou de CIA, de gravité minime. </a:t>
            </a:r>
            <a:r>
              <a:rPr b="1" i="1" lang="fr-FR" sz="2400">
                <a:solidFill>
                  <a:srgbClr val="3A7D22"/>
                </a:solidFill>
                <a:latin typeface="Cabin Condensed"/>
                <a:ea typeface="Cabin Condensed"/>
                <a:cs typeface="Cabin Condensed"/>
                <a:sym typeface="Cabin Condensed"/>
              </a:rPr>
              <a:t>Résultats non confirmés par les études récentes</a:t>
            </a:r>
            <a:endParaRPr b="0" i="0" sz="1400">
              <a:solidFill>
                <a:srgbClr val="000000"/>
              </a:solidFill>
              <a:highlight>
                <a:srgbClr val="FFFFFF"/>
              </a:highlight>
              <a:latin typeface="Outfit"/>
              <a:ea typeface="Outfit"/>
              <a:cs typeface="Outfit"/>
              <a:sym typeface="Outfit"/>
            </a:endParaRPr>
          </a:p>
        </p:txBody>
      </p:sp>
      <p:pic>
        <p:nvPicPr>
          <p:cNvPr descr="Une image contenant Graphique, art, Caractère coloré, graphisme&#10;&#10;Description générée automatiquement" id="121" name="Google Shape;121;p5"/>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6"/>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Aspect fœtal et néonatal</a:t>
            </a:r>
            <a:endParaRPr/>
          </a:p>
        </p:txBody>
      </p:sp>
      <p:sp>
        <p:nvSpPr>
          <p:cNvPr id="128" name="Google Shape;128;p6"/>
          <p:cNvSpPr txBox="1"/>
          <p:nvPr>
            <p:ph idx="1" type="body"/>
          </p:nvPr>
        </p:nvSpPr>
        <p:spPr>
          <a:xfrm>
            <a:off x="664499" y="2212406"/>
            <a:ext cx="10690138" cy="3301948"/>
          </a:xfrm>
          <a:prstGeom prst="rect">
            <a:avLst/>
          </a:prstGeom>
          <a:noFill/>
          <a:ln>
            <a:noFill/>
          </a:ln>
        </p:spPr>
        <p:txBody>
          <a:bodyPr anchorCtr="0" anchor="t" bIns="45700" lIns="91425" spcFirstLastPara="1" rIns="91425" wrap="square" tIns="45700">
            <a:normAutofit lnSpcReduction="20000"/>
          </a:bodyPr>
          <a:lstStyle/>
          <a:p>
            <a:pPr indent="-87629" lvl="0" marL="228600" rtl="0" algn="l">
              <a:lnSpc>
                <a:spcPct val="90000"/>
              </a:lnSpc>
              <a:spcBef>
                <a:spcPts val="0"/>
              </a:spcBef>
              <a:spcAft>
                <a:spcPts val="0"/>
              </a:spcAft>
              <a:buClr>
                <a:schemeClr val="dk1"/>
              </a:buClr>
              <a:buSzPts val="2400"/>
              <a:buFont typeface="Arial"/>
              <a:buNone/>
            </a:pPr>
            <a:r>
              <a:t/>
            </a:r>
            <a:endParaRPr b="0" i="0" sz="2400">
              <a:solidFill>
                <a:srgbClr val="000000"/>
              </a:solidFill>
              <a:latin typeface="Cabin Condensed"/>
              <a:ea typeface="Cabin Condensed"/>
              <a:cs typeface="Cabin Condensed"/>
              <a:sym typeface="Cabin Condensed"/>
            </a:endParaRPr>
          </a:p>
          <a:p>
            <a:pPr indent="-240030" lvl="0" marL="228600" rtl="0" algn="l">
              <a:lnSpc>
                <a:spcPct val="90000"/>
              </a:lnSpc>
              <a:spcBef>
                <a:spcPts val="150"/>
              </a:spcBef>
              <a:spcAft>
                <a:spcPts val="0"/>
              </a:spcAft>
              <a:buClr>
                <a:srgbClr val="000000"/>
              </a:buClr>
              <a:buSzPts val="2400"/>
              <a:buChar char="•"/>
            </a:pPr>
            <a:r>
              <a:rPr b="1" i="0" lang="fr-FR" sz="2400">
                <a:solidFill>
                  <a:srgbClr val="000000"/>
                </a:solidFill>
                <a:latin typeface="Cabin Condensed"/>
                <a:ea typeface="Cabin Condensed"/>
                <a:cs typeface="Cabin Condensed"/>
                <a:sym typeface="Cabin Condensed"/>
              </a:rPr>
              <a:t>Risque augmenté de prématurité. </a:t>
            </a:r>
            <a:r>
              <a:rPr b="0" i="1" lang="fr-FR" sz="2400">
                <a:solidFill>
                  <a:srgbClr val="000000"/>
                </a:solidFill>
                <a:latin typeface="Cabin Condensed"/>
                <a:ea typeface="Cabin Condensed"/>
                <a:cs typeface="Cabin Condensed"/>
                <a:sym typeface="Cabin Condensed"/>
              </a:rPr>
              <a:t>Données de la littérature qui restent néanmoins limitées et imputabilité à l’AD seul discutée.</a:t>
            </a:r>
            <a:endParaRPr/>
          </a:p>
          <a:p>
            <a:pPr indent="-87629" lvl="0" marL="228600" rtl="0" algn="l">
              <a:lnSpc>
                <a:spcPct val="90000"/>
              </a:lnSpc>
              <a:spcBef>
                <a:spcPts val="150"/>
              </a:spcBef>
              <a:spcAft>
                <a:spcPts val="0"/>
              </a:spcAft>
              <a:buClr>
                <a:schemeClr val="dk1"/>
              </a:buClr>
              <a:buSzPts val="2400"/>
              <a:buNone/>
            </a:pPr>
            <a:r>
              <a:t/>
            </a:r>
            <a:endParaRPr b="1" sz="2400">
              <a:solidFill>
                <a:srgbClr val="000000"/>
              </a:solidFill>
              <a:latin typeface="Cabin Condensed"/>
              <a:ea typeface="Cabin Condensed"/>
              <a:cs typeface="Cabin Condensed"/>
              <a:sym typeface="Cabin Condensed"/>
            </a:endParaRPr>
          </a:p>
          <a:p>
            <a:pPr indent="-240030" lvl="0" marL="228600" rtl="0" algn="l">
              <a:lnSpc>
                <a:spcPct val="90000"/>
              </a:lnSpc>
              <a:spcBef>
                <a:spcPts val="150"/>
              </a:spcBef>
              <a:spcAft>
                <a:spcPts val="0"/>
              </a:spcAft>
              <a:buClr>
                <a:srgbClr val="000000"/>
              </a:buClr>
              <a:buSzPts val="2400"/>
              <a:buChar char="•"/>
            </a:pPr>
            <a:r>
              <a:rPr b="1" lang="fr-FR" sz="2400">
                <a:solidFill>
                  <a:srgbClr val="000000"/>
                </a:solidFill>
                <a:latin typeface="Cabin Condensed"/>
                <a:ea typeface="Cabin Condensed"/>
                <a:cs typeface="Cabin Condensed"/>
                <a:sym typeface="Cabin Condensed"/>
              </a:rPr>
              <a:t>Symptômes néonataux transitoires (30% des cas). Le plus souvent peu sévère et de courte durée. </a:t>
            </a:r>
            <a:r>
              <a:rPr i="1" lang="fr-FR" sz="2400">
                <a:solidFill>
                  <a:srgbClr val="000000"/>
                </a:solidFill>
                <a:latin typeface="Cabin Condensed"/>
                <a:ea typeface="Cabin Condensed"/>
                <a:cs typeface="Cabin Condensed"/>
                <a:sym typeface="Cabin Condensed"/>
              </a:rPr>
              <a:t>Troubles respiratoires (détresse respiratoire et tachypnée), de trémulations, d’une hyperexcitabilité, de troubles du sommeil, de troubles du tonus et de difficultés alimentaires. (risque augmenté si </a:t>
            </a:r>
            <a:r>
              <a:rPr i="1" lang="fr-FR" sz="2400">
                <a:solidFill>
                  <a:srgbClr val="000000"/>
                </a:solidFill>
                <a:latin typeface="Cabin Condensed"/>
                <a:ea typeface="Cabin Condensed"/>
                <a:cs typeface="Cabin Condensed"/>
                <a:sym typeface="Cabin Condensed"/>
              </a:rPr>
              <a:t>arrêt</a:t>
            </a:r>
            <a:r>
              <a:rPr i="1" lang="fr-FR" sz="2400">
                <a:solidFill>
                  <a:srgbClr val="000000"/>
                </a:solidFill>
                <a:latin typeface="Cabin Condensed"/>
                <a:ea typeface="Cabin Condensed"/>
                <a:cs typeface="Cabin Condensed"/>
                <a:sym typeface="Cabin Condensed"/>
              </a:rPr>
              <a:t> brutal des AD avant l’accouchement)</a:t>
            </a:r>
            <a:endParaRPr/>
          </a:p>
          <a:p>
            <a:pPr indent="-87629" lvl="0" marL="228600" rtl="0" algn="l">
              <a:lnSpc>
                <a:spcPct val="90000"/>
              </a:lnSpc>
              <a:spcBef>
                <a:spcPts val="15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a:p>
            <a:pPr indent="-240030" lvl="0" marL="228600" rtl="0" algn="l">
              <a:lnSpc>
                <a:spcPct val="90000"/>
              </a:lnSpc>
              <a:spcBef>
                <a:spcPts val="150"/>
              </a:spcBef>
              <a:spcAft>
                <a:spcPts val="0"/>
              </a:spcAft>
              <a:buClr>
                <a:srgbClr val="000000"/>
              </a:buClr>
              <a:buSzPts val="2400"/>
              <a:buChar char="•"/>
            </a:pPr>
            <a:r>
              <a:rPr b="1" i="1" lang="fr-FR" sz="2400">
                <a:solidFill>
                  <a:srgbClr val="000000"/>
                </a:solidFill>
                <a:latin typeface="Cabin Condensed"/>
                <a:ea typeface="Cabin Condensed"/>
                <a:cs typeface="Cabin Condensed"/>
                <a:sym typeface="Cabin Condensed"/>
              </a:rPr>
              <a:t>HTAP néonatale. </a:t>
            </a:r>
            <a:r>
              <a:rPr i="1" lang="fr-FR" sz="2400">
                <a:solidFill>
                  <a:srgbClr val="000000"/>
                </a:solidFill>
                <a:latin typeface="Cabin Condensed"/>
                <a:ea typeface="Cabin Condensed"/>
                <a:cs typeface="Cabin Condensed"/>
                <a:sym typeface="Cabin Condensed"/>
              </a:rPr>
              <a:t>RR qui passe de 1 à 2/1000 à 3/1000 particulièrement si AD de type ISRS/IRSNA en deuxième partie de grossesse</a:t>
            </a:r>
            <a:endParaRPr b="0" i="0" sz="1400">
              <a:solidFill>
                <a:srgbClr val="000000"/>
              </a:solidFill>
              <a:highlight>
                <a:srgbClr val="FFFFFF"/>
              </a:highlight>
              <a:latin typeface="Outfit"/>
              <a:ea typeface="Outfit"/>
              <a:cs typeface="Outfit"/>
              <a:sym typeface="Outfit"/>
            </a:endParaRPr>
          </a:p>
        </p:txBody>
      </p:sp>
      <p:pic>
        <p:nvPicPr>
          <p:cNvPr descr="Une image contenant Graphique, art, Caractère coloré, graphisme&#10;&#10;Description générée automatiquement" id="129" name="Google Shape;129;p6"/>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7"/>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Aspect neurodéveloppemental</a:t>
            </a:r>
            <a:endParaRPr/>
          </a:p>
        </p:txBody>
      </p:sp>
      <p:sp>
        <p:nvSpPr>
          <p:cNvPr id="136" name="Google Shape;136;p7"/>
          <p:cNvSpPr txBox="1"/>
          <p:nvPr>
            <p:ph idx="1" type="body"/>
          </p:nvPr>
        </p:nvSpPr>
        <p:spPr>
          <a:xfrm>
            <a:off x="664499" y="2212406"/>
            <a:ext cx="10690138" cy="3301948"/>
          </a:xfrm>
          <a:prstGeom prst="rect">
            <a:avLst/>
          </a:prstGeom>
          <a:noFill/>
          <a:ln>
            <a:noFill/>
          </a:ln>
        </p:spPr>
        <p:txBody>
          <a:bodyPr anchorCtr="0" anchor="t"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Font typeface="Arial"/>
              <a:buNone/>
            </a:pPr>
            <a:r>
              <a:t/>
            </a:r>
            <a:endParaRPr b="0" i="0"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ts val="2400"/>
              <a:buChar char="•"/>
            </a:pPr>
            <a:r>
              <a:rPr b="1" i="0" lang="fr-FR" sz="2400">
                <a:solidFill>
                  <a:srgbClr val="000000"/>
                </a:solidFill>
                <a:latin typeface="Cabin Condensed"/>
                <a:ea typeface="Cabin Condensed"/>
                <a:cs typeface="Cabin Condensed"/>
                <a:sym typeface="Cabin Condensed"/>
              </a:rPr>
              <a:t>Pas de répercussions significatives sur le plan neurodéveloppemental.</a:t>
            </a:r>
            <a:r>
              <a:rPr b="0" i="0" lang="fr-FR" sz="2400">
                <a:solidFill>
                  <a:srgbClr val="000000"/>
                </a:solidFill>
                <a:latin typeface="Cabin Condensed"/>
                <a:ea typeface="Cabin Condensed"/>
                <a:cs typeface="Cabin Condensed"/>
                <a:sym typeface="Cabin Condensed"/>
              </a:rPr>
              <a:t> </a:t>
            </a:r>
            <a:endParaRPr b="0" i="0" sz="2400">
              <a:solidFill>
                <a:srgbClr val="000000"/>
              </a:solidFill>
              <a:latin typeface="Cabin Condensed"/>
              <a:ea typeface="Cabin Condensed"/>
              <a:cs typeface="Cabin Condensed"/>
              <a:sym typeface="Cabin Condensed"/>
            </a:endParaRPr>
          </a:p>
          <a:p>
            <a:pPr indent="0" lvl="0" marL="228600" rtl="0" algn="l">
              <a:lnSpc>
                <a:spcPct val="90000"/>
              </a:lnSpc>
              <a:spcBef>
                <a:spcPts val="150"/>
              </a:spcBef>
              <a:spcAft>
                <a:spcPts val="0"/>
              </a:spcAft>
              <a:buNone/>
            </a:pPr>
            <a:r>
              <a:t/>
            </a:r>
            <a:endParaRPr sz="2400">
              <a:solidFill>
                <a:srgbClr val="0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None/>
            </a:pPr>
            <a:r>
              <a:rPr b="0" i="0" lang="fr-FR" sz="2400">
                <a:solidFill>
                  <a:srgbClr val="000000"/>
                </a:solidFill>
                <a:latin typeface="Cabin Condensed"/>
                <a:ea typeface="Cabin Condensed"/>
                <a:cs typeface="Cabin Condensed"/>
                <a:sym typeface="Cabin Condensed"/>
              </a:rPr>
              <a:t>NB : pas de lien de causalité entre AD chez la mère et TSA ou TDAH chez l’enfant !!!</a:t>
            </a:r>
            <a:endParaRPr i="1" sz="2400">
              <a:solidFill>
                <a:srgbClr val="000000"/>
              </a:solidFill>
              <a:latin typeface="Cabin Condensed"/>
              <a:ea typeface="Cabin Condensed"/>
              <a:cs typeface="Cabin Condensed"/>
              <a:sym typeface="Cabin Condensed"/>
            </a:endParaRPr>
          </a:p>
          <a:p>
            <a:pPr indent="-76200" lvl="0" marL="228600" rtl="0" algn="l">
              <a:lnSpc>
                <a:spcPct val="90000"/>
              </a:lnSpc>
              <a:spcBef>
                <a:spcPts val="150"/>
              </a:spcBef>
              <a:spcAft>
                <a:spcPts val="0"/>
              </a:spcAft>
              <a:buClr>
                <a:schemeClr val="dk1"/>
              </a:buClr>
              <a:buSzPts val="2400"/>
              <a:buFont typeface="Arial"/>
              <a:buNone/>
            </a:pPr>
            <a:r>
              <a:t/>
            </a:r>
            <a:endParaRPr b="0" i="0" sz="2400">
              <a:solidFill>
                <a:srgbClr val="000000"/>
              </a:solidFill>
              <a:latin typeface="Cabin Condensed"/>
              <a:ea typeface="Cabin Condensed"/>
              <a:cs typeface="Cabin Condensed"/>
              <a:sym typeface="Cabin Condensed"/>
            </a:endParaRPr>
          </a:p>
          <a:p>
            <a:pPr indent="0" lvl="0" marL="0" rtl="0" algn="l">
              <a:lnSpc>
                <a:spcPct val="90000"/>
              </a:lnSpc>
              <a:spcBef>
                <a:spcPts val="1075"/>
              </a:spcBef>
              <a:spcAft>
                <a:spcPts val="0"/>
              </a:spcAft>
              <a:buClr>
                <a:schemeClr val="dk1"/>
              </a:buClr>
              <a:buSzPts val="1400"/>
              <a:buNone/>
            </a:pPr>
            <a:r>
              <a:t/>
            </a:r>
            <a:endParaRPr b="0" i="0" sz="1400">
              <a:solidFill>
                <a:srgbClr val="000000"/>
              </a:solidFill>
              <a:highlight>
                <a:srgbClr val="FFFFFF"/>
              </a:highlight>
              <a:latin typeface="Outfit"/>
              <a:ea typeface="Outfit"/>
              <a:cs typeface="Outfit"/>
              <a:sym typeface="Outfit"/>
            </a:endParaRPr>
          </a:p>
        </p:txBody>
      </p:sp>
      <p:pic>
        <p:nvPicPr>
          <p:cNvPr descr="Une image contenant Graphique, art, Caractère coloré, graphisme&#10;&#10;Description générée automatiquement" id="137" name="Google Shape;137;p7"/>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8"/>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Aspect maternel</a:t>
            </a:r>
            <a:endParaRPr/>
          </a:p>
        </p:txBody>
      </p:sp>
      <p:sp>
        <p:nvSpPr>
          <p:cNvPr id="144" name="Google Shape;144;p8"/>
          <p:cNvSpPr txBox="1"/>
          <p:nvPr>
            <p:ph idx="1" type="body"/>
          </p:nvPr>
        </p:nvSpPr>
        <p:spPr>
          <a:xfrm>
            <a:off x="664499" y="2212406"/>
            <a:ext cx="10690138" cy="3301948"/>
          </a:xfrm>
          <a:prstGeom prst="rect">
            <a:avLst/>
          </a:prstGeom>
          <a:noFill/>
          <a:ln>
            <a:noFill/>
          </a:ln>
        </p:spPr>
        <p:txBody>
          <a:bodyPr anchorCtr="0" anchor="t"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Font typeface="Arial"/>
              <a:buNone/>
            </a:pPr>
            <a:r>
              <a:t/>
            </a:r>
            <a:endParaRPr b="0" i="0"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ts val="2400"/>
              <a:buChar char="•"/>
            </a:pPr>
            <a:r>
              <a:rPr b="1" i="0" lang="fr-FR" sz="2400">
                <a:solidFill>
                  <a:srgbClr val="000000"/>
                </a:solidFill>
                <a:latin typeface="Cabin Condensed"/>
                <a:ea typeface="Cabin Condensed"/>
                <a:cs typeface="Cabin Condensed"/>
                <a:sym typeface="Cabin Condensed"/>
              </a:rPr>
              <a:t>Hypertension artérielle gravidique</a:t>
            </a:r>
            <a:endParaRPr/>
          </a:p>
          <a:p>
            <a:pPr indent="-228600" lvl="0" marL="228600" rtl="0" algn="l">
              <a:lnSpc>
                <a:spcPct val="90000"/>
              </a:lnSpc>
              <a:spcBef>
                <a:spcPts val="150"/>
              </a:spcBef>
              <a:spcAft>
                <a:spcPts val="0"/>
              </a:spcAft>
              <a:buClr>
                <a:srgbClr val="000000"/>
              </a:buClr>
              <a:buSzPts val="2400"/>
              <a:buChar char="•"/>
            </a:pPr>
            <a:r>
              <a:rPr b="1" i="0" lang="fr-FR" sz="2400">
                <a:solidFill>
                  <a:srgbClr val="000000"/>
                </a:solidFill>
                <a:latin typeface="Cabin Condensed"/>
                <a:ea typeface="Cabin Condensed"/>
                <a:cs typeface="Cabin Condensed"/>
                <a:sym typeface="Cabin Condensed"/>
              </a:rPr>
              <a:t>Prééclampsie</a:t>
            </a:r>
            <a:endParaRPr/>
          </a:p>
          <a:p>
            <a:pPr indent="0" lvl="0" marL="0" rtl="0" algn="l">
              <a:lnSpc>
                <a:spcPct val="90000"/>
              </a:lnSpc>
              <a:spcBef>
                <a:spcPts val="15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rgbClr val="000000"/>
              </a:buClr>
              <a:buSzPts val="2400"/>
              <a:buNone/>
            </a:pPr>
            <a:r>
              <a:rPr i="1" lang="fr-FR" sz="2400">
                <a:solidFill>
                  <a:srgbClr val="000000"/>
                </a:solidFill>
                <a:latin typeface="Cabin Condensed"/>
                <a:ea typeface="Cabin Condensed"/>
                <a:cs typeface="Cabin Condensed"/>
                <a:sym typeface="Cabin Condensed"/>
              </a:rPr>
              <a:t>Principalement chez les femmes traitées par IRSNa lors 2ème trimestre de grossesse</a:t>
            </a:r>
            <a:endParaRPr i="1" sz="2400">
              <a:solidFill>
                <a:srgbClr val="000000"/>
              </a:solidFill>
              <a:latin typeface="Cabin Condensed"/>
              <a:ea typeface="Cabin Condensed"/>
              <a:cs typeface="Cabin Condensed"/>
              <a:sym typeface="Cabin Condensed"/>
            </a:endParaRPr>
          </a:p>
          <a:p>
            <a:pPr indent="0" lvl="0" marL="0" rtl="0" algn="l">
              <a:lnSpc>
                <a:spcPct val="90000"/>
              </a:lnSpc>
              <a:spcBef>
                <a:spcPts val="1075"/>
              </a:spcBef>
              <a:spcAft>
                <a:spcPts val="0"/>
              </a:spcAft>
              <a:buClr>
                <a:schemeClr val="dk1"/>
              </a:buClr>
              <a:buSzPts val="1400"/>
              <a:buNone/>
            </a:pPr>
            <a:r>
              <a:t/>
            </a:r>
            <a:endParaRPr b="0" i="0" sz="1400">
              <a:solidFill>
                <a:srgbClr val="000000"/>
              </a:solidFill>
              <a:highlight>
                <a:srgbClr val="FFFFFF"/>
              </a:highlight>
              <a:latin typeface="Outfit"/>
              <a:ea typeface="Outfit"/>
              <a:cs typeface="Outfit"/>
              <a:sym typeface="Outfit"/>
            </a:endParaRPr>
          </a:p>
        </p:txBody>
      </p:sp>
      <p:pic>
        <p:nvPicPr>
          <p:cNvPr descr="Une image contenant Graphique, art, Caractère coloré, graphisme&#10;&#10;Description générée automatiquement" id="145" name="Google Shape;145;p8"/>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9"/>
          <p:cNvSpPr txBox="1"/>
          <p:nvPr>
            <p:ph type="title"/>
          </p:nvPr>
        </p:nvSpPr>
        <p:spPr>
          <a:xfrm>
            <a:off x="664499" y="1091831"/>
            <a:ext cx="9991725" cy="7246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198FA"/>
              </a:buClr>
              <a:buSzPts val="3600"/>
              <a:buFont typeface="Madimi One"/>
              <a:buNone/>
            </a:pPr>
            <a:r>
              <a:rPr lang="fr-FR" sz="3600">
                <a:solidFill>
                  <a:srgbClr val="0198FA"/>
                </a:solidFill>
                <a:latin typeface="Madimi One"/>
                <a:ea typeface="Madimi One"/>
                <a:cs typeface="Madimi One"/>
                <a:sym typeface="Madimi One"/>
              </a:rPr>
              <a:t>Allaitement</a:t>
            </a:r>
            <a:endParaRPr/>
          </a:p>
        </p:txBody>
      </p:sp>
      <p:sp>
        <p:nvSpPr>
          <p:cNvPr id="152" name="Google Shape;152;p9"/>
          <p:cNvSpPr txBox="1"/>
          <p:nvPr>
            <p:ph idx="1" type="body"/>
          </p:nvPr>
        </p:nvSpPr>
        <p:spPr>
          <a:xfrm>
            <a:off x="664499" y="2212406"/>
            <a:ext cx="10690138" cy="3301948"/>
          </a:xfrm>
          <a:prstGeom prst="rect">
            <a:avLst/>
          </a:prstGeom>
          <a:noFill/>
          <a:ln>
            <a:noFill/>
          </a:ln>
        </p:spPr>
        <p:txBody>
          <a:bodyPr anchorCtr="0" anchor="t"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Font typeface="Arial"/>
              <a:buNone/>
            </a:pPr>
            <a:r>
              <a:t/>
            </a:r>
            <a:endParaRPr b="0" i="0"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000000"/>
              </a:buClr>
              <a:buSzPts val="2400"/>
              <a:buChar char="•"/>
            </a:pPr>
            <a:r>
              <a:rPr b="1" i="0" lang="fr-FR" sz="2400">
                <a:solidFill>
                  <a:srgbClr val="000000"/>
                </a:solidFill>
                <a:latin typeface="Cabin Condensed"/>
                <a:ea typeface="Cabin Condensed"/>
                <a:cs typeface="Cabin Condensed"/>
                <a:sym typeface="Cabin Condensed"/>
              </a:rPr>
              <a:t>Passage dans le lait maternel de la plupart des AD avec risque chez l’enfan</a:t>
            </a:r>
            <a:r>
              <a:rPr b="1" lang="fr-FR" sz="2400">
                <a:solidFill>
                  <a:srgbClr val="000000"/>
                </a:solidFill>
                <a:latin typeface="Cabin Condensed"/>
                <a:ea typeface="Cabin Condensed"/>
                <a:cs typeface="Cabin Condensed"/>
                <a:sym typeface="Cabin Condensed"/>
              </a:rPr>
              <a:t>t d’une hyperexcitabilité, irritabilité, troubles du sommeil, troubles digestifs)</a:t>
            </a:r>
            <a:endParaRPr b="1" i="0" sz="2400">
              <a:solidFill>
                <a:srgbClr val="000000"/>
              </a:solidFill>
              <a:latin typeface="Cabin Condensed"/>
              <a:ea typeface="Cabin Condensed"/>
              <a:cs typeface="Cabin Condensed"/>
              <a:sym typeface="Cabin Condensed"/>
            </a:endParaRPr>
          </a:p>
          <a:p>
            <a:pPr indent="0" lvl="0" marL="0" rtl="0" algn="l">
              <a:lnSpc>
                <a:spcPct val="90000"/>
              </a:lnSpc>
              <a:spcBef>
                <a:spcPts val="150"/>
              </a:spcBef>
              <a:spcAft>
                <a:spcPts val="0"/>
              </a:spcAft>
              <a:buClr>
                <a:schemeClr val="dk1"/>
              </a:buClr>
              <a:buSzPts val="2400"/>
              <a:buNone/>
            </a:pPr>
            <a:r>
              <a:t/>
            </a:r>
            <a:endParaRPr i="1" sz="2400">
              <a:solidFill>
                <a:srgbClr val="000000"/>
              </a:solidFill>
              <a:latin typeface="Cabin Condensed"/>
              <a:ea typeface="Cabin Condensed"/>
              <a:cs typeface="Cabin Condensed"/>
              <a:sym typeface="Cabin Condensed"/>
            </a:endParaRPr>
          </a:p>
          <a:p>
            <a:pPr indent="-228600" lvl="0" marL="228600" rtl="0" algn="l">
              <a:lnSpc>
                <a:spcPct val="90000"/>
              </a:lnSpc>
              <a:spcBef>
                <a:spcPts val="150"/>
              </a:spcBef>
              <a:spcAft>
                <a:spcPts val="0"/>
              </a:spcAft>
              <a:buClr>
                <a:srgbClr val="3A7D22"/>
              </a:buClr>
              <a:buSzPts val="2400"/>
              <a:buChar char="•"/>
            </a:pPr>
            <a:r>
              <a:rPr b="1" lang="fr-FR" sz="2400">
                <a:solidFill>
                  <a:srgbClr val="3A7D22"/>
                </a:solidFill>
                <a:latin typeface="Cabin Condensed"/>
                <a:ea typeface="Cabin Condensed"/>
                <a:cs typeface="Cabin Condensed"/>
                <a:sym typeface="Cabin Condensed"/>
              </a:rPr>
              <a:t>Deux AD ont un passage extrêmement faible dans le lait maternel et sont à privilégier en cas d’allaitement : SERTRALINE et PAROXETINE</a:t>
            </a:r>
            <a:endParaRPr b="1" sz="2400">
              <a:solidFill>
                <a:srgbClr val="3A7D22"/>
              </a:solidFill>
              <a:latin typeface="Cabin Condensed"/>
              <a:ea typeface="Cabin Condensed"/>
              <a:cs typeface="Cabin Condensed"/>
              <a:sym typeface="Cabin Condensed"/>
            </a:endParaRPr>
          </a:p>
          <a:p>
            <a:pPr indent="0" lvl="0" marL="0" rtl="0" algn="l">
              <a:lnSpc>
                <a:spcPct val="90000"/>
              </a:lnSpc>
              <a:spcBef>
                <a:spcPts val="1075"/>
              </a:spcBef>
              <a:spcAft>
                <a:spcPts val="0"/>
              </a:spcAft>
              <a:buClr>
                <a:schemeClr val="dk1"/>
              </a:buClr>
              <a:buSzPts val="1400"/>
              <a:buNone/>
            </a:pPr>
            <a:r>
              <a:t/>
            </a:r>
            <a:endParaRPr b="0" i="0" sz="1400">
              <a:solidFill>
                <a:srgbClr val="000000"/>
              </a:solidFill>
              <a:highlight>
                <a:srgbClr val="FFFFFF"/>
              </a:highlight>
              <a:latin typeface="Outfit"/>
              <a:ea typeface="Outfit"/>
              <a:cs typeface="Outfit"/>
              <a:sym typeface="Outfit"/>
            </a:endParaRPr>
          </a:p>
        </p:txBody>
      </p:sp>
      <p:pic>
        <p:nvPicPr>
          <p:cNvPr descr="Une image contenant Graphique, art, Caractère coloré, graphisme&#10;&#10;Description générée automatiquement" id="153" name="Google Shape;153;p9"/>
          <p:cNvPicPr preferRelativeResize="0"/>
          <p:nvPr/>
        </p:nvPicPr>
        <p:blipFill rotWithShape="1">
          <a:blip r:embed="rId4">
            <a:alphaModFix/>
          </a:blip>
          <a:srcRect b="0" l="0" r="0" t="0"/>
          <a:stretch/>
        </p:blipFill>
        <p:spPr>
          <a:xfrm>
            <a:off x="10910807" y="465534"/>
            <a:ext cx="885986" cy="72469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2024-07-24T05:53:34Z</dcterms:created>
  <dc:creator>Crea CreatisWeb</dc:creator>
</cp:coreProperties>
</file>