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31.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35.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36.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37.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38.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41.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42.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43.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470.xml" ContentType="application/vnd.openxmlformats-officedocument.presentationml.slide+xml"/>
  <Override PartName="/ppt/diagrams/data300.xml" ContentType="application/vnd.openxmlformats-officedocument.drawingml.diagramData+xml"/>
  <Override PartName="/ppt/diagrams/drawing300.xml" ContentType="application/vnd.ms-office.drawingml.diagramDrawing+xml"/>
  <Override PartName="/ppt/notesSlides/notesSlide400.xml" ContentType="application/vnd.openxmlformats-officedocument.presentationml.notesSlide+xml"/>
  <Override PartName="/ppt/slideLayouts/slideLayout23.xml" ContentType="application/vnd.openxmlformats-officedocument.presentationml.slideLayout+xml"/>
  <Override PartName="/ppt/diagrams/colors300.xml" ContentType="application/vnd.openxmlformats-officedocument.drawingml.diagramColors+xml"/>
  <Override PartName="/ppt/diagrams/quickStyle300.xml" ContentType="application/vnd.openxmlformats-officedocument.drawingml.diagramStyle+xml"/>
  <Override PartName="/ppt/diagrams/layout300.xml" ContentType="application/vnd.openxmlformats-officedocument.drawingml.diagramLayout+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20.xml" ContentType="application/vnd.openxmlformats-officedocument.theme+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1"/>
  </p:notesMasterIdLst>
  <p:sldIdLst>
    <p:sldId id="256" r:id="rId3"/>
    <p:sldId id="257" r:id="rId4"/>
    <p:sldId id="258" r:id="rId5"/>
    <p:sldId id="259" r:id="rId6"/>
    <p:sldId id="264" r:id="rId7"/>
    <p:sldId id="261" r:id="rId8"/>
    <p:sldId id="262" r:id="rId9"/>
    <p:sldId id="263" r:id="rId10"/>
    <p:sldId id="270" r:id="rId11"/>
    <p:sldId id="265" r:id="rId12"/>
    <p:sldId id="269" r:id="rId13"/>
    <p:sldId id="268" r:id="rId14"/>
    <p:sldId id="267" r:id="rId15"/>
    <p:sldId id="493" r:id="rId16"/>
    <p:sldId id="266" r:id="rId17"/>
    <p:sldId id="274" r:id="rId18"/>
    <p:sldId id="273" r:id="rId19"/>
    <p:sldId id="292" r:id="rId20"/>
    <p:sldId id="293" r:id="rId21"/>
    <p:sldId id="294" r:id="rId22"/>
    <p:sldId id="275" r:id="rId23"/>
    <p:sldId id="272" r:id="rId24"/>
    <p:sldId id="280" r:id="rId25"/>
    <p:sldId id="281" r:id="rId26"/>
    <p:sldId id="282" r:id="rId27"/>
    <p:sldId id="283" r:id="rId28"/>
    <p:sldId id="284" r:id="rId29"/>
    <p:sldId id="285" r:id="rId30"/>
    <p:sldId id="286" r:id="rId31"/>
    <p:sldId id="287" r:id="rId32"/>
    <p:sldId id="271" r:id="rId33"/>
    <p:sldId id="288" r:id="rId34"/>
    <p:sldId id="289" r:id="rId35"/>
    <p:sldId id="406" r:id="rId36"/>
    <p:sldId id="460" r:id="rId37"/>
    <p:sldId id="340" r:id="rId38"/>
    <p:sldId id="339" r:id="rId39"/>
    <p:sldId id="443" r:id="rId40"/>
    <p:sldId id="444" r:id="rId41"/>
    <p:sldId id="449" r:id="rId42"/>
    <p:sldId id="455" r:id="rId43"/>
    <p:sldId id="463" r:id="rId44"/>
    <p:sldId id="457" r:id="rId45"/>
    <p:sldId id="456" r:id="rId46"/>
    <p:sldId id="448" r:id="rId47"/>
    <p:sldId id="446" r:id="rId48"/>
    <p:sldId id="432" r:id="rId49"/>
    <p:sldId id="445" r:id="rId50"/>
    <p:sldId id="451" r:id="rId51"/>
    <p:sldId id="450" r:id="rId52"/>
    <p:sldId id="452" r:id="rId53"/>
    <p:sldId id="458" r:id="rId54"/>
    <p:sldId id="461" r:id="rId55"/>
    <p:sldId id="462" r:id="rId56"/>
    <p:sldId id="464" r:id="rId57"/>
    <p:sldId id="467" r:id="rId58"/>
    <p:sldId id="465" r:id="rId59"/>
    <p:sldId id="466" r:id="rId60"/>
    <p:sldId id="470" r:id="rId61"/>
    <p:sldId id="454" r:id="rId62"/>
    <p:sldId id="434" r:id="rId63"/>
    <p:sldId id="436" r:id="rId64"/>
    <p:sldId id="472" r:id="rId65"/>
    <p:sldId id="473" r:id="rId66"/>
    <p:sldId id="474" r:id="rId67"/>
    <p:sldId id="453" r:id="rId68"/>
    <p:sldId id="475" r:id="rId69"/>
    <p:sldId id="290" r:id="rId70"/>
    <p:sldId id="439" r:id="rId71"/>
    <p:sldId id="477" r:id="rId72"/>
    <p:sldId id="478" r:id="rId73"/>
    <p:sldId id="479" r:id="rId74"/>
    <p:sldId id="480" r:id="rId75"/>
    <p:sldId id="291" r:id="rId76"/>
    <p:sldId id="278" r:id="rId77"/>
    <p:sldId id="482" r:id="rId78"/>
    <p:sldId id="486" r:id="rId79"/>
    <p:sldId id="485" r:id="rId80"/>
    <p:sldId id="484" r:id="rId81"/>
    <p:sldId id="483" r:id="rId82"/>
    <p:sldId id="491" r:id="rId83"/>
    <p:sldId id="487" r:id="rId84"/>
    <p:sldId id="488" r:id="rId85"/>
    <p:sldId id="489" r:id="rId86"/>
    <p:sldId id="490" r:id="rId87"/>
    <p:sldId id="492" r:id="rId88"/>
    <p:sldId id="494" r:id="rId89"/>
    <p:sldId id="495" r:id="rId9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8FA"/>
    <a:srgbClr val="1F1B8C"/>
    <a:srgbClr val="10D396"/>
    <a:srgbClr val="F5C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accent1">
            <a:lumMod val="40000"/>
            <a:lumOff val="60000"/>
          </a:schemeClr>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1123" custLinFactNeighborY="10514">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8419">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accent1">
            <a:lumMod val="40000"/>
            <a:lumOff val="60000"/>
          </a:schemeClr>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78C3E990-CAC0-A141-91C4-0370A66DE40E}" type="pres">
      <dgm:prSet presAssocID="{5809FB54-CE18-1640-8751-535E7A88D9CD}" presName="Name0" presStyleCnt="0">
        <dgm:presLayoutVars>
          <dgm:dir/>
          <dgm:animLvl val="lvl"/>
          <dgm:resizeHandles val="exact"/>
        </dgm:presLayoutVars>
      </dgm:prSet>
      <dgm:spPr/>
    </dgm:pt>
  </dgm:ptLst>
  <dgm:cxnLst>
    <dgm:cxn modelId="{12BD4ADF-203B-A043-AB7A-9B4A7CD0E0B3}" type="presOf" srcId="{5809FB54-CE18-1640-8751-535E7A88D9CD}" destId="{78C3E990-CAC0-A141-91C4-0370A66DE40E}"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78C3E990-CAC0-A141-91C4-0370A66DE40E}" type="pres">
      <dgm:prSet presAssocID="{5809FB54-CE18-1640-8751-535E7A88D9CD}" presName="Name0" presStyleCnt="0">
        <dgm:presLayoutVars>
          <dgm:dir/>
          <dgm:animLvl val="lvl"/>
          <dgm:resizeHandles val="exact"/>
        </dgm:presLayoutVars>
      </dgm:prSet>
      <dgm:spPr/>
    </dgm:pt>
  </dgm:ptLst>
  <dgm:cxnLst>
    <dgm:cxn modelId="{12BD4ADF-203B-A043-AB7A-9B4A7CD0E0B3}" type="presOf" srcId="{5809FB54-CE18-1640-8751-535E7A88D9CD}" destId="{78C3E990-CAC0-A141-91C4-0370A66DE40E}"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78C3E990-CAC0-A141-91C4-0370A66DE40E}" type="pres">
      <dgm:prSet presAssocID="{5809FB54-CE18-1640-8751-535E7A88D9CD}" presName="Name0" presStyleCnt="0">
        <dgm:presLayoutVars>
          <dgm:dir/>
          <dgm:animLvl val="lvl"/>
          <dgm:resizeHandles val="exact"/>
        </dgm:presLayoutVars>
      </dgm:prSet>
      <dgm:spPr/>
    </dgm:pt>
  </dgm:ptLst>
  <dgm:cxnLst>
    <dgm:cxn modelId="{12BD4ADF-203B-A043-AB7A-9B4A7CD0E0B3}" type="presOf" srcId="{5809FB54-CE18-1640-8751-535E7A88D9CD}" destId="{78C3E990-CAC0-A141-91C4-0370A66DE40E}"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Discussion</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Résultats</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accent1">
            <a:lumMod val="40000"/>
            <a:lumOff val="60000"/>
          </a:schemeClr>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Discussion</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accent1">
            <a:lumMod val="40000"/>
            <a:lumOff val="60000"/>
          </a:schemeClr>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accent1">
            <a:lumMod val="40000"/>
            <a:lumOff val="60000"/>
          </a:schemeClr>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 </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accent1">
            <a:lumMod val="40000"/>
            <a:lumOff val="60000"/>
          </a:schemeClr>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a:solidFill>
          <a:schemeClr val="accent1">
            <a:lumMod val="40000"/>
            <a:lumOff val="60000"/>
          </a:schemeClr>
        </a:solidFill>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Discussion</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accent1">
            <a:lumMod val="40000"/>
            <a:lumOff val="60000"/>
          </a:schemeClr>
        </a:solidFill>
      </dgm:spPr>
      <dgm:t>
        <a:bodyPr/>
        <a:lstStyle/>
        <a:p>
          <a:r>
            <a:rPr lang="fr-FR" dirty="0"/>
            <a:t>Suivi</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custLinFactNeighborX="96241" custLinFactNeighborY="39843">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a:solidFill>
          <a:schemeClr val="accent1">
            <a:lumMod val="40000"/>
            <a:lumOff val="60000"/>
          </a:schemeClr>
        </a:solidFill>
      </dgm:spPr>
      <dgm:t>
        <a:bodyPr/>
        <a:lstStyle/>
        <a:p>
          <a:r>
            <a:rPr lang="fr-FR" dirty="0"/>
            <a:t>Thymorégulateurs</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a:solidFill>
          <a:schemeClr val="accent1">
            <a:lumMod val="40000"/>
            <a:lumOff val="60000"/>
          </a:schemeClr>
        </a:solidFill>
      </dgm:spPr>
      <dgm:t>
        <a:bodyPr/>
        <a:lstStyle/>
        <a:p>
          <a:r>
            <a:rPr lang="fr-FR" dirty="0"/>
            <a:t>Thymorégulateurs</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a:solidFill>
          <a:schemeClr val="accent1">
            <a:lumMod val="40000"/>
            <a:lumOff val="60000"/>
          </a:schemeClr>
        </a:solidFill>
      </dgm:spPr>
      <dgm:t>
        <a:bodyPr/>
        <a:lstStyle/>
        <a:p>
          <a:r>
            <a:rPr lang="fr-FR" dirty="0"/>
            <a:t>Thymorégulateurs</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custLinFactNeighborX="80111" custLinFactNeighborY="7143">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bg1"/>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Suivi</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Indications/initiation</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a:solidFill>
          <a:schemeClr val="accent1">
            <a:lumMod val="40000"/>
            <a:lumOff val="60000"/>
          </a:schemeClr>
        </a:solidFill>
      </dgm:spPr>
      <dgm:t>
        <a:bodyPr/>
        <a:lstStyle/>
        <a:p>
          <a:r>
            <a:rPr lang="fr-FR" dirty="0"/>
            <a:t>Thymorégulateurs</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3" qsCatId="simple" csTypeId="urn:microsoft.com/office/officeart/2005/8/colors/accent0_1" csCatId="mainScheme" phldr="1"/>
      <dgm:spPr/>
    </dgm:pt>
    <dgm:pt modelId="{8ACDD018-0E20-6649-B622-FFCD77CC26D3}">
      <dgm:prSet phldrT="[Texte]"/>
      <dgm:spPr>
        <a:solidFill>
          <a:schemeClr val="bg1"/>
        </a:solidFill>
      </dgm:spPr>
      <dgm:t>
        <a:bodyPr/>
        <a:lstStyle/>
        <a:p>
          <a:r>
            <a:rPr lang="fr-FR" dirty="0"/>
            <a:t>Généralités</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pPr>
        <a:solidFill>
          <a:schemeClr val="accent1">
            <a:lumMod val="40000"/>
            <a:lumOff val="60000"/>
          </a:schemeClr>
        </a:solidFill>
      </dgm:spPr>
      <dgm:t>
        <a:bodyPr/>
        <a:lstStyle/>
        <a:p>
          <a:r>
            <a:rPr lang="fr-FR" dirty="0"/>
            <a:t>Propriétés pharmacologiques</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pPr/>
      <dgm:t>
        <a:bodyPr/>
        <a:lstStyle/>
        <a:p>
          <a:r>
            <a:rPr lang="fr-FR" dirty="0"/>
            <a:t>Discussion</a:t>
          </a:r>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pPr>
        <a:solidFill>
          <a:schemeClr val="bg1"/>
        </a:solidFill>
      </dgm:spPr>
      <dgm:t>
        <a:bodyPr/>
        <a:lstStyle/>
        <a:p>
          <a:r>
            <a:rPr lang="fr-FR" dirty="0"/>
            <a:t>Résultats</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09FB54-CE18-1640-8751-535E7A88D9CD}" type="doc">
      <dgm:prSet loTypeId="urn:microsoft.com/office/officeart/2005/8/layout/chevron1" loCatId="" qsTypeId="urn:microsoft.com/office/officeart/2005/8/quickstyle/simple1" qsCatId="simple" csTypeId="urn:microsoft.com/office/officeart/2005/8/colors/accent1_2" csCatId="accent1" phldr="1"/>
      <dgm:spPr/>
    </dgm:pt>
    <dgm:pt modelId="{8ACDD018-0E20-6649-B622-FFCD77CC26D3}">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Résumé</a:t>
          </a:r>
        </a:p>
      </dgm:t>
    </dgm:pt>
    <dgm:pt modelId="{5843A6BD-C837-4E4B-80E7-4DC49CC38BCC}" type="parTrans" cxnId="{89F828F7-20AA-A443-AF5A-0D656DD3E71C}">
      <dgm:prSet/>
      <dgm:spPr/>
      <dgm:t>
        <a:bodyPr/>
        <a:lstStyle/>
        <a:p>
          <a:endParaRPr lang="fr-FR"/>
        </a:p>
      </dgm:t>
    </dgm:pt>
    <dgm:pt modelId="{C8C2E153-B939-B947-81B8-AA052283B738}" type="sibTrans" cxnId="{89F828F7-20AA-A443-AF5A-0D656DD3E71C}">
      <dgm:prSet/>
      <dgm:spPr/>
      <dgm:t>
        <a:bodyPr/>
        <a:lstStyle/>
        <a:p>
          <a:endParaRPr lang="fr-FR"/>
        </a:p>
      </dgm:t>
    </dgm:pt>
    <dgm:pt modelId="{D8F49D4B-9057-D04F-8AD2-DD0829AB54AC}">
      <dgm:prSet phldrT="[Texte]">
        <dgm:style>
          <a:lnRef idx="2">
            <a:schemeClr val="accent1"/>
          </a:lnRef>
          <a:fillRef idx="1">
            <a:schemeClr val="lt1"/>
          </a:fillRef>
          <a:effectRef idx="0">
            <a:schemeClr val="accent1"/>
          </a:effectRef>
          <a:fontRef idx="minor">
            <a:schemeClr val="dk1"/>
          </a:fontRef>
        </dgm:style>
      </dgm:prSet>
      <dgm:spPr>
        <a:solidFill>
          <a:srgbClr val="AABCDB"/>
        </a:solidFill>
      </dgm:spPr>
      <dgm:t>
        <a:bodyPr/>
        <a:lstStyle/>
        <a:p>
          <a:r>
            <a:rPr lang="fr-FR" dirty="0"/>
            <a:t>Introduction</a:t>
          </a:r>
        </a:p>
      </dgm:t>
    </dgm:pt>
    <dgm:pt modelId="{CA4D8A0D-C70B-1F4C-A115-25D89B8FF8C6}" type="parTrans" cxnId="{FFD5C48F-652D-4E43-85D9-FBAC65AB0E1B}">
      <dgm:prSet/>
      <dgm:spPr/>
      <dgm:t>
        <a:bodyPr/>
        <a:lstStyle/>
        <a:p>
          <a:endParaRPr lang="fr-FR"/>
        </a:p>
      </dgm:t>
    </dgm:pt>
    <dgm:pt modelId="{7AD1105B-14BC-2D46-94B6-1437598CE1B2}" type="sibTrans" cxnId="{FFD5C48F-652D-4E43-85D9-FBAC65AB0E1B}">
      <dgm:prSet/>
      <dgm:spPr/>
      <dgm:t>
        <a:bodyPr/>
        <a:lstStyle/>
        <a:p>
          <a:endParaRPr lang="fr-FR"/>
        </a:p>
      </dgm:t>
    </dgm:pt>
    <dgm:pt modelId="{7F323791-4DD5-6044-B658-F312AD9F1F42}">
      <dgm:prSet phldrT="[Texte]">
        <dgm:style>
          <a:lnRef idx="2">
            <a:schemeClr val="accent1"/>
          </a:lnRef>
          <a:fillRef idx="1">
            <a:schemeClr val="lt1"/>
          </a:fillRef>
          <a:effectRef idx="0">
            <a:schemeClr val="accent1"/>
          </a:effectRef>
          <a:fontRef idx="minor">
            <a:schemeClr val="dk1"/>
          </a:fontRef>
        </dgm:style>
      </dgm:prSet>
      <dgm:spPr/>
      <dgm:t>
        <a:bodyPr/>
        <a:lstStyle/>
        <a:p>
          <a:r>
            <a:rPr lang="fr-FR" dirty="0"/>
            <a:t>L’</a:t>
          </a:r>
          <a:r>
            <a:rPr lang="fr-FR" dirty="0" err="1"/>
            <a:t>affectome</a:t>
          </a:r>
          <a:endParaRPr lang="fr-FR" dirty="0"/>
        </a:p>
      </dgm:t>
    </dgm:pt>
    <dgm:pt modelId="{135EE779-0354-9A4E-B234-28E0147684EE}" type="parTrans" cxnId="{0A1537CD-A23B-804A-A663-A260C44208E8}">
      <dgm:prSet/>
      <dgm:spPr/>
      <dgm:t>
        <a:bodyPr/>
        <a:lstStyle/>
        <a:p>
          <a:endParaRPr lang="fr-FR"/>
        </a:p>
      </dgm:t>
    </dgm:pt>
    <dgm:pt modelId="{4F0CF285-FB85-8C4F-84A0-4F0AB6D85276}" type="sibTrans" cxnId="{0A1537CD-A23B-804A-A663-A260C44208E8}">
      <dgm:prSet/>
      <dgm:spPr/>
      <dgm:t>
        <a:bodyPr/>
        <a:lstStyle/>
        <a:p>
          <a:endParaRPr lang="fr-FR"/>
        </a:p>
      </dgm:t>
    </dgm:pt>
    <dgm:pt modelId="{A75970C8-D9B0-AA43-994E-0BB6EE7D0A32}">
      <dgm:prSet phldrT="[Texte]">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fr-FR" dirty="0"/>
            <a:t>Principe de téléologie</a:t>
          </a:r>
        </a:p>
      </dgm:t>
    </dgm:pt>
    <dgm:pt modelId="{A4D82264-BD08-0D47-97CE-FCCAA1C8E286}" type="parTrans" cxnId="{DFD16689-B7C4-EB40-9618-AAFD4E35CEBA}">
      <dgm:prSet/>
      <dgm:spPr/>
      <dgm:t>
        <a:bodyPr/>
        <a:lstStyle/>
        <a:p>
          <a:endParaRPr lang="fr-FR"/>
        </a:p>
      </dgm:t>
    </dgm:pt>
    <dgm:pt modelId="{5684FC24-E609-5444-B53E-3D21192969D7}" type="sibTrans" cxnId="{DFD16689-B7C4-EB40-9618-AAFD4E35CEBA}">
      <dgm:prSet/>
      <dgm:spPr/>
      <dgm:t>
        <a:bodyPr/>
        <a:lstStyle/>
        <a:p>
          <a:endParaRPr lang="fr-FR"/>
        </a:p>
      </dgm:t>
    </dgm:pt>
    <dgm:pt modelId="{000D5A5E-83C0-2248-B724-25DC799703F1}">
      <dgm:prSet>
        <dgm:style>
          <a:lnRef idx="2">
            <a:schemeClr val="accent1"/>
          </a:lnRef>
          <a:fillRef idx="1">
            <a:schemeClr val="lt1"/>
          </a:fillRef>
          <a:effectRef idx="0">
            <a:schemeClr val="accent1"/>
          </a:effectRef>
          <a:fontRef idx="minor">
            <a:schemeClr val="dk1"/>
          </a:fontRef>
        </dgm:style>
      </dgm:prSet>
      <dgm:spPr/>
      <dgm:t>
        <a:bodyPr/>
        <a:lstStyle/>
        <a:p>
          <a:r>
            <a:rPr lang="fr-FR" dirty="0"/>
            <a:t>Conclusion</a:t>
          </a:r>
        </a:p>
      </dgm:t>
    </dgm:pt>
    <dgm:pt modelId="{557766C0-2AA0-0B4D-A76F-C1B0D99E743B}" type="parTrans" cxnId="{5D12A61C-5A22-1245-B979-B7E41B4648D1}">
      <dgm:prSet/>
      <dgm:spPr/>
      <dgm:t>
        <a:bodyPr/>
        <a:lstStyle/>
        <a:p>
          <a:endParaRPr lang="fr-FR"/>
        </a:p>
      </dgm:t>
    </dgm:pt>
    <dgm:pt modelId="{37098456-F555-5241-B4E9-45397B906FB3}" type="sibTrans" cxnId="{5D12A61C-5A22-1245-B979-B7E41B4648D1}">
      <dgm:prSet/>
      <dgm:spPr/>
      <dgm:t>
        <a:bodyPr/>
        <a:lstStyle/>
        <a:p>
          <a:endParaRPr lang="fr-FR"/>
        </a:p>
      </dgm:t>
    </dgm:pt>
    <dgm:pt modelId="{78C3E990-CAC0-A141-91C4-0370A66DE40E}" type="pres">
      <dgm:prSet presAssocID="{5809FB54-CE18-1640-8751-535E7A88D9CD}" presName="Name0" presStyleCnt="0">
        <dgm:presLayoutVars>
          <dgm:dir/>
          <dgm:animLvl val="lvl"/>
          <dgm:resizeHandles val="exact"/>
        </dgm:presLayoutVars>
      </dgm:prSet>
      <dgm:spPr/>
    </dgm:pt>
    <dgm:pt modelId="{23746E6D-D910-FE4B-994F-D9550A6D728F}" type="pres">
      <dgm:prSet presAssocID="{8ACDD018-0E20-6649-B622-FFCD77CC26D3}" presName="parTxOnly" presStyleLbl="node1" presStyleIdx="0" presStyleCnt="5">
        <dgm:presLayoutVars>
          <dgm:chMax val="0"/>
          <dgm:chPref val="0"/>
          <dgm:bulletEnabled val="1"/>
        </dgm:presLayoutVars>
      </dgm:prSet>
      <dgm:spPr/>
    </dgm:pt>
    <dgm:pt modelId="{CAFA7A72-7CDE-964B-8257-8EAA157E7F8D}" type="pres">
      <dgm:prSet presAssocID="{C8C2E153-B939-B947-81B8-AA052283B738}" presName="parTxOnlySpace" presStyleCnt="0"/>
      <dgm:spPr/>
    </dgm:pt>
    <dgm:pt modelId="{E3643DB6-96E4-C943-8ECC-D457C59A1B8F}" type="pres">
      <dgm:prSet presAssocID="{D8F49D4B-9057-D04F-8AD2-DD0829AB54AC}" presName="parTxOnly" presStyleLbl="node1" presStyleIdx="1" presStyleCnt="5">
        <dgm:presLayoutVars>
          <dgm:chMax val="0"/>
          <dgm:chPref val="0"/>
          <dgm:bulletEnabled val="1"/>
        </dgm:presLayoutVars>
      </dgm:prSet>
      <dgm:spPr/>
    </dgm:pt>
    <dgm:pt modelId="{577DC912-6BE5-EA4C-9524-29AB78FDF9BC}" type="pres">
      <dgm:prSet presAssocID="{7AD1105B-14BC-2D46-94B6-1437598CE1B2}" presName="parTxOnlySpace" presStyleCnt="0"/>
      <dgm:spPr/>
    </dgm:pt>
    <dgm:pt modelId="{6B1A075D-C4E0-5248-A09F-8591447DBD80}" type="pres">
      <dgm:prSet presAssocID="{A75970C8-D9B0-AA43-994E-0BB6EE7D0A32}" presName="parTxOnly" presStyleLbl="node1" presStyleIdx="2" presStyleCnt="5">
        <dgm:presLayoutVars>
          <dgm:chMax val="0"/>
          <dgm:chPref val="0"/>
          <dgm:bulletEnabled val="1"/>
        </dgm:presLayoutVars>
      </dgm:prSet>
      <dgm:spPr/>
    </dgm:pt>
    <dgm:pt modelId="{7DFD8195-A1B0-124E-924B-D16E4906DA3B}" type="pres">
      <dgm:prSet presAssocID="{5684FC24-E609-5444-B53E-3D21192969D7}" presName="parTxOnlySpace" presStyleCnt="0"/>
      <dgm:spPr/>
    </dgm:pt>
    <dgm:pt modelId="{12039A56-96A5-7F4A-A22E-6CFE29B0315F}" type="pres">
      <dgm:prSet presAssocID="{7F323791-4DD5-6044-B658-F312AD9F1F42}" presName="parTxOnly" presStyleLbl="node1" presStyleIdx="3" presStyleCnt="5">
        <dgm:presLayoutVars>
          <dgm:chMax val="0"/>
          <dgm:chPref val="0"/>
          <dgm:bulletEnabled val="1"/>
        </dgm:presLayoutVars>
      </dgm:prSet>
      <dgm:spPr/>
    </dgm:pt>
    <dgm:pt modelId="{F484CA57-767B-C740-A8B1-F833745E66BE}" type="pres">
      <dgm:prSet presAssocID="{4F0CF285-FB85-8C4F-84A0-4F0AB6D85276}" presName="parTxOnlySpace" presStyleCnt="0"/>
      <dgm:spPr/>
    </dgm:pt>
    <dgm:pt modelId="{58B539DE-59EA-1540-9821-4265751E72A6}" type="pres">
      <dgm:prSet presAssocID="{000D5A5E-83C0-2248-B724-25DC799703F1}" presName="parTxOnly" presStyleLbl="node1" presStyleIdx="4" presStyleCnt="5">
        <dgm:presLayoutVars>
          <dgm:chMax val="0"/>
          <dgm:chPref val="0"/>
          <dgm:bulletEnabled val="1"/>
        </dgm:presLayoutVars>
      </dgm:prSet>
      <dgm:spPr/>
    </dgm:pt>
  </dgm:ptLst>
  <dgm:cxnLst>
    <dgm:cxn modelId="{5D12A61C-5A22-1245-B979-B7E41B4648D1}" srcId="{5809FB54-CE18-1640-8751-535E7A88D9CD}" destId="{000D5A5E-83C0-2248-B724-25DC799703F1}" srcOrd="4" destOrd="0" parTransId="{557766C0-2AA0-0B4D-A76F-C1B0D99E743B}" sibTransId="{37098456-F555-5241-B4E9-45397B906FB3}"/>
    <dgm:cxn modelId="{FA90F276-46BD-F047-81F3-4B8C786E0CFA}" type="presOf" srcId="{7F323791-4DD5-6044-B658-F312AD9F1F42}" destId="{12039A56-96A5-7F4A-A22E-6CFE29B0315F}" srcOrd="0" destOrd="0" presId="urn:microsoft.com/office/officeart/2005/8/layout/chevron1"/>
    <dgm:cxn modelId="{DFD16689-B7C4-EB40-9618-AAFD4E35CEBA}" srcId="{5809FB54-CE18-1640-8751-535E7A88D9CD}" destId="{A75970C8-D9B0-AA43-994E-0BB6EE7D0A32}" srcOrd="2" destOrd="0" parTransId="{A4D82264-BD08-0D47-97CE-FCCAA1C8E286}" sibTransId="{5684FC24-E609-5444-B53E-3D21192969D7}"/>
    <dgm:cxn modelId="{FFD5C48F-652D-4E43-85D9-FBAC65AB0E1B}" srcId="{5809FB54-CE18-1640-8751-535E7A88D9CD}" destId="{D8F49D4B-9057-D04F-8AD2-DD0829AB54AC}" srcOrd="1" destOrd="0" parTransId="{CA4D8A0D-C70B-1F4C-A115-25D89B8FF8C6}" sibTransId="{7AD1105B-14BC-2D46-94B6-1437598CE1B2}"/>
    <dgm:cxn modelId="{6BC531B7-9925-B043-BCA7-F8B46A1AD017}" type="presOf" srcId="{8ACDD018-0E20-6649-B622-FFCD77CC26D3}" destId="{23746E6D-D910-FE4B-994F-D9550A6D728F}" srcOrd="0" destOrd="0" presId="urn:microsoft.com/office/officeart/2005/8/layout/chevron1"/>
    <dgm:cxn modelId="{0A1537CD-A23B-804A-A663-A260C44208E8}" srcId="{5809FB54-CE18-1640-8751-535E7A88D9CD}" destId="{7F323791-4DD5-6044-B658-F312AD9F1F42}" srcOrd="3" destOrd="0" parTransId="{135EE779-0354-9A4E-B234-28E0147684EE}" sibTransId="{4F0CF285-FB85-8C4F-84A0-4F0AB6D85276}"/>
    <dgm:cxn modelId="{12BD4ADF-203B-A043-AB7A-9B4A7CD0E0B3}" type="presOf" srcId="{5809FB54-CE18-1640-8751-535E7A88D9CD}" destId="{78C3E990-CAC0-A141-91C4-0370A66DE40E}" srcOrd="0" destOrd="0" presId="urn:microsoft.com/office/officeart/2005/8/layout/chevron1"/>
    <dgm:cxn modelId="{99EBD2E9-0688-1546-A125-C57A0B5B0E3C}" type="presOf" srcId="{D8F49D4B-9057-D04F-8AD2-DD0829AB54AC}" destId="{E3643DB6-96E4-C943-8ECC-D457C59A1B8F}" srcOrd="0" destOrd="0" presId="urn:microsoft.com/office/officeart/2005/8/layout/chevron1"/>
    <dgm:cxn modelId="{0DA30CF1-A818-EF4B-B7F8-D0DBA1853CF9}" type="presOf" srcId="{A75970C8-D9B0-AA43-994E-0BB6EE7D0A32}" destId="{6B1A075D-C4E0-5248-A09F-8591447DBD80}" srcOrd="0" destOrd="0" presId="urn:microsoft.com/office/officeart/2005/8/layout/chevron1"/>
    <dgm:cxn modelId="{12B88CF6-F5A5-5A44-8F18-1A6B8049309B}" type="presOf" srcId="{000D5A5E-83C0-2248-B724-25DC799703F1}" destId="{58B539DE-59EA-1540-9821-4265751E72A6}" srcOrd="0" destOrd="0" presId="urn:microsoft.com/office/officeart/2005/8/layout/chevron1"/>
    <dgm:cxn modelId="{89F828F7-20AA-A443-AF5A-0D656DD3E71C}" srcId="{5809FB54-CE18-1640-8751-535E7A88D9CD}" destId="{8ACDD018-0E20-6649-B622-FFCD77CC26D3}" srcOrd="0" destOrd="0" parTransId="{5843A6BD-C837-4E4B-80E7-4DC49CC38BCC}" sibTransId="{C8C2E153-B939-B947-81B8-AA052283B738}"/>
    <dgm:cxn modelId="{DB95154E-B8E7-2743-8E82-23FB3B0A740A}" type="presParOf" srcId="{78C3E990-CAC0-A141-91C4-0370A66DE40E}" destId="{23746E6D-D910-FE4B-994F-D9550A6D728F}" srcOrd="0" destOrd="0" presId="urn:microsoft.com/office/officeart/2005/8/layout/chevron1"/>
    <dgm:cxn modelId="{823FEE07-D431-DB4A-8DEE-65488DF70332}" type="presParOf" srcId="{78C3E990-CAC0-A141-91C4-0370A66DE40E}" destId="{CAFA7A72-7CDE-964B-8257-8EAA157E7F8D}" srcOrd="1" destOrd="0" presId="urn:microsoft.com/office/officeart/2005/8/layout/chevron1"/>
    <dgm:cxn modelId="{3E405FFF-B88A-3943-A3B5-9CF285BD084E}" type="presParOf" srcId="{78C3E990-CAC0-A141-91C4-0370A66DE40E}" destId="{E3643DB6-96E4-C943-8ECC-D457C59A1B8F}" srcOrd="2" destOrd="0" presId="urn:microsoft.com/office/officeart/2005/8/layout/chevron1"/>
    <dgm:cxn modelId="{ECFE04F9-C343-7248-ABD4-DA2E158E9300}" type="presParOf" srcId="{78C3E990-CAC0-A141-91C4-0370A66DE40E}" destId="{577DC912-6BE5-EA4C-9524-29AB78FDF9BC}" srcOrd="3" destOrd="0" presId="urn:microsoft.com/office/officeart/2005/8/layout/chevron1"/>
    <dgm:cxn modelId="{EB0FB924-77CD-844E-B87B-F36EBF41FC97}" type="presParOf" srcId="{78C3E990-CAC0-A141-91C4-0370A66DE40E}" destId="{6B1A075D-C4E0-5248-A09F-8591447DBD80}" srcOrd="4" destOrd="0" presId="urn:microsoft.com/office/officeart/2005/8/layout/chevron1"/>
    <dgm:cxn modelId="{8D1EF47A-0A14-194A-A4C4-65BCFA738A2E}" type="presParOf" srcId="{78C3E990-CAC0-A141-91C4-0370A66DE40E}" destId="{7DFD8195-A1B0-124E-924B-D16E4906DA3B}" srcOrd="5" destOrd="0" presId="urn:microsoft.com/office/officeart/2005/8/layout/chevron1"/>
    <dgm:cxn modelId="{39A438C1-B9C7-8D45-8C68-D176068AE009}" type="presParOf" srcId="{78C3E990-CAC0-A141-91C4-0370A66DE40E}" destId="{12039A56-96A5-7F4A-A22E-6CFE29B0315F}" srcOrd="6" destOrd="0" presId="urn:microsoft.com/office/officeart/2005/8/layout/chevron1"/>
    <dgm:cxn modelId="{2E03F594-9595-1543-8C7D-462EC77E31F6}" type="presParOf" srcId="{78C3E990-CAC0-A141-91C4-0370A66DE40E}" destId="{F484CA57-767B-C740-A8B1-F833745E66BE}" srcOrd="7" destOrd="0" presId="urn:microsoft.com/office/officeart/2005/8/layout/chevron1"/>
    <dgm:cxn modelId="{9C0F89BC-5272-894F-8EE2-3035D6F1B866}" type="presParOf" srcId="{78C3E990-CAC0-A141-91C4-0370A66DE40E}" destId="{58B539DE-59EA-1540-9821-4265751E72A6}"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1"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28601"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0"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28600"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3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Résultats</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Discussion</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Discussion</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 </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57932"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486532"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Discussion</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Thymorégulateurs</a:t>
          </a:r>
        </a:p>
      </dsp:txBody>
      <dsp:txXfrm>
        <a:off x="9768482" y="0"/>
        <a:ext cx="2191940" cy="45720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Thymorégulateurs</a:t>
          </a:r>
        </a:p>
      </dsp:txBody>
      <dsp:txXfrm>
        <a:off x="9768482" y="0"/>
        <a:ext cx="2191940" cy="45720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42859"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Thymorégulateurs</a:t>
          </a:r>
        </a:p>
      </dsp:txBody>
      <dsp:txXfrm>
        <a:off x="9771459" y="0"/>
        <a:ext cx="2191940" cy="457200"/>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Indications/initiation</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Suivi</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Thymorégulateurs</a:t>
          </a:r>
        </a:p>
      </dsp:txBody>
      <dsp:txXfrm>
        <a:off x="9768482" y="0"/>
        <a:ext cx="2191940" cy="457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Généralités</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Propriétés pharmacologiques</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Résultats</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Discussion</a:t>
          </a:r>
        </a:p>
      </dsp:txBody>
      <dsp:txXfrm>
        <a:off x="7384256" y="0"/>
        <a:ext cx="2191940" cy="457200"/>
      </dsp:txXfrm>
    </dsp:sp>
    <dsp:sp modelId="{58B539DE-59EA-1540-9821-4265751E72A6}">
      <dsp:nvSpPr>
        <dsp:cNvPr id="0" name=""/>
        <dsp:cNvSpPr/>
      </dsp:nvSpPr>
      <dsp:spPr>
        <a:xfrm>
          <a:off x="9539882" y="0"/>
          <a:ext cx="2649140" cy="45720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dirty="0"/>
            <a:t>Conclusion</a:t>
          </a:r>
        </a:p>
      </dsp:txBody>
      <dsp:txXfrm>
        <a:off x="9768482" y="0"/>
        <a:ext cx="2191940" cy="457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46E6D-D910-FE4B-994F-D9550A6D728F}">
      <dsp:nvSpPr>
        <dsp:cNvPr id="0" name=""/>
        <dsp:cNvSpPr/>
      </dsp:nvSpPr>
      <dsp:spPr>
        <a:xfrm>
          <a:off x="2976"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Résumé</a:t>
          </a:r>
        </a:p>
      </dsp:txBody>
      <dsp:txXfrm>
        <a:off x="231576" y="0"/>
        <a:ext cx="2191940" cy="457200"/>
      </dsp:txXfrm>
    </dsp:sp>
    <dsp:sp modelId="{E3643DB6-96E4-C943-8ECC-D457C59A1B8F}">
      <dsp:nvSpPr>
        <dsp:cNvPr id="0" name=""/>
        <dsp:cNvSpPr/>
      </dsp:nvSpPr>
      <dsp:spPr>
        <a:xfrm>
          <a:off x="2387203" y="0"/>
          <a:ext cx="2649140" cy="457200"/>
        </a:xfrm>
        <a:prstGeom prst="chevron">
          <a:avLst/>
        </a:prstGeom>
        <a:solidFill>
          <a:srgbClr val="AABCDB"/>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Introduction</a:t>
          </a:r>
        </a:p>
      </dsp:txBody>
      <dsp:txXfrm>
        <a:off x="2615803" y="0"/>
        <a:ext cx="2191940" cy="457200"/>
      </dsp:txXfrm>
    </dsp:sp>
    <dsp:sp modelId="{6B1A075D-C4E0-5248-A09F-8591447DBD80}">
      <dsp:nvSpPr>
        <dsp:cNvPr id="0" name=""/>
        <dsp:cNvSpPr/>
      </dsp:nvSpPr>
      <dsp:spPr>
        <a:xfrm>
          <a:off x="4771429" y="0"/>
          <a:ext cx="2649140" cy="457200"/>
        </a:xfrm>
        <a:prstGeom prst="chevron">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Principe de téléologie</a:t>
          </a:r>
        </a:p>
      </dsp:txBody>
      <dsp:txXfrm>
        <a:off x="5000029" y="0"/>
        <a:ext cx="2191940" cy="457200"/>
      </dsp:txXfrm>
    </dsp:sp>
    <dsp:sp modelId="{12039A56-96A5-7F4A-A22E-6CFE29B0315F}">
      <dsp:nvSpPr>
        <dsp:cNvPr id="0" name=""/>
        <dsp:cNvSpPr/>
      </dsp:nvSpPr>
      <dsp:spPr>
        <a:xfrm>
          <a:off x="7155656"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L’</a:t>
          </a:r>
          <a:r>
            <a:rPr lang="fr-FR" sz="1800" kern="1200" dirty="0" err="1"/>
            <a:t>affectome</a:t>
          </a:r>
          <a:endParaRPr lang="fr-FR" sz="1800" kern="1200" dirty="0"/>
        </a:p>
      </dsp:txBody>
      <dsp:txXfrm>
        <a:off x="7384256" y="0"/>
        <a:ext cx="2191940" cy="457200"/>
      </dsp:txXfrm>
    </dsp:sp>
    <dsp:sp modelId="{58B539DE-59EA-1540-9821-4265751E72A6}">
      <dsp:nvSpPr>
        <dsp:cNvPr id="0" name=""/>
        <dsp:cNvSpPr/>
      </dsp:nvSpPr>
      <dsp:spPr>
        <a:xfrm>
          <a:off x="9539882" y="0"/>
          <a:ext cx="2649140" cy="457200"/>
        </a:xfrm>
        <a:prstGeom prst="chevron">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t>Conclusion</a:t>
          </a:r>
        </a:p>
      </dsp:txBody>
      <dsp:txXfrm>
        <a:off x="9768482" y="0"/>
        <a:ext cx="2191940" cy="4572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C10FE-D68B-4961-AC00-A24CF7D839B5}" type="datetimeFigureOut">
              <a:rPr lang="fr-FR" smtClean="0"/>
              <a:t>23/09/2024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49BF1-196A-4143-88CF-DF6F1E5CB461}" type="slidenum">
              <a:rPr lang="fr-FR" smtClean="0"/>
              <a:t>‹N°›</a:t>
            </a:fld>
            <a:endParaRPr lang="fr-FR"/>
          </a:p>
        </p:txBody>
      </p:sp>
    </p:spTree>
    <p:extLst>
      <p:ext uri="{BB962C8B-B14F-4D97-AF65-F5344CB8AC3E}">
        <p14:creationId xmlns:p14="http://schemas.microsoft.com/office/powerpoint/2010/main" val="365348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5116C-32A2-E143-95BA-681A6A0215E6}" type="datetimeFigureOut">
              <a:rPr lang="fr-FR" smtClean="0"/>
              <a:t>22/09/2024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AAFAE-65A5-4D49-B0EE-A6B49DE45F43}" type="slidenum">
              <a:rPr lang="fr-FR" smtClean="0"/>
              <a:t>‹N°›</a:t>
            </a:fld>
            <a:endParaRPr lang="fr-FR"/>
          </a:p>
        </p:txBody>
      </p:sp>
    </p:spTree>
    <p:extLst>
      <p:ext uri="{BB962C8B-B14F-4D97-AF65-F5344CB8AC3E}">
        <p14:creationId xmlns:p14="http://schemas.microsoft.com/office/powerpoint/2010/main" val="428557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0.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549BF1-196A-4143-88CF-DF6F1E5CB461}" type="slidenum">
              <a:rPr lang="fr-FR" smtClean="0"/>
              <a:t>17</a:t>
            </a:fld>
            <a:endParaRPr lang="fr-FR"/>
          </a:p>
        </p:txBody>
      </p:sp>
    </p:spTree>
    <p:extLst>
      <p:ext uri="{BB962C8B-B14F-4D97-AF65-F5344CB8AC3E}">
        <p14:creationId xmlns:p14="http://schemas.microsoft.com/office/powerpoint/2010/main" val="50698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8892A-4E38-4AF1-51B6-A028DF8FE2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461ACB-E745-3571-42F0-42F2ECB0BA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4F3FB2-A731-5A2E-0169-4000D341947E}"/>
              </a:ext>
            </a:extLst>
          </p:cNvPr>
          <p:cNvSpPr>
            <a:spLocks noGrp="1"/>
          </p:cNvSpPr>
          <p:nvPr>
            <p:ph type="body" idx="1"/>
          </p:nvPr>
        </p:nvSpPr>
        <p:spPr/>
        <p:txBody>
          <a:bodyPr/>
          <a:lstStyle/>
          <a:p>
            <a:r>
              <a:rPr lang="fr-FR" sz="1200" b="1" dirty="0" err="1"/>
              <a:t>Rmq</a:t>
            </a:r>
            <a:r>
              <a:rPr lang="fr-FR" sz="1200" b="1" dirty="0"/>
              <a:t> je prends le parti de décrire les ES des neuroleptiques en partant des propriétés pharmacologiques des NLP</a:t>
            </a:r>
          </a:p>
          <a:p>
            <a:endParaRPr lang="fr-FR" sz="1200" b="1" dirty="0"/>
          </a:p>
          <a:p>
            <a:endParaRPr lang="fr-FR" sz="1200" b="1" dirty="0"/>
          </a:p>
          <a:p>
            <a:r>
              <a:rPr lang="fr-FR" sz="1200" b="1" dirty="0">
                <a:solidFill>
                  <a:srgbClr val="002060"/>
                </a:solidFill>
              </a:rPr>
              <a:t>PRINCIPALE PROPRIETE PHARMACOLOGIQUE = BLOCAGE DES RECEPTEURS DOPAMINERGIQUES D2 (RÉCEPTEURS COUPLÉS À PROTEINE Gi). </a:t>
            </a:r>
          </a:p>
          <a:p>
            <a:endParaRPr lang="fr-FR" b="1" dirty="0">
              <a:solidFill>
                <a:srgbClr val="002060"/>
              </a:solidFill>
            </a:endParaRPr>
          </a:p>
          <a:p>
            <a:r>
              <a:rPr lang="fr-FR" sz="1200" dirty="0"/>
              <a:t>Cette propriété est responsable des effets thérapeutiques mais aussi des effets secondaires des ATP. </a:t>
            </a:r>
          </a:p>
          <a:p>
            <a:endParaRPr lang="fr-FR" sz="1200" dirty="0"/>
          </a:p>
          <a:p>
            <a:r>
              <a:rPr lang="fr-FR" sz="1200" dirty="0"/>
              <a:t>En effet, </a:t>
            </a:r>
            <a:r>
              <a:rPr lang="fr-FR" sz="1200" dirty="0" err="1"/>
              <a:t>exces</a:t>
            </a:r>
            <a:r>
              <a:rPr lang="fr-FR" sz="1200" dirty="0"/>
              <a:t> de DOPAMINE est </a:t>
            </a:r>
            <a:r>
              <a:rPr lang="fr-FR" sz="1200" dirty="0" err="1"/>
              <a:t>resp</a:t>
            </a:r>
            <a:r>
              <a:rPr lang="fr-FR" sz="1200" dirty="0"/>
              <a:t> des </a:t>
            </a:r>
            <a:r>
              <a:rPr lang="fr-FR" sz="1200" dirty="0" err="1"/>
              <a:t>symptomes</a:t>
            </a:r>
            <a:r>
              <a:rPr lang="fr-FR" sz="1200" dirty="0"/>
              <a:t> positifs et négatives de la SCZ (une des hypothèses du moins) et le BLOCAGE de ce R permets une « </a:t>
            </a:r>
            <a:r>
              <a:rPr lang="fr-FR" sz="1200" dirty="0" err="1"/>
              <a:t>hypodopamiergie</a:t>
            </a:r>
            <a:r>
              <a:rPr lang="fr-FR" sz="1200" dirty="0"/>
              <a:t> » -&gt; </a:t>
            </a:r>
            <a:r>
              <a:rPr lang="fr-FR" sz="1200" dirty="0" err="1"/>
              <a:t>resp</a:t>
            </a:r>
            <a:r>
              <a:rPr lang="fr-FR" sz="1200" dirty="0"/>
              <a:t> d’une amélioration et des ES. </a:t>
            </a:r>
          </a:p>
        </p:txBody>
      </p:sp>
      <p:sp>
        <p:nvSpPr>
          <p:cNvPr id="4" name="Espace réservé du numéro de diapositive 3">
            <a:extLst>
              <a:ext uri="{FF2B5EF4-FFF2-40B4-BE49-F238E27FC236}">
                <a16:creationId xmlns:a16="http://schemas.microsoft.com/office/drawing/2014/main" id="{76B07A9E-D3A0-8997-FE13-438B2D95F3F9}"/>
              </a:ext>
            </a:extLst>
          </p:cNvPr>
          <p:cNvSpPr>
            <a:spLocks noGrp="1"/>
          </p:cNvSpPr>
          <p:nvPr>
            <p:ph type="sldNum" sz="quarter" idx="5"/>
          </p:nvPr>
        </p:nvSpPr>
        <p:spPr/>
        <p:txBody>
          <a:bodyPr/>
          <a:lstStyle/>
          <a:p>
            <a:fld id="{FEBAAFAE-65A5-4D49-B0EE-A6B49DE45F43}" type="slidenum">
              <a:rPr lang="fr-FR" smtClean="0"/>
              <a:t>39</a:t>
            </a:fld>
            <a:endParaRPr lang="fr-FR"/>
          </a:p>
        </p:txBody>
      </p:sp>
    </p:spTree>
    <p:extLst>
      <p:ext uri="{BB962C8B-B14F-4D97-AF65-F5344CB8AC3E}">
        <p14:creationId xmlns:p14="http://schemas.microsoft.com/office/powerpoint/2010/main" val="412691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AAF5C-845F-80B7-DF31-EC5AE9D82C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CB87B23-A3C9-5E64-1F8B-B9781F79FA7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8A8C61-E16C-EAFD-BE2A-629204F3A63A}"/>
              </a:ext>
            </a:extLst>
          </p:cNvPr>
          <p:cNvSpPr>
            <a:spLocks noGrp="1"/>
          </p:cNvSpPr>
          <p:nvPr>
            <p:ph type="body" idx="1"/>
          </p:nvPr>
        </p:nvSpPr>
        <p:spPr/>
        <p:txBody>
          <a:bodyPr/>
          <a:lstStyle/>
          <a:p>
            <a:r>
              <a:rPr lang="fr-FR" dirty="0"/>
              <a:t>Les voies dopaminergiques</a:t>
            </a:r>
            <a:r>
              <a:rPr lang="fr-FR" baseline="0" dirty="0"/>
              <a:t> se répartissent en 4 faisceaux.</a:t>
            </a:r>
          </a:p>
          <a:p>
            <a:endParaRPr lang="fr-FR" baseline="0" dirty="0"/>
          </a:p>
          <a:p>
            <a:r>
              <a:rPr lang="fr-FR" baseline="0" dirty="0"/>
              <a:t>Aire Tegmentale Ventrale (ATV) : dans le mésencéphale. On y trouve des neurones dopaminergiques.</a:t>
            </a:r>
          </a:p>
          <a:p>
            <a:r>
              <a:rPr lang="fr-FR" baseline="0" dirty="0"/>
              <a:t>CPF Cortex préfrontal (</a:t>
            </a:r>
            <a:r>
              <a:rPr lang="fr-FR" baseline="0" dirty="0" err="1"/>
              <a:t>ventrolat</a:t>
            </a:r>
            <a:r>
              <a:rPr lang="fr-FR" baseline="0" dirty="0"/>
              <a:t> et dorso </a:t>
            </a:r>
            <a:r>
              <a:rPr lang="fr-FR" baseline="0" dirty="0" err="1"/>
              <a:t>med</a:t>
            </a:r>
            <a:r>
              <a:rPr lang="fr-FR" baseline="0" dirty="0"/>
              <a:t>)</a:t>
            </a:r>
          </a:p>
          <a:p>
            <a:r>
              <a:rPr lang="fr-FR" baseline="0" dirty="0"/>
              <a:t>PRL prolactine</a:t>
            </a:r>
          </a:p>
          <a:p>
            <a:endParaRPr lang="fr-FR" baseline="0" dirty="0"/>
          </a:p>
          <a:p>
            <a:endParaRPr lang="fr-FR" baseline="0" dirty="0"/>
          </a:p>
          <a:p>
            <a:r>
              <a:rPr lang="fr-FR" baseline="0" dirty="0"/>
              <a:t>Les vois NS et TI restent intactes dans la </a:t>
            </a:r>
            <a:r>
              <a:rPr lang="fr-FR" baseline="0" dirty="0" err="1"/>
              <a:t>scz</a:t>
            </a:r>
            <a:r>
              <a:rPr lang="fr-FR" baseline="0" dirty="0"/>
              <a:t> mais leur blocage par les ATP provoquent des EI. </a:t>
            </a:r>
          </a:p>
          <a:p>
            <a:endParaRPr lang="fr-FR" baseline="0" dirty="0"/>
          </a:p>
          <a:p>
            <a:r>
              <a:rPr lang="fr-FR" baseline="0" dirty="0"/>
              <a:t>Pour mémoire la voie nigro strié appartient au Système extrapyramidale avec tous </a:t>
            </a:r>
            <a:r>
              <a:rPr lang="fr-FR" baseline="0" dirty="0" err="1"/>
              <a:t>kes</a:t>
            </a:r>
            <a:r>
              <a:rPr lang="fr-FR" baseline="0" dirty="0"/>
              <a:t> noyaux de la bases (glutamate/GABA et dopamine) -&gt; </a:t>
            </a:r>
            <a:r>
              <a:rPr lang="fr-FR" baseline="0" dirty="0" err="1"/>
              <a:t>resp</a:t>
            </a:r>
            <a:r>
              <a:rPr lang="fr-FR" baseline="0" dirty="0"/>
              <a:t> des DYSTONIES /DYSKINESIES TARDIVES</a:t>
            </a:r>
          </a:p>
        </p:txBody>
      </p:sp>
      <p:sp>
        <p:nvSpPr>
          <p:cNvPr id="4" name="Espace réservé du numéro de diapositive 3">
            <a:extLst>
              <a:ext uri="{FF2B5EF4-FFF2-40B4-BE49-F238E27FC236}">
                <a16:creationId xmlns:a16="http://schemas.microsoft.com/office/drawing/2014/main" id="{492BC0BD-9C86-9B9B-47FA-E2E4330D6A3A}"/>
              </a:ext>
            </a:extLst>
          </p:cNvPr>
          <p:cNvSpPr>
            <a:spLocks noGrp="1"/>
          </p:cNvSpPr>
          <p:nvPr>
            <p:ph type="sldNum" sz="quarter" idx="5"/>
          </p:nvPr>
        </p:nvSpPr>
        <p:spPr/>
        <p:txBody>
          <a:bodyPr/>
          <a:lstStyle/>
          <a:p>
            <a:fld id="{FEBAAFAE-65A5-4D49-B0EE-A6B49DE45F43}" type="slidenum">
              <a:rPr lang="fr-FR" smtClean="0"/>
              <a:t>40</a:t>
            </a:fld>
            <a:endParaRPr lang="fr-FR"/>
          </a:p>
        </p:txBody>
      </p:sp>
    </p:spTree>
    <p:extLst>
      <p:ext uri="{BB962C8B-B14F-4D97-AF65-F5344CB8AC3E}">
        <p14:creationId xmlns:p14="http://schemas.microsoft.com/office/powerpoint/2010/main" val="2198832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B597A-1811-E865-7B29-CB0102CA1B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E441F9-1E61-BAA0-6B4C-3713B91541C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87EEEC-EF3D-70A2-6876-BF9E41ABF4DC}"/>
              </a:ext>
            </a:extLst>
          </p:cNvPr>
          <p:cNvSpPr>
            <a:spLocks noGrp="1"/>
          </p:cNvSpPr>
          <p:nvPr>
            <p:ph type="body" idx="1"/>
          </p:nvPr>
        </p:nvSpPr>
        <p:spPr/>
        <p:txBody>
          <a:bodyPr/>
          <a:lstStyle/>
          <a:p>
            <a:endParaRPr lang="fr-FR" sz="1200" b="1" dirty="0"/>
          </a:p>
          <a:p>
            <a:r>
              <a:rPr lang="fr-FR" dirty="0"/>
              <a:t>SEP =</a:t>
            </a:r>
            <a:r>
              <a:rPr lang="fr-FR" baseline="0" dirty="0"/>
              <a:t> tremblement de repos, hypertonie plastique, hypokinésie. </a:t>
            </a:r>
            <a:endParaRPr lang="fr-FR" dirty="0"/>
          </a:p>
          <a:p>
            <a:endParaRPr lang="fr-FR" dirty="0"/>
          </a:p>
          <a:p>
            <a:r>
              <a:rPr lang="fr-FR" dirty="0"/>
              <a:t>Dystonie aigues : contractures musculaires, le plus souvent le plus souvent au</a:t>
            </a:r>
            <a:r>
              <a:rPr lang="fr-FR" baseline="0" dirty="0"/>
              <a:t> niveau de l’extrémité céphalique. </a:t>
            </a:r>
          </a:p>
          <a:p>
            <a:endParaRPr lang="fr-FR" dirty="0"/>
          </a:p>
          <a:p>
            <a:r>
              <a:rPr lang="fr-FR" dirty="0" err="1"/>
              <a:t>Dyskynésies</a:t>
            </a:r>
            <a:r>
              <a:rPr lang="fr-FR" dirty="0"/>
              <a:t> tardives = mouvements hyperkinétiques anormaux. </a:t>
            </a:r>
          </a:p>
          <a:p>
            <a:endParaRPr lang="fr-FR" dirty="0"/>
          </a:p>
          <a:p>
            <a:r>
              <a:rPr lang="fr-FR" dirty="0"/>
              <a:t>Mouvements</a:t>
            </a:r>
            <a:r>
              <a:rPr lang="fr-FR" baseline="0" dirty="0"/>
              <a:t> de la langue et du visage : </a:t>
            </a:r>
            <a:r>
              <a:rPr lang="fr-FR" baseline="0" dirty="0" err="1"/>
              <a:t>machonnement</a:t>
            </a:r>
            <a:r>
              <a:rPr lang="fr-FR" baseline="0" dirty="0"/>
              <a:t> constant, protrusions de la langue, grimaces </a:t>
            </a:r>
          </a:p>
          <a:p>
            <a:endParaRPr lang="fr-FR" baseline="0" dirty="0"/>
          </a:p>
          <a:p>
            <a:r>
              <a:rPr lang="fr-FR" baseline="0" dirty="0"/>
              <a:t>Les dyskinésies tardives seraient du à des modifications irréversibles des </a:t>
            </a:r>
            <a:r>
              <a:rPr lang="fr-FR" baseline="0" dirty="0" err="1"/>
              <a:t>rec</a:t>
            </a:r>
            <a:r>
              <a:rPr lang="fr-FR" baseline="0" dirty="0"/>
              <a:t> D2 de la voie </a:t>
            </a:r>
            <a:r>
              <a:rPr lang="fr-FR" baseline="0" dirty="0" err="1"/>
              <a:t>nigrostriée</a:t>
            </a:r>
            <a:r>
              <a:rPr lang="fr-FR" baseline="0" dirty="0"/>
              <a:t> : modifications qualitatives (augmentation de la sensibilité à la DA) et modifications quantitatives (augmentation du nombres de récepteurs : up régulation dans le striatum pour surmonter le blocage induit par les </a:t>
            </a:r>
            <a:r>
              <a:rPr lang="fr-FR" baseline="0" dirty="0" err="1"/>
              <a:t>ttt</a:t>
            </a:r>
            <a:r>
              <a:rPr lang="fr-FR" baseline="0" dirty="0"/>
              <a:t>). </a:t>
            </a:r>
            <a:endParaRPr lang="fr-FR" dirty="0"/>
          </a:p>
        </p:txBody>
      </p:sp>
      <p:sp>
        <p:nvSpPr>
          <p:cNvPr id="4" name="Espace réservé du numéro de diapositive 3">
            <a:extLst>
              <a:ext uri="{FF2B5EF4-FFF2-40B4-BE49-F238E27FC236}">
                <a16:creationId xmlns:a16="http://schemas.microsoft.com/office/drawing/2014/main" id="{59D4E4DE-A934-AF5D-EC6A-3DA498B46F1B}"/>
              </a:ext>
            </a:extLst>
          </p:cNvPr>
          <p:cNvSpPr>
            <a:spLocks noGrp="1"/>
          </p:cNvSpPr>
          <p:nvPr>
            <p:ph type="sldNum" sz="quarter" idx="5"/>
          </p:nvPr>
        </p:nvSpPr>
        <p:spPr/>
        <p:txBody>
          <a:bodyPr/>
          <a:lstStyle/>
          <a:p>
            <a:fld id="{FEBAAFAE-65A5-4D49-B0EE-A6B49DE45F43}" type="slidenum">
              <a:rPr lang="fr-FR" smtClean="0"/>
              <a:t>41</a:t>
            </a:fld>
            <a:endParaRPr lang="fr-FR"/>
          </a:p>
        </p:txBody>
      </p:sp>
    </p:spTree>
    <p:extLst>
      <p:ext uri="{BB962C8B-B14F-4D97-AF65-F5344CB8AC3E}">
        <p14:creationId xmlns:p14="http://schemas.microsoft.com/office/powerpoint/2010/main" val="3754683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27F7-B2B3-0DC8-829E-48B596DD2F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4DFD29-DD6C-3DA3-6E0B-19918ECE44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299FA5-F2DB-45CB-205A-A61C7DEEB04A}"/>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Il existe des relations réciproques entre DA et </a:t>
            </a:r>
            <a:r>
              <a:rPr lang="fr-FR" dirty="0" err="1"/>
              <a:t>Ach</a:t>
            </a:r>
            <a:r>
              <a:rPr lang="fr-FR" dirty="0"/>
              <a:t> sur la voie </a:t>
            </a:r>
            <a:r>
              <a:rPr lang="fr-FR" dirty="0" err="1"/>
              <a:t>nigrostriée</a:t>
            </a:r>
            <a:r>
              <a:rPr lang="fr-FR" dirty="0"/>
              <a:t> : les </a:t>
            </a:r>
            <a:r>
              <a:rPr lang="fr-FR" dirty="0" err="1"/>
              <a:t>rec</a:t>
            </a:r>
            <a:r>
              <a:rPr lang="fr-FR" dirty="0"/>
              <a:t> D2 y inhibent la transmission cholinergique.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Les ATP en bloquant les D2 sont responsables d’une activation cholinergique. </a:t>
            </a:r>
            <a:r>
              <a:rPr lang="fr-FR" b="1" dirty="0">
                <a:solidFill>
                  <a:srgbClr val="002060"/>
                </a:solidFill>
              </a:rPr>
              <a:t>Certains EI semblent liés à ce déficit relatif en DA et à cet excès relatif en </a:t>
            </a:r>
            <a:r>
              <a:rPr lang="fr-FR" b="1" dirty="0" err="1">
                <a:solidFill>
                  <a:srgbClr val="002060"/>
                </a:solidFill>
              </a:rPr>
              <a:t>Ach</a:t>
            </a:r>
            <a:r>
              <a:rPr lang="fr-FR" b="1" dirty="0">
                <a:solidFill>
                  <a:srgbClr val="002060"/>
                </a:solidFill>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b="1" dirty="0">
              <a:solidFill>
                <a:srgbClr val="002060"/>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Cette hyperactivité cholinergique peut être corrigée par des anticholinergiques.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b="1" dirty="0">
              <a:solidFill>
                <a:srgbClr val="002060"/>
              </a:solidFill>
            </a:endParaRPr>
          </a:p>
          <a:p>
            <a:pPr marL="285750" indent="-285750">
              <a:buClr>
                <a:schemeClr val="accent1"/>
              </a:buClr>
              <a:buFont typeface="Wingdings" charset="2"/>
              <a:buChar char="Ø"/>
            </a:pPr>
            <a:r>
              <a:rPr lang="fr-FR" dirty="0"/>
              <a:t>Les ATP avec des propriétés anticholinergiques (anti M1) provoquent moins d’EI moteurs.</a:t>
            </a:r>
          </a:p>
          <a:p>
            <a:pPr marL="285750" indent="-285750">
              <a:buClr>
                <a:schemeClr val="accent1"/>
              </a:buClr>
              <a:buFont typeface="Wingdings" charset="2"/>
              <a:buChar char="Ø"/>
            </a:pPr>
            <a:r>
              <a:rPr lang="fr-FR" dirty="0"/>
              <a:t>En fonction de leur propriétés </a:t>
            </a:r>
            <a:r>
              <a:rPr lang="fr-FR" dirty="0" err="1"/>
              <a:t>anti-cholinergiques</a:t>
            </a:r>
            <a:r>
              <a:rPr lang="fr-FR" dirty="0"/>
              <a:t>, les ATP ont une propension plus ou moins importantes à produire des EI moteurs : </a:t>
            </a:r>
          </a:p>
          <a:p>
            <a:pPr marL="742950" lvl="1" indent="-285750">
              <a:buClr>
                <a:schemeClr val="accent1"/>
              </a:buClr>
              <a:buFont typeface="Wingdings" charset="2"/>
              <a:buChar char="Ø"/>
            </a:pPr>
            <a:r>
              <a:rPr lang="fr-FR" b="1" dirty="0">
                <a:solidFill>
                  <a:srgbClr val="002060"/>
                </a:solidFill>
              </a:rPr>
              <a:t>Les ATP les moins anticholinergiques sont ceux qui induisent le plus de EI moteurs</a:t>
            </a:r>
          </a:p>
          <a:p>
            <a:pPr marL="742950" lvl="1" indent="-285750">
              <a:buClr>
                <a:schemeClr val="accent1"/>
              </a:buClr>
              <a:buFont typeface="Wingdings" charset="2"/>
              <a:buChar char="Ø"/>
            </a:pPr>
            <a:r>
              <a:rPr lang="fr-FR" b="1" dirty="0">
                <a:solidFill>
                  <a:srgbClr val="002060"/>
                </a:solidFill>
              </a:rPr>
              <a:t>Les ATP les plus anticholinergiques sont ceux qui induisent le moins de EI moteurs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b="1" dirty="0">
              <a:solidFill>
                <a:srgbClr val="002060"/>
              </a:solidFill>
            </a:endParaRPr>
          </a:p>
          <a:p>
            <a:pPr lvl="1"/>
            <a:endParaRPr lang="fr-FR" dirty="0"/>
          </a:p>
        </p:txBody>
      </p:sp>
      <p:sp>
        <p:nvSpPr>
          <p:cNvPr id="4" name="Espace réservé du numéro de diapositive 3">
            <a:extLst>
              <a:ext uri="{FF2B5EF4-FFF2-40B4-BE49-F238E27FC236}">
                <a16:creationId xmlns:a16="http://schemas.microsoft.com/office/drawing/2014/main" id="{1AF36028-920A-1FA0-3207-200F9E359EB4}"/>
              </a:ext>
            </a:extLst>
          </p:cNvPr>
          <p:cNvSpPr>
            <a:spLocks noGrp="1"/>
          </p:cNvSpPr>
          <p:nvPr>
            <p:ph type="sldNum" sz="quarter" idx="5"/>
          </p:nvPr>
        </p:nvSpPr>
        <p:spPr/>
        <p:txBody>
          <a:bodyPr/>
          <a:lstStyle/>
          <a:p>
            <a:fld id="{FEBAAFAE-65A5-4D49-B0EE-A6B49DE45F43}" type="slidenum">
              <a:rPr lang="fr-FR" smtClean="0"/>
              <a:t>42</a:t>
            </a:fld>
            <a:endParaRPr lang="fr-FR"/>
          </a:p>
        </p:txBody>
      </p:sp>
    </p:spTree>
    <p:extLst>
      <p:ext uri="{BB962C8B-B14F-4D97-AF65-F5344CB8AC3E}">
        <p14:creationId xmlns:p14="http://schemas.microsoft.com/office/powerpoint/2010/main" val="363603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32F54-B1DF-DF36-2ACF-9DC9689BF0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BE22C3-68ED-979A-2FFA-606F8AD398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F6FEB0-6F91-0102-D770-D8FCDC055A6A}"/>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a:extLst>
              <a:ext uri="{FF2B5EF4-FFF2-40B4-BE49-F238E27FC236}">
                <a16:creationId xmlns:a16="http://schemas.microsoft.com/office/drawing/2014/main" id="{B6A73263-9164-53FA-98C1-89C1971ACE56}"/>
              </a:ext>
            </a:extLst>
          </p:cNvPr>
          <p:cNvSpPr>
            <a:spLocks noGrp="1"/>
          </p:cNvSpPr>
          <p:nvPr>
            <p:ph type="sldNum" sz="quarter" idx="5"/>
          </p:nvPr>
        </p:nvSpPr>
        <p:spPr/>
        <p:txBody>
          <a:bodyPr/>
          <a:lstStyle/>
          <a:p>
            <a:fld id="{FEBAAFAE-65A5-4D49-B0EE-A6B49DE45F43}" type="slidenum">
              <a:rPr lang="fr-FR" smtClean="0"/>
              <a:t>43</a:t>
            </a:fld>
            <a:endParaRPr lang="fr-FR"/>
          </a:p>
        </p:txBody>
      </p:sp>
    </p:spTree>
    <p:extLst>
      <p:ext uri="{BB962C8B-B14F-4D97-AF65-F5344CB8AC3E}">
        <p14:creationId xmlns:p14="http://schemas.microsoft.com/office/powerpoint/2010/main" val="99717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A2EB-DEA3-BB64-40A5-5EC24CEB07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5C3160-9CFE-EBCC-3956-C22B573344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B94BF1-CD8D-4091-426D-BABC75E17BD4}"/>
              </a:ext>
            </a:extLst>
          </p:cNvPr>
          <p:cNvSpPr>
            <a:spLocks noGrp="1"/>
          </p:cNvSpPr>
          <p:nvPr>
            <p:ph type="body" idx="1"/>
          </p:nvPr>
        </p:nvSpPr>
        <p:spPr/>
        <p:txBody>
          <a:bodyPr/>
          <a:lstStyle/>
          <a:p>
            <a:r>
              <a:rPr lang="fr-FR" sz="1200" b="1" dirty="0"/>
              <a:t>Face à l’</a:t>
            </a:r>
            <a:r>
              <a:rPr lang="fr-FR" sz="1200" b="1" dirty="0" err="1"/>
              <a:t>hyperprolatinémie</a:t>
            </a:r>
            <a:r>
              <a:rPr lang="fr-FR" sz="1200" b="1" dirty="0"/>
              <a:t>: galactorrhée, aménorrhée et gynécomastie (</a:t>
            </a:r>
            <a:r>
              <a:rPr lang="fr-FR" sz="1200" b="1" dirty="0" err="1"/>
              <a:t>garcon</a:t>
            </a:r>
            <a:r>
              <a:rPr lang="fr-FR" sz="1200" b="1" dirty="0"/>
              <a:t>)</a:t>
            </a:r>
          </a:p>
          <a:p>
            <a:r>
              <a:rPr lang="fr-FR" sz="1200" b="1" dirty="0"/>
              <a:t>Adapter les </a:t>
            </a:r>
            <a:r>
              <a:rPr lang="fr-FR" sz="1200" b="1" dirty="0" err="1"/>
              <a:t>poso</a:t>
            </a:r>
            <a:endParaRPr lang="fr-FR" sz="1200" b="1" dirty="0"/>
          </a:p>
          <a:p>
            <a:r>
              <a:rPr lang="fr-FR" sz="1200" b="1" dirty="0"/>
              <a:t>Adjonction de 10 mg d’ARIPIPRAZOL pour contrer l’effet de la </a:t>
            </a:r>
            <a:r>
              <a:rPr lang="fr-FR" sz="1200" b="1" dirty="0" err="1"/>
              <a:t>Risperidone</a:t>
            </a:r>
            <a:r>
              <a:rPr lang="fr-FR" sz="1200" b="1" dirty="0"/>
              <a:t> sur la prolactine</a:t>
            </a:r>
          </a:p>
          <a:p>
            <a:r>
              <a:rPr lang="fr-FR" sz="1200" b="1" dirty="0"/>
              <a:t>Lien entre l’</a:t>
            </a:r>
            <a:r>
              <a:rPr lang="fr-FR" sz="1200" b="1" dirty="0" err="1"/>
              <a:t>hyperprolactine</a:t>
            </a:r>
            <a:r>
              <a:rPr lang="fr-FR" sz="1200" b="1" dirty="0"/>
              <a:t> et ostéoporose précoce : supplémentation en vit D</a:t>
            </a:r>
            <a:endParaRPr lang="fr-FR" sz="1200" dirty="0"/>
          </a:p>
        </p:txBody>
      </p:sp>
      <p:sp>
        <p:nvSpPr>
          <p:cNvPr id="4" name="Espace réservé du numéro de diapositive 3">
            <a:extLst>
              <a:ext uri="{FF2B5EF4-FFF2-40B4-BE49-F238E27FC236}">
                <a16:creationId xmlns:a16="http://schemas.microsoft.com/office/drawing/2014/main" id="{B2897E1D-BA59-916F-D850-0597EC78A9E9}"/>
              </a:ext>
            </a:extLst>
          </p:cNvPr>
          <p:cNvSpPr>
            <a:spLocks noGrp="1"/>
          </p:cNvSpPr>
          <p:nvPr>
            <p:ph type="sldNum" sz="quarter" idx="5"/>
          </p:nvPr>
        </p:nvSpPr>
        <p:spPr/>
        <p:txBody>
          <a:bodyPr/>
          <a:lstStyle/>
          <a:p>
            <a:fld id="{FEBAAFAE-65A5-4D49-B0EE-A6B49DE45F43}" type="slidenum">
              <a:rPr lang="fr-FR" smtClean="0"/>
              <a:t>44</a:t>
            </a:fld>
            <a:endParaRPr lang="fr-FR"/>
          </a:p>
        </p:txBody>
      </p:sp>
    </p:spTree>
    <p:extLst>
      <p:ext uri="{BB962C8B-B14F-4D97-AF65-F5344CB8AC3E}">
        <p14:creationId xmlns:p14="http://schemas.microsoft.com/office/powerpoint/2010/main" val="3770148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6D980-0A1A-D702-17DD-E4A2E188C0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CAA1C5-4525-A533-8CB0-E4D3D603B5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8975BC-4C85-450C-27D9-B90746667E80}"/>
              </a:ext>
            </a:extLst>
          </p:cNvPr>
          <p:cNvSpPr>
            <a:spLocks noGrp="1"/>
          </p:cNvSpPr>
          <p:nvPr>
            <p:ph type="body" idx="1"/>
          </p:nvPr>
        </p:nvSpPr>
        <p:spPr/>
        <p:txBody>
          <a:bodyPr/>
          <a:lstStyle/>
          <a:p>
            <a:pPr marL="171450" indent="-171450">
              <a:buFont typeface="Arial" panose="020B0604020202020204" pitchFamily="34" charset="0"/>
              <a:buChar char="•"/>
            </a:pPr>
            <a:r>
              <a:rPr lang="fr-FR" kern="1200" dirty="0">
                <a:solidFill>
                  <a:schemeClr val="tx1"/>
                </a:solidFill>
                <a:effectLst/>
                <a:latin typeface="+mn-lt"/>
                <a:ea typeface="+mn-ea"/>
                <a:cs typeface="+mn-cs"/>
              </a:rPr>
              <a:t>Profil réceptologique diffère pour chaque médicament, ce qui contribue à des profils divergents d’ES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Différents degrés de blocage anticholinergique muscarinique peuvent expliquer pourquoi certains antipsychotiques conventionnels ont une propension moindre à produire des ES extrapyramidaux.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De plus les propriétés anticholinergiques les plus faibles induisent le plus ES extrapyramidaux (en plus de l’effet antid2 qui majore les dyskinésies</a:t>
            </a:r>
            <a:r>
              <a:rPr lang="fr-FR" sz="1200" kern="100" dirty="0">
                <a:solidFill>
                  <a:schemeClr val="tx1"/>
                </a:solidFill>
                <a:effectLst/>
                <a:latin typeface="Aptos" panose="020B0004020202020204" pitchFamily="34" charset="0"/>
                <a:ea typeface="+mn-ea"/>
                <a:cs typeface="Times New Roman" panose="02020603050405020304" pitchFamily="18" charset="0"/>
              </a:rPr>
              <a:t> </a:t>
            </a:r>
            <a:r>
              <a:rPr lang="fr-FR" dirty="0"/>
              <a:t>= </a:t>
            </a:r>
            <a:r>
              <a:rPr lang="fr-FR" dirty="0" err="1"/>
              <a:t>sd</a:t>
            </a:r>
            <a:r>
              <a:rPr lang="fr-FR" dirty="0"/>
              <a:t> extrapyramidaux.</a:t>
            </a:r>
          </a:p>
        </p:txBody>
      </p:sp>
      <p:sp>
        <p:nvSpPr>
          <p:cNvPr id="4" name="Espace réservé du numéro de diapositive 3">
            <a:extLst>
              <a:ext uri="{FF2B5EF4-FFF2-40B4-BE49-F238E27FC236}">
                <a16:creationId xmlns:a16="http://schemas.microsoft.com/office/drawing/2014/main" id="{00B1E51D-E329-D2B6-E35F-CA436F86329C}"/>
              </a:ext>
            </a:extLst>
          </p:cNvPr>
          <p:cNvSpPr>
            <a:spLocks noGrp="1"/>
          </p:cNvSpPr>
          <p:nvPr>
            <p:ph type="sldNum" sz="quarter" idx="5"/>
          </p:nvPr>
        </p:nvSpPr>
        <p:spPr/>
        <p:txBody>
          <a:bodyPr/>
          <a:lstStyle/>
          <a:p>
            <a:fld id="{FEBAAFAE-65A5-4D49-B0EE-A6B49DE45F43}" type="slidenum">
              <a:rPr lang="fr-FR" smtClean="0"/>
              <a:t>45</a:t>
            </a:fld>
            <a:endParaRPr lang="fr-FR"/>
          </a:p>
        </p:txBody>
      </p:sp>
    </p:spTree>
    <p:extLst>
      <p:ext uri="{BB962C8B-B14F-4D97-AF65-F5344CB8AC3E}">
        <p14:creationId xmlns:p14="http://schemas.microsoft.com/office/powerpoint/2010/main" val="4151298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67FA5-7002-56EB-DBE9-08856E99B0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7DF85F-9800-0B93-F5AB-7D0CCCA7B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550BEB-7AD3-6EB5-3B90-1F7BBA75AB11}"/>
              </a:ext>
            </a:extLst>
          </p:cNvPr>
          <p:cNvSpPr>
            <a:spLocks noGrp="1"/>
          </p:cNvSpPr>
          <p:nvPr>
            <p:ph type="body" idx="1"/>
          </p:nvPr>
        </p:nvSpPr>
        <p:spPr/>
        <p:txBody>
          <a:bodyPr/>
          <a:lstStyle/>
          <a:p>
            <a:pPr marL="171450" indent="-171450">
              <a:buFont typeface="Arial" panose="020B0604020202020204" pitchFamily="34" charset="0"/>
              <a:buChar char="•"/>
            </a:pPr>
            <a:r>
              <a:rPr lang="fr-FR" kern="1200" dirty="0">
                <a:solidFill>
                  <a:schemeClr val="tx1"/>
                </a:solidFill>
                <a:effectLst/>
                <a:latin typeface="+mn-lt"/>
                <a:ea typeface="+mn-ea"/>
                <a:cs typeface="+mn-cs"/>
              </a:rPr>
              <a:t>Profil réceptologique diffère pour chaque médicament, ce qui contribue à des profils divergents d’ES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Différents degrés de blocage anticholinergique muscarinique peuvent expliquer pourquoi certains antipsychotiques conventionnels ont une propension moindre à produire des ES extrapyramidaux.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De plus les propriétés anticholinergiques les plus faibles induisent le plus ES extrapyramidaux (en plus de l’effet antid2 qui majore les dyskinésies</a:t>
            </a:r>
            <a:r>
              <a:rPr lang="fr-FR" sz="1200" kern="100" dirty="0">
                <a:solidFill>
                  <a:schemeClr val="tx1"/>
                </a:solidFill>
                <a:effectLst/>
                <a:latin typeface="Aptos" panose="020B0004020202020204" pitchFamily="34" charset="0"/>
                <a:ea typeface="+mn-ea"/>
                <a:cs typeface="Times New Roman" panose="02020603050405020304" pitchFamily="18" charset="0"/>
              </a:rPr>
              <a:t> </a:t>
            </a:r>
            <a:r>
              <a:rPr lang="fr-FR" dirty="0"/>
              <a:t>= </a:t>
            </a:r>
            <a:r>
              <a:rPr lang="fr-FR" dirty="0" err="1"/>
              <a:t>sd</a:t>
            </a:r>
            <a:r>
              <a:rPr lang="fr-FR" dirty="0"/>
              <a:t> extrapyramidaux.</a:t>
            </a:r>
          </a:p>
        </p:txBody>
      </p:sp>
      <p:sp>
        <p:nvSpPr>
          <p:cNvPr id="4" name="Espace réservé du numéro de diapositive 3">
            <a:extLst>
              <a:ext uri="{FF2B5EF4-FFF2-40B4-BE49-F238E27FC236}">
                <a16:creationId xmlns:a16="http://schemas.microsoft.com/office/drawing/2014/main" id="{BA7BEBE1-9B45-EA09-5AD5-97D67DB392F8}"/>
              </a:ext>
            </a:extLst>
          </p:cNvPr>
          <p:cNvSpPr>
            <a:spLocks noGrp="1"/>
          </p:cNvSpPr>
          <p:nvPr>
            <p:ph type="sldNum" sz="quarter" idx="5"/>
          </p:nvPr>
        </p:nvSpPr>
        <p:spPr/>
        <p:txBody>
          <a:bodyPr/>
          <a:lstStyle/>
          <a:p>
            <a:fld id="{FEBAAFAE-65A5-4D49-B0EE-A6B49DE45F43}" type="slidenum">
              <a:rPr lang="fr-FR" smtClean="0"/>
              <a:t>46</a:t>
            </a:fld>
            <a:endParaRPr lang="fr-FR"/>
          </a:p>
        </p:txBody>
      </p:sp>
    </p:spTree>
    <p:extLst>
      <p:ext uri="{BB962C8B-B14F-4D97-AF65-F5344CB8AC3E}">
        <p14:creationId xmlns:p14="http://schemas.microsoft.com/office/powerpoint/2010/main" val="2687979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kern="1200" dirty="0">
                <a:solidFill>
                  <a:schemeClr val="tx1"/>
                </a:solidFill>
                <a:effectLst/>
                <a:latin typeface="+mn-lt"/>
                <a:ea typeface="+mn-ea"/>
                <a:cs typeface="+mn-cs"/>
              </a:rPr>
              <a:t>Profil réceptologique diffère pour chaque médicaments, ce qui contribue à des profils divergents d’ES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FEBAAFAE-65A5-4D49-B0EE-A6B49DE45F43}" type="slidenum">
              <a:rPr lang="fr-FR" smtClean="0"/>
              <a:t>47</a:t>
            </a:fld>
            <a:endParaRPr lang="fr-FR"/>
          </a:p>
        </p:txBody>
      </p:sp>
    </p:spTree>
    <p:extLst>
      <p:ext uri="{BB962C8B-B14F-4D97-AF65-F5344CB8AC3E}">
        <p14:creationId xmlns:p14="http://schemas.microsoft.com/office/powerpoint/2010/main" val="3325716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D2F8-ED4F-0B8E-6114-A4A344F5B7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2461E9-61B0-92E8-1E7D-818BD588A7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7562B6-FF05-5AC7-42BA-0A6B021BB9BB}"/>
              </a:ext>
            </a:extLst>
          </p:cNvPr>
          <p:cNvSpPr>
            <a:spLocks noGrp="1"/>
          </p:cNvSpPr>
          <p:nvPr>
            <p:ph type="body" idx="1"/>
          </p:nvPr>
        </p:nvSpPr>
        <p:spPr/>
        <p:txBody>
          <a:bodyPr/>
          <a:lstStyle/>
          <a:p>
            <a:pPr marL="171450" indent="-171450">
              <a:buFont typeface="Arial" panose="020B0604020202020204" pitchFamily="34" charset="0"/>
              <a:buChar char="•"/>
            </a:pPr>
            <a:r>
              <a:rPr lang="fr-FR" kern="1200" dirty="0">
                <a:solidFill>
                  <a:schemeClr val="tx1"/>
                </a:solidFill>
                <a:effectLst/>
                <a:latin typeface="+mn-lt"/>
                <a:ea typeface="+mn-ea"/>
                <a:cs typeface="+mn-cs"/>
              </a:rPr>
              <a:t>Profil réceptologique diffère pour chaque médicament, ce qui contribue à des profils divergents 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fr-FR" dirty="0"/>
          </a:p>
        </p:txBody>
      </p:sp>
      <p:sp>
        <p:nvSpPr>
          <p:cNvPr id="4" name="Espace réservé du numéro de diapositive 3">
            <a:extLst>
              <a:ext uri="{FF2B5EF4-FFF2-40B4-BE49-F238E27FC236}">
                <a16:creationId xmlns:a16="http://schemas.microsoft.com/office/drawing/2014/main" id="{A87646F9-DD41-4866-D95F-74A4A9949C6B}"/>
              </a:ext>
            </a:extLst>
          </p:cNvPr>
          <p:cNvSpPr>
            <a:spLocks noGrp="1"/>
          </p:cNvSpPr>
          <p:nvPr>
            <p:ph type="sldNum" sz="quarter" idx="5"/>
          </p:nvPr>
        </p:nvSpPr>
        <p:spPr/>
        <p:txBody>
          <a:bodyPr/>
          <a:lstStyle/>
          <a:p>
            <a:fld id="{FEBAAFAE-65A5-4D49-B0EE-A6B49DE45F43}" type="slidenum">
              <a:rPr lang="fr-FR" smtClean="0"/>
              <a:t>48</a:t>
            </a:fld>
            <a:endParaRPr lang="fr-FR"/>
          </a:p>
        </p:txBody>
      </p:sp>
    </p:spTree>
    <p:extLst>
      <p:ext uri="{BB962C8B-B14F-4D97-AF65-F5344CB8AC3E}">
        <p14:creationId xmlns:p14="http://schemas.microsoft.com/office/powerpoint/2010/main" val="412197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549BF1-196A-4143-88CF-DF6F1E5CB461}" type="slidenum">
              <a:rPr lang="fr-FR" smtClean="0"/>
              <a:t>18</a:t>
            </a:fld>
            <a:endParaRPr lang="fr-FR"/>
          </a:p>
        </p:txBody>
      </p:sp>
    </p:spTree>
    <p:extLst>
      <p:ext uri="{BB962C8B-B14F-4D97-AF65-F5344CB8AC3E}">
        <p14:creationId xmlns:p14="http://schemas.microsoft.com/office/powerpoint/2010/main" val="3916265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3595-6F07-FF5C-03F6-9CDD1F4D3D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E8FB5E-956B-419B-1894-3394E1F480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8AC913-4A2A-8013-E934-2906662EDAC1}"/>
              </a:ext>
            </a:extLst>
          </p:cNvPr>
          <p:cNvSpPr>
            <a:spLocks noGrp="1"/>
          </p:cNvSpPr>
          <p:nvPr>
            <p:ph type="body" idx="1"/>
          </p:nvPr>
        </p:nvSpPr>
        <p:spPr/>
        <p:txBody>
          <a:bodyPr/>
          <a:lstStyle/>
          <a:p>
            <a:endParaRPr lang="fr-FR" sz="1200" b="1" dirty="0"/>
          </a:p>
          <a:p>
            <a:r>
              <a:rPr lang="fr-FR" sz="1200" b="1" dirty="0">
                <a:solidFill>
                  <a:srgbClr val="002060"/>
                </a:solidFill>
              </a:rPr>
              <a:t>PRINCIPALE PROPRIETE PHARMACOLOGIQUE = BLOCAGE DES RECEPTEURS DOPAMINERGIQUES D2 (RÉCEPTEURS COUPLÉS À PROTEINE Gi). </a:t>
            </a:r>
          </a:p>
          <a:p>
            <a:endParaRPr lang="fr-FR" b="1" dirty="0">
              <a:solidFill>
                <a:srgbClr val="002060"/>
              </a:solidFill>
            </a:endParaRPr>
          </a:p>
          <a:p>
            <a:r>
              <a:rPr lang="fr-FR" sz="1200" dirty="0"/>
              <a:t>Cette propriété est responsable des effets thérapeutiques mais aussi des effets secondaires des ATP. </a:t>
            </a:r>
          </a:p>
          <a:p>
            <a:endParaRPr lang="fr-FR" sz="1200" dirty="0"/>
          </a:p>
          <a:p>
            <a:r>
              <a:rPr lang="fr-FR" sz="1200" dirty="0"/>
              <a:t>En effet, </a:t>
            </a:r>
            <a:r>
              <a:rPr lang="fr-FR" sz="1200" dirty="0" err="1"/>
              <a:t>exces</a:t>
            </a:r>
            <a:r>
              <a:rPr lang="fr-FR" sz="1200" dirty="0"/>
              <a:t> de DOPAMINE est </a:t>
            </a:r>
            <a:r>
              <a:rPr lang="fr-FR" sz="1200" dirty="0" err="1"/>
              <a:t>resp</a:t>
            </a:r>
            <a:r>
              <a:rPr lang="fr-FR" sz="1200" dirty="0"/>
              <a:t> des </a:t>
            </a:r>
            <a:r>
              <a:rPr lang="fr-FR" sz="1200" dirty="0" err="1"/>
              <a:t>symptomes</a:t>
            </a:r>
            <a:r>
              <a:rPr lang="fr-FR" sz="1200" dirty="0"/>
              <a:t> positifs et négatives de la SCZ (une des hypothèses du moins) et le BLOCAGE de ce R permets une « </a:t>
            </a:r>
            <a:r>
              <a:rPr lang="fr-FR" sz="1200" dirty="0" err="1"/>
              <a:t>hypodopamiergie</a:t>
            </a:r>
            <a:r>
              <a:rPr lang="fr-FR" sz="1200" dirty="0"/>
              <a:t> » -&gt; </a:t>
            </a:r>
            <a:r>
              <a:rPr lang="fr-FR" sz="1200" dirty="0" err="1"/>
              <a:t>resp</a:t>
            </a:r>
            <a:r>
              <a:rPr lang="fr-FR" sz="1200" dirty="0"/>
              <a:t> d’une amélioration et des ES. </a:t>
            </a:r>
          </a:p>
        </p:txBody>
      </p:sp>
      <p:sp>
        <p:nvSpPr>
          <p:cNvPr id="4" name="Espace réservé du numéro de diapositive 3">
            <a:extLst>
              <a:ext uri="{FF2B5EF4-FFF2-40B4-BE49-F238E27FC236}">
                <a16:creationId xmlns:a16="http://schemas.microsoft.com/office/drawing/2014/main" id="{A2FC8224-88DA-FD65-4A2A-8D5A119FDB9A}"/>
              </a:ext>
            </a:extLst>
          </p:cNvPr>
          <p:cNvSpPr>
            <a:spLocks noGrp="1"/>
          </p:cNvSpPr>
          <p:nvPr>
            <p:ph type="sldNum" sz="quarter" idx="5"/>
          </p:nvPr>
        </p:nvSpPr>
        <p:spPr/>
        <p:txBody>
          <a:bodyPr/>
          <a:lstStyle/>
          <a:p>
            <a:fld id="{FEBAAFAE-65A5-4D49-B0EE-A6B49DE45F43}" type="slidenum">
              <a:rPr lang="fr-FR" smtClean="0"/>
              <a:t>49</a:t>
            </a:fld>
            <a:endParaRPr lang="fr-FR"/>
          </a:p>
        </p:txBody>
      </p:sp>
    </p:spTree>
    <p:extLst>
      <p:ext uri="{BB962C8B-B14F-4D97-AF65-F5344CB8AC3E}">
        <p14:creationId xmlns:p14="http://schemas.microsoft.com/office/powerpoint/2010/main" val="955706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92E7-DEFA-EAF0-9062-7836B29941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A7E123-CC74-CE0D-5AD4-B9F9C5E88E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22125D-F8BA-40F6-7B29-4C9327171689}"/>
              </a:ext>
            </a:extLst>
          </p:cNvPr>
          <p:cNvSpPr>
            <a:spLocks noGrp="1"/>
          </p:cNvSpPr>
          <p:nvPr>
            <p:ph type="body" idx="1"/>
          </p:nvPr>
        </p:nvSpPr>
        <p:spPr/>
        <p:txBody>
          <a:bodyPr/>
          <a:lstStyle/>
          <a:p>
            <a:pPr lvl="1"/>
            <a:r>
              <a:rPr lang="fr-FR" dirty="0"/>
              <a:t>- Les R 5HT2A des neurones</a:t>
            </a:r>
            <a:r>
              <a:rPr lang="fr-FR" b="1" dirty="0"/>
              <a:t> pyramidaux </a:t>
            </a:r>
            <a:r>
              <a:rPr lang="fr-FR" dirty="0"/>
              <a:t>(glutamatergique) sont excitateurs. </a:t>
            </a:r>
          </a:p>
          <a:p>
            <a:pPr lvl="1"/>
            <a:r>
              <a:rPr lang="fr-FR" dirty="0"/>
              <a:t>- L’activation des neurones pyramidaux conduit à la libération de GLU dans le TC.</a:t>
            </a:r>
          </a:p>
          <a:p>
            <a:pPr lvl="1"/>
            <a:endParaRPr lang="fr-FR"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Les ATPA ont néanmoins une activité ATP comparable au ATPC (80% d’occupation des </a:t>
            </a:r>
            <a:r>
              <a:rPr lang="fr-FR" dirty="0" err="1"/>
              <a:t>rec</a:t>
            </a:r>
            <a:r>
              <a:rPr lang="fr-FR" dirty="0"/>
              <a:t> D2 sur la voie mésolimbique). </a:t>
            </a:r>
          </a:p>
          <a:p>
            <a:pPr lvl="1"/>
            <a:endParaRPr lang="fr-FR" dirty="0"/>
          </a:p>
          <a:p>
            <a:endParaRPr lang="fr-FR" sz="1200" dirty="0"/>
          </a:p>
        </p:txBody>
      </p:sp>
      <p:sp>
        <p:nvSpPr>
          <p:cNvPr id="4" name="Espace réservé du numéro de diapositive 3">
            <a:extLst>
              <a:ext uri="{FF2B5EF4-FFF2-40B4-BE49-F238E27FC236}">
                <a16:creationId xmlns:a16="http://schemas.microsoft.com/office/drawing/2014/main" id="{B8AE5978-8E03-CDBF-32E6-8BB70ECAE565}"/>
              </a:ext>
            </a:extLst>
          </p:cNvPr>
          <p:cNvSpPr>
            <a:spLocks noGrp="1"/>
          </p:cNvSpPr>
          <p:nvPr>
            <p:ph type="sldNum" sz="quarter" idx="5"/>
          </p:nvPr>
        </p:nvSpPr>
        <p:spPr/>
        <p:txBody>
          <a:bodyPr/>
          <a:lstStyle/>
          <a:p>
            <a:fld id="{FEBAAFAE-65A5-4D49-B0EE-A6B49DE45F43}" type="slidenum">
              <a:rPr lang="fr-FR" smtClean="0"/>
              <a:t>50</a:t>
            </a:fld>
            <a:endParaRPr lang="fr-FR"/>
          </a:p>
        </p:txBody>
      </p:sp>
    </p:spTree>
    <p:extLst>
      <p:ext uri="{BB962C8B-B14F-4D97-AF65-F5344CB8AC3E}">
        <p14:creationId xmlns:p14="http://schemas.microsoft.com/office/powerpoint/2010/main" val="799102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E3A22-DAC2-D7E8-2C51-37A86A7545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F3E3ED-FE23-4CAB-96F4-D439115C68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0EEA40-DB59-FB60-BDFE-98F97DEC0DAD}"/>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FFC000"/>
                </a:solidFill>
              </a:rPr>
              <a:t>Pour la voie </a:t>
            </a:r>
            <a:r>
              <a:rPr lang="fr-FR" sz="1200" b="1" u="sng" dirty="0" err="1">
                <a:solidFill>
                  <a:srgbClr val="FFC000"/>
                </a:solidFill>
              </a:rPr>
              <a:t>nigrostriée</a:t>
            </a:r>
            <a:r>
              <a:rPr lang="fr-FR" sz="1200" b="1" u="sng" dirty="0">
                <a:solidFill>
                  <a:srgbClr val="FFC000"/>
                </a:solidFill>
              </a:rPr>
              <a:t> </a:t>
            </a:r>
            <a:r>
              <a:rPr lang="fr-FR" dirty="0">
                <a:solidFill>
                  <a:srgbClr val="FFC000"/>
                </a:solidFill>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R 5HT2A  sont </a:t>
            </a:r>
            <a:r>
              <a:rPr lang="fr-FR" b="1" dirty="0"/>
              <a:t>post synaptiques </a:t>
            </a:r>
            <a:r>
              <a:rPr lang="fr-FR" dirty="0"/>
              <a:t>et situés sur les neurones </a:t>
            </a:r>
            <a:r>
              <a:rPr lang="fr-FR" b="1" dirty="0"/>
              <a:t>pyramidaux corticaux</a:t>
            </a:r>
            <a:r>
              <a:rPr lang="fr-FR" dirty="0"/>
              <a:t>, qui sont excitateurs; ils peuvent augmenter la libération de glutamate dans le TC </a:t>
            </a:r>
          </a:p>
          <a:p>
            <a:pPr lvl="1"/>
            <a:r>
              <a:rPr lang="fr-FR" dirty="0"/>
              <a:t>Dans le TC, le GLU stimule des interneurones </a:t>
            </a:r>
            <a:r>
              <a:rPr lang="fr-FR" dirty="0" err="1"/>
              <a:t>GABAergiques</a:t>
            </a:r>
            <a:r>
              <a:rPr lang="fr-FR" dirty="0"/>
              <a:t> qui inhibent les neurones dopaminergiques du Locus Niger (substance noire réticulée)  (point de départ de la voie NS).</a:t>
            </a:r>
          </a:p>
          <a:p>
            <a:pPr lvl="1"/>
            <a:endParaRPr lang="fr-FR" dirty="0"/>
          </a:p>
          <a:p>
            <a:pPr lvl="1"/>
            <a:endParaRPr lang="fr-FR" dirty="0"/>
          </a:p>
          <a:p>
            <a:pPr lvl="1"/>
            <a:r>
              <a:rPr lang="fr-FR" dirty="0"/>
              <a:t>- Les R 5HT2A des neurones</a:t>
            </a:r>
            <a:r>
              <a:rPr lang="fr-FR" b="1" dirty="0"/>
              <a:t> pyramidaux </a:t>
            </a:r>
            <a:r>
              <a:rPr lang="fr-FR" dirty="0"/>
              <a:t>(glutamatergique) sont excitateurs. </a:t>
            </a:r>
          </a:p>
          <a:p>
            <a:pPr lvl="1"/>
            <a:r>
              <a:rPr lang="fr-FR" dirty="0"/>
              <a:t>- L’activation des neurones pyramidaux conduit à la libération de GLU dans le TC.</a:t>
            </a:r>
          </a:p>
          <a:p>
            <a:pPr lvl="1"/>
            <a:endParaRPr lang="fr-FR" dirty="0"/>
          </a:p>
          <a:p>
            <a:pPr lvl="1"/>
            <a:r>
              <a:rPr lang="fr-FR" dirty="0"/>
              <a:t>- Dans le TC, le GLU stimule des interneurones </a:t>
            </a:r>
            <a:r>
              <a:rPr lang="fr-FR" dirty="0" err="1"/>
              <a:t>GABAergiques</a:t>
            </a:r>
            <a:r>
              <a:rPr lang="fr-FR" dirty="0"/>
              <a:t> qui inhibent les neurones dopaminergiques du LN (point de    départ de la voie NS).</a:t>
            </a:r>
          </a:p>
          <a:p>
            <a:pPr lvl="1"/>
            <a:r>
              <a:rPr lang="fr-FR" dirty="0"/>
              <a:t>- L’inhibition des neurones du LN conduit à une réduction de la libération de DA dans le striatum.</a:t>
            </a:r>
          </a:p>
          <a:p>
            <a:pPr lvl="1"/>
            <a:r>
              <a:rPr lang="fr-FR" dirty="0"/>
              <a:t>  </a:t>
            </a:r>
            <a:r>
              <a:rPr lang="fr-FR" b="1" dirty="0">
                <a:solidFill>
                  <a:srgbClr val="002060"/>
                </a:solidFill>
              </a:rPr>
              <a:t>LE BLOCAGE DES 5HT2A DES NEURONES PYRAMIDAUX PAR LES ATPA DESINHIBE LA LIBERATION DE DA EN AVAL DANS LE STRIATUM ET PERMET UNE ATTENUATION DES SEP. </a:t>
            </a:r>
          </a:p>
          <a:p>
            <a:pPr lvl="1"/>
            <a:endParaRPr lang="fr-FR" b="1" dirty="0">
              <a:solidFill>
                <a:srgbClr val="002060"/>
              </a:solidFill>
            </a:endParaRPr>
          </a:p>
          <a:p>
            <a:pPr lvl="1"/>
            <a:r>
              <a:rPr lang="fr-FR" b="1" dirty="0">
                <a:solidFill>
                  <a:srgbClr val="002060"/>
                </a:solidFill>
              </a:rPr>
              <a:t>=&gt;</a:t>
            </a:r>
            <a:r>
              <a:rPr lang="fr-FR" b="1" baseline="0" dirty="0">
                <a:solidFill>
                  <a:srgbClr val="002060"/>
                </a:solidFill>
              </a:rPr>
              <a:t> On augmente l’activité de la voie NS à son origine </a:t>
            </a:r>
            <a:endParaRPr lang="fr-FR" b="1" dirty="0">
              <a:solidFill>
                <a:srgbClr val="002060"/>
              </a:solidFill>
            </a:endParaRPr>
          </a:p>
          <a:p>
            <a:endParaRPr lang="fr-FR" sz="1200" dirty="0"/>
          </a:p>
        </p:txBody>
      </p:sp>
      <p:sp>
        <p:nvSpPr>
          <p:cNvPr id="4" name="Espace réservé du numéro de diapositive 3">
            <a:extLst>
              <a:ext uri="{FF2B5EF4-FFF2-40B4-BE49-F238E27FC236}">
                <a16:creationId xmlns:a16="http://schemas.microsoft.com/office/drawing/2014/main" id="{D7C17990-012F-416E-F562-2CCBAD0C5906}"/>
              </a:ext>
            </a:extLst>
          </p:cNvPr>
          <p:cNvSpPr>
            <a:spLocks noGrp="1"/>
          </p:cNvSpPr>
          <p:nvPr>
            <p:ph type="sldNum" sz="quarter" idx="5"/>
          </p:nvPr>
        </p:nvSpPr>
        <p:spPr/>
        <p:txBody>
          <a:bodyPr/>
          <a:lstStyle/>
          <a:p>
            <a:fld id="{FEBAAFAE-65A5-4D49-B0EE-A6B49DE45F43}" type="slidenum">
              <a:rPr lang="fr-FR" smtClean="0"/>
              <a:t>51</a:t>
            </a:fld>
            <a:endParaRPr lang="fr-FR"/>
          </a:p>
        </p:txBody>
      </p:sp>
    </p:spTree>
    <p:extLst>
      <p:ext uri="{BB962C8B-B14F-4D97-AF65-F5344CB8AC3E}">
        <p14:creationId xmlns:p14="http://schemas.microsoft.com/office/powerpoint/2010/main" val="598592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31B28-FD90-8EC1-2316-3DB21E5467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E2D04F-303C-9795-14A9-5D19021C17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E5D6C9-7CE4-0689-3329-E985E8956A62}"/>
              </a:ext>
            </a:extLst>
          </p:cNvPr>
          <p:cNvSpPr>
            <a:spLocks noGrp="1"/>
          </p:cNvSpPr>
          <p:nvPr>
            <p:ph type="body" idx="1"/>
          </p:nvPr>
        </p:nvSpPr>
        <p:spPr/>
        <p:txBody>
          <a:bodyPr/>
          <a:lstStyle/>
          <a:p>
            <a:pPr lvl="1"/>
            <a:r>
              <a:rPr lang="fr-FR" dirty="0"/>
              <a:t>Dopamine freine la libération de prolactine donc Anti D2 = levée du frein et donc une libération de prolactine sur les cellules </a:t>
            </a:r>
            <a:r>
              <a:rPr lang="fr-FR" dirty="0" err="1"/>
              <a:t>lactotropes</a:t>
            </a:r>
            <a:r>
              <a:rPr lang="fr-FR" dirty="0"/>
              <a:t> de l’ante hypophyse.</a:t>
            </a:r>
          </a:p>
          <a:p>
            <a:pPr lvl="1"/>
            <a:endParaRPr lang="fr-FR" dirty="0"/>
          </a:p>
          <a:p>
            <a:pPr lvl="1"/>
            <a:r>
              <a:rPr lang="fr-FR" dirty="0" err="1"/>
              <a:t>Serotonine</a:t>
            </a:r>
            <a:r>
              <a:rPr lang="fr-FR" dirty="0"/>
              <a:t> favorise la libération de prolactine donc sont blocage l’inhibe.</a:t>
            </a:r>
          </a:p>
          <a:p>
            <a:pPr lvl="1"/>
            <a:endParaRPr lang="fr-FR" dirty="0"/>
          </a:p>
          <a:p>
            <a:pPr lvl="1"/>
            <a:r>
              <a:rPr lang="fr-FR" dirty="0"/>
              <a:t>ATYPIQUES= inhibition concomitante des D2 et des 5HT 2a -&gt;  atténuation de l’hyperprolactinémie induite par le blocage des D2. ATTENTION en pratique pas si simple </a:t>
            </a:r>
            <a:r>
              <a:rPr lang="fr-FR" b="1" dirty="0"/>
              <a:t>tous les antagonistes ne réduisent pas la sécrétion de prolactine au même niveau</a:t>
            </a:r>
            <a:r>
              <a:rPr lang="fr-FR" dirty="0"/>
              <a:t>, et certains ne réduisent pas du tout les taux de prolactine élevés.</a:t>
            </a:r>
          </a:p>
          <a:p>
            <a:pPr lvl="1"/>
            <a:endParaRPr lang="fr-FR"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1" dirty="0"/>
              <a:t>Mais attention, en pratique tous les antagonistes</a:t>
            </a:r>
            <a:r>
              <a:rPr lang="fr-FR" b="1" baseline="0" dirty="0"/>
              <a:t> dopamine-</a:t>
            </a:r>
            <a:r>
              <a:rPr lang="fr-FR" b="1" baseline="0" dirty="0" err="1"/>
              <a:t>serotonine</a:t>
            </a:r>
            <a:r>
              <a:rPr lang="fr-FR" b="1" baseline="0" dirty="0"/>
              <a:t> n’influent pas sur la sécrétion de PRL au même niveau et certains n’empêchent pas l’hyper PRL</a:t>
            </a:r>
            <a:r>
              <a:rPr lang="fr-FR" baseline="0" dirty="0"/>
              <a:t>.  </a:t>
            </a:r>
            <a:endParaRPr lang="fr-FR" dirty="0"/>
          </a:p>
          <a:p>
            <a:pPr lvl="1"/>
            <a:endParaRPr lang="fr-FR" dirty="0"/>
          </a:p>
        </p:txBody>
      </p:sp>
      <p:sp>
        <p:nvSpPr>
          <p:cNvPr id="4" name="Espace réservé du numéro de diapositive 3">
            <a:extLst>
              <a:ext uri="{FF2B5EF4-FFF2-40B4-BE49-F238E27FC236}">
                <a16:creationId xmlns:a16="http://schemas.microsoft.com/office/drawing/2014/main" id="{614FBCA4-B2AE-C41B-3F5B-476AB7E013D2}"/>
              </a:ext>
            </a:extLst>
          </p:cNvPr>
          <p:cNvSpPr>
            <a:spLocks noGrp="1"/>
          </p:cNvSpPr>
          <p:nvPr>
            <p:ph type="sldNum" sz="quarter" idx="5"/>
          </p:nvPr>
        </p:nvSpPr>
        <p:spPr/>
        <p:txBody>
          <a:bodyPr/>
          <a:lstStyle/>
          <a:p>
            <a:fld id="{FEBAAFAE-65A5-4D49-B0EE-A6B49DE45F43}" type="slidenum">
              <a:rPr lang="fr-FR" smtClean="0"/>
              <a:t>52</a:t>
            </a:fld>
            <a:endParaRPr lang="fr-FR"/>
          </a:p>
        </p:txBody>
      </p:sp>
    </p:spTree>
    <p:extLst>
      <p:ext uri="{BB962C8B-B14F-4D97-AF65-F5344CB8AC3E}">
        <p14:creationId xmlns:p14="http://schemas.microsoft.com/office/powerpoint/2010/main" val="3535517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EF59-C1F6-1721-4633-387627D12D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34A98B-6665-76ED-F199-341DD4B9FD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8CE08F-1447-BF92-B26C-9027B24A24E6}"/>
              </a:ext>
            </a:extLst>
          </p:cNvPr>
          <p:cNvSpPr>
            <a:spLocks noGrp="1"/>
          </p:cNvSpPr>
          <p:nvPr>
            <p:ph type="body" idx="1"/>
          </p:nvPr>
        </p:nvSpPr>
        <p:spPr/>
        <p:txBody>
          <a:bodyPr/>
          <a:lstStyle/>
          <a:p>
            <a:pPr lvl="1"/>
            <a:endParaRPr lang="fr-FR" dirty="0"/>
          </a:p>
        </p:txBody>
      </p:sp>
      <p:sp>
        <p:nvSpPr>
          <p:cNvPr id="4" name="Espace réservé du numéro de diapositive 3">
            <a:extLst>
              <a:ext uri="{FF2B5EF4-FFF2-40B4-BE49-F238E27FC236}">
                <a16:creationId xmlns:a16="http://schemas.microsoft.com/office/drawing/2014/main" id="{575FE265-C76F-1E25-2B8F-3D69441FE91A}"/>
              </a:ext>
            </a:extLst>
          </p:cNvPr>
          <p:cNvSpPr>
            <a:spLocks noGrp="1"/>
          </p:cNvSpPr>
          <p:nvPr>
            <p:ph type="sldNum" sz="quarter" idx="5"/>
          </p:nvPr>
        </p:nvSpPr>
        <p:spPr/>
        <p:txBody>
          <a:bodyPr/>
          <a:lstStyle/>
          <a:p>
            <a:fld id="{FEBAAFAE-65A5-4D49-B0EE-A6B49DE45F43}" type="slidenum">
              <a:rPr lang="fr-FR" smtClean="0"/>
              <a:t>53</a:t>
            </a:fld>
            <a:endParaRPr lang="fr-FR"/>
          </a:p>
        </p:txBody>
      </p:sp>
    </p:spTree>
    <p:extLst>
      <p:ext uri="{BB962C8B-B14F-4D97-AF65-F5344CB8AC3E}">
        <p14:creationId xmlns:p14="http://schemas.microsoft.com/office/powerpoint/2010/main" val="153222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FA973-5865-C338-BA52-8F1BC49780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4313C3-906A-FC4C-DB55-20C15F87CD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D26344-6CBA-E189-4C94-9AD507A80629}"/>
              </a:ext>
            </a:extLst>
          </p:cNvPr>
          <p:cNvSpPr>
            <a:spLocks noGrp="1"/>
          </p:cNvSpPr>
          <p:nvPr>
            <p:ph type="body" idx="1"/>
          </p:nvPr>
        </p:nvSpPr>
        <p:spPr/>
        <p:txBody>
          <a:bodyPr/>
          <a:lstStyle/>
          <a:p>
            <a:pPr lvl="1"/>
            <a:endParaRPr lang="fr-FR" dirty="0"/>
          </a:p>
        </p:txBody>
      </p:sp>
      <p:sp>
        <p:nvSpPr>
          <p:cNvPr id="4" name="Espace réservé du numéro de diapositive 3">
            <a:extLst>
              <a:ext uri="{FF2B5EF4-FFF2-40B4-BE49-F238E27FC236}">
                <a16:creationId xmlns:a16="http://schemas.microsoft.com/office/drawing/2014/main" id="{B5B572CA-8C64-1123-C7BD-B4BEF06F434C}"/>
              </a:ext>
            </a:extLst>
          </p:cNvPr>
          <p:cNvSpPr>
            <a:spLocks noGrp="1"/>
          </p:cNvSpPr>
          <p:nvPr>
            <p:ph type="sldNum" sz="quarter" idx="5"/>
          </p:nvPr>
        </p:nvSpPr>
        <p:spPr/>
        <p:txBody>
          <a:bodyPr/>
          <a:lstStyle/>
          <a:p>
            <a:fld id="{FEBAAFAE-65A5-4D49-B0EE-A6B49DE45F43}" type="slidenum">
              <a:rPr lang="fr-FR" smtClean="0"/>
              <a:t>54</a:t>
            </a:fld>
            <a:endParaRPr lang="fr-FR"/>
          </a:p>
        </p:txBody>
      </p:sp>
    </p:spTree>
    <p:extLst>
      <p:ext uri="{BB962C8B-B14F-4D97-AF65-F5344CB8AC3E}">
        <p14:creationId xmlns:p14="http://schemas.microsoft.com/office/powerpoint/2010/main" val="2817229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9418-3609-F402-E873-8C2450158B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34EDEA-3849-0135-EB68-EC06863103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D9971E-4F72-AAB6-98D0-66FADF1C0624}"/>
              </a:ext>
            </a:extLst>
          </p:cNvPr>
          <p:cNvSpPr>
            <a:spLocks noGrp="1"/>
          </p:cNvSpPr>
          <p:nvPr>
            <p:ph type="body" idx="1"/>
          </p:nvPr>
        </p:nvSpPr>
        <p:spPr/>
        <p:txBody>
          <a:bodyPr/>
          <a:lstStyle/>
          <a:p>
            <a:pPr lvl="1"/>
            <a:endParaRPr lang="fr-FR" dirty="0"/>
          </a:p>
        </p:txBody>
      </p:sp>
      <p:sp>
        <p:nvSpPr>
          <p:cNvPr id="4" name="Espace réservé du numéro de diapositive 3">
            <a:extLst>
              <a:ext uri="{FF2B5EF4-FFF2-40B4-BE49-F238E27FC236}">
                <a16:creationId xmlns:a16="http://schemas.microsoft.com/office/drawing/2014/main" id="{02878D10-E9F2-DA44-B99C-6FAF58252AD5}"/>
              </a:ext>
            </a:extLst>
          </p:cNvPr>
          <p:cNvSpPr>
            <a:spLocks noGrp="1"/>
          </p:cNvSpPr>
          <p:nvPr>
            <p:ph type="sldNum" sz="quarter" idx="5"/>
          </p:nvPr>
        </p:nvSpPr>
        <p:spPr/>
        <p:txBody>
          <a:bodyPr/>
          <a:lstStyle/>
          <a:p>
            <a:fld id="{FEBAAFAE-65A5-4D49-B0EE-A6B49DE45F43}" type="slidenum">
              <a:rPr lang="fr-FR" smtClean="0"/>
              <a:t>55</a:t>
            </a:fld>
            <a:endParaRPr lang="fr-FR"/>
          </a:p>
        </p:txBody>
      </p:sp>
    </p:spTree>
    <p:extLst>
      <p:ext uri="{BB962C8B-B14F-4D97-AF65-F5344CB8AC3E}">
        <p14:creationId xmlns:p14="http://schemas.microsoft.com/office/powerpoint/2010/main" val="4192449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67822-2E3B-933D-1802-9FEC9EC08C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D33F48-0B98-03CA-90D5-310B8230E8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E5E6E8-4946-BE59-8CA3-028789507BF4}"/>
              </a:ext>
            </a:extLst>
          </p:cNvPr>
          <p:cNvSpPr>
            <a:spLocks noGrp="1"/>
          </p:cNvSpPr>
          <p:nvPr>
            <p:ph type="body" idx="1"/>
          </p:nvPr>
        </p:nvSpPr>
        <p:spPr/>
        <p:txBody>
          <a:bodyPr/>
          <a:lstStyle/>
          <a:p>
            <a:pPr lvl="1"/>
            <a:endParaRPr lang="fr-FR" dirty="0"/>
          </a:p>
        </p:txBody>
      </p:sp>
      <p:sp>
        <p:nvSpPr>
          <p:cNvPr id="4" name="Espace réservé du numéro de diapositive 3">
            <a:extLst>
              <a:ext uri="{FF2B5EF4-FFF2-40B4-BE49-F238E27FC236}">
                <a16:creationId xmlns:a16="http://schemas.microsoft.com/office/drawing/2014/main" id="{86E2E378-047E-6240-FC48-E31DA9AA6D5D}"/>
              </a:ext>
            </a:extLst>
          </p:cNvPr>
          <p:cNvSpPr>
            <a:spLocks noGrp="1"/>
          </p:cNvSpPr>
          <p:nvPr>
            <p:ph type="sldNum" sz="quarter" idx="5"/>
          </p:nvPr>
        </p:nvSpPr>
        <p:spPr/>
        <p:txBody>
          <a:bodyPr/>
          <a:lstStyle/>
          <a:p>
            <a:fld id="{FEBAAFAE-65A5-4D49-B0EE-A6B49DE45F43}" type="slidenum">
              <a:rPr lang="fr-FR" smtClean="0"/>
              <a:t>56</a:t>
            </a:fld>
            <a:endParaRPr lang="fr-FR"/>
          </a:p>
        </p:txBody>
      </p:sp>
    </p:spTree>
    <p:extLst>
      <p:ext uri="{BB962C8B-B14F-4D97-AF65-F5344CB8AC3E}">
        <p14:creationId xmlns:p14="http://schemas.microsoft.com/office/powerpoint/2010/main" val="3032352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FF052-FA4C-F7F5-412B-4A929E5619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BF3E43-6185-553D-D115-97F42F85D14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31B383-DB87-F6D8-BA9E-8A51DD8C0CF7}"/>
              </a:ext>
            </a:extLst>
          </p:cNvPr>
          <p:cNvSpPr>
            <a:spLocks noGrp="1"/>
          </p:cNvSpPr>
          <p:nvPr>
            <p:ph type="body" idx="1"/>
          </p:nvPr>
        </p:nvSpPr>
        <p:spPr/>
        <p:txBody>
          <a:bodyPr/>
          <a:lstStyle/>
          <a:p>
            <a:pPr lvl="1"/>
            <a:endParaRPr lang="fr-FR" dirty="0"/>
          </a:p>
        </p:txBody>
      </p:sp>
      <p:sp>
        <p:nvSpPr>
          <p:cNvPr id="4" name="Espace réservé du numéro de diapositive 3">
            <a:extLst>
              <a:ext uri="{FF2B5EF4-FFF2-40B4-BE49-F238E27FC236}">
                <a16:creationId xmlns:a16="http://schemas.microsoft.com/office/drawing/2014/main" id="{73E08F4B-C046-619D-006A-A803B22B2E60}"/>
              </a:ext>
            </a:extLst>
          </p:cNvPr>
          <p:cNvSpPr>
            <a:spLocks noGrp="1"/>
          </p:cNvSpPr>
          <p:nvPr>
            <p:ph type="sldNum" sz="quarter" idx="5"/>
          </p:nvPr>
        </p:nvSpPr>
        <p:spPr/>
        <p:txBody>
          <a:bodyPr/>
          <a:lstStyle/>
          <a:p>
            <a:fld id="{FEBAAFAE-65A5-4D49-B0EE-A6B49DE45F43}" type="slidenum">
              <a:rPr lang="fr-FR" smtClean="0"/>
              <a:t>57</a:t>
            </a:fld>
            <a:endParaRPr lang="fr-FR"/>
          </a:p>
        </p:txBody>
      </p:sp>
    </p:spTree>
    <p:extLst>
      <p:ext uri="{BB962C8B-B14F-4D97-AF65-F5344CB8AC3E}">
        <p14:creationId xmlns:p14="http://schemas.microsoft.com/office/powerpoint/2010/main" val="1860323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D11F1-B35E-6F93-742E-E28C4CCB94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A32DCE-6790-00E3-D211-EC7E22D8F0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E39E1A-F40F-CDA7-D353-3C179128EFAE}"/>
              </a:ext>
            </a:extLst>
          </p:cNvPr>
          <p:cNvSpPr>
            <a:spLocks noGrp="1"/>
          </p:cNvSpPr>
          <p:nvPr>
            <p:ph type="body" idx="1"/>
          </p:nvPr>
        </p:nvSpPr>
        <p:spPr/>
        <p:txBody>
          <a:bodyPr/>
          <a:lstStyle/>
          <a:p>
            <a:pPr lvl="1"/>
            <a:endParaRPr lang="fr-FR" dirty="0"/>
          </a:p>
        </p:txBody>
      </p:sp>
      <p:sp>
        <p:nvSpPr>
          <p:cNvPr id="4" name="Espace réservé du numéro de diapositive 3">
            <a:extLst>
              <a:ext uri="{FF2B5EF4-FFF2-40B4-BE49-F238E27FC236}">
                <a16:creationId xmlns:a16="http://schemas.microsoft.com/office/drawing/2014/main" id="{EBB204A9-F67E-3CE0-BD32-DCCCF34F3BF8}"/>
              </a:ext>
            </a:extLst>
          </p:cNvPr>
          <p:cNvSpPr>
            <a:spLocks noGrp="1"/>
          </p:cNvSpPr>
          <p:nvPr>
            <p:ph type="sldNum" sz="quarter" idx="5"/>
          </p:nvPr>
        </p:nvSpPr>
        <p:spPr/>
        <p:txBody>
          <a:bodyPr/>
          <a:lstStyle/>
          <a:p>
            <a:fld id="{FEBAAFAE-65A5-4D49-B0EE-A6B49DE45F43}" type="slidenum">
              <a:rPr lang="fr-FR" smtClean="0"/>
              <a:t>58</a:t>
            </a:fld>
            <a:endParaRPr lang="fr-FR"/>
          </a:p>
        </p:txBody>
      </p:sp>
    </p:spTree>
    <p:extLst>
      <p:ext uri="{BB962C8B-B14F-4D97-AF65-F5344CB8AC3E}">
        <p14:creationId xmlns:p14="http://schemas.microsoft.com/office/powerpoint/2010/main" val="88021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549BF1-196A-4143-88CF-DF6F1E5CB461}" type="slidenum">
              <a:rPr lang="fr-FR" smtClean="0"/>
              <a:t>19</a:t>
            </a:fld>
            <a:endParaRPr lang="fr-FR"/>
          </a:p>
        </p:txBody>
      </p:sp>
    </p:spTree>
    <p:extLst>
      <p:ext uri="{BB962C8B-B14F-4D97-AF65-F5344CB8AC3E}">
        <p14:creationId xmlns:p14="http://schemas.microsoft.com/office/powerpoint/2010/main" val="2684843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4197-74B4-940B-3C46-ACD34289A5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9957F6B-271E-C06E-AA73-8FA61A8A04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B5E2E5-264A-1D1A-BEE1-0FD746B34BF1}"/>
              </a:ext>
            </a:extLst>
          </p:cNvPr>
          <p:cNvSpPr>
            <a:spLocks noGrp="1"/>
          </p:cNvSpPr>
          <p:nvPr>
            <p:ph type="body" idx="1"/>
          </p:nvPr>
        </p:nvSpPr>
        <p:spPr/>
        <p:txBody>
          <a:bodyPr/>
          <a:lstStyle/>
          <a:p>
            <a:pPr lvl="1"/>
            <a:r>
              <a:rPr lang="fr-FR" dirty="0"/>
              <a:t>Mesures de prévention +++</a:t>
            </a:r>
          </a:p>
          <a:p>
            <a:pPr lvl="1"/>
            <a:r>
              <a:rPr lang="fr-FR" dirty="0"/>
              <a:t>Metformine (Ehret et al 2010)</a:t>
            </a:r>
          </a:p>
        </p:txBody>
      </p:sp>
      <p:sp>
        <p:nvSpPr>
          <p:cNvPr id="4" name="Espace réservé du numéro de diapositive 3">
            <a:extLst>
              <a:ext uri="{FF2B5EF4-FFF2-40B4-BE49-F238E27FC236}">
                <a16:creationId xmlns:a16="http://schemas.microsoft.com/office/drawing/2014/main" id="{6F253579-C756-DD83-1DA2-084E8A55D450}"/>
              </a:ext>
            </a:extLst>
          </p:cNvPr>
          <p:cNvSpPr>
            <a:spLocks noGrp="1"/>
          </p:cNvSpPr>
          <p:nvPr>
            <p:ph type="sldNum" sz="quarter" idx="5"/>
          </p:nvPr>
        </p:nvSpPr>
        <p:spPr/>
        <p:txBody>
          <a:bodyPr/>
          <a:lstStyle/>
          <a:p>
            <a:fld id="{FEBAAFAE-65A5-4D49-B0EE-A6B49DE45F43}" type="slidenum">
              <a:rPr lang="fr-FR" smtClean="0"/>
              <a:t>59</a:t>
            </a:fld>
            <a:endParaRPr lang="fr-FR"/>
          </a:p>
        </p:txBody>
      </p:sp>
    </p:spTree>
    <p:extLst>
      <p:ext uri="{BB962C8B-B14F-4D97-AF65-F5344CB8AC3E}">
        <p14:creationId xmlns:p14="http://schemas.microsoft.com/office/powerpoint/2010/main" val="913964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A8FE-B21A-B272-9B13-E42DDE42C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07AF90-96CE-D08B-7F51-FBDF527D90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D6E03A-A973-7F70-AB22-8B43CD807F1B}"/>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a:extLst>
              <a:ext uri="{FF2B5EF4-FFF2-40B4-BE49-F238E27FC236}">
                <a16:creationId xmlns:a16="http://schemas.microsoft.com/office/drawing/2014/main" id="{C87836D2-0ACD-87E4-1696-4C774852CCD5}"/>
              </a:ext>
            </a:extLst>
          </p:cNvPr>
          <p:cNvSpPr>
            <a:spLocks noGrp="1"/>
          </p:cNvSpPr>
          <p:nvPr>
            <p:ph type="sldNum" sz="quarter" idx="5"/>
          </p:nvPr>
        </p:nvSpPr>
        <p:spPr/>
        <p:txBody>
          <a:bodyPr/>
          <a:lstStyle/>
          <a:p>
            <a:fld id="{FEBAAFAE-65A5-4D49-B0EE-A6B49DE45F43}" type="slidenum">
              <a:rPr lang="fr-FR" smtClean="0"/>
              <a:t>60</a:t>
            </a:fld>
            <a:endParaRPr lang="fr-FR"/>
          </a:p>
        </p:txBody>
      </p:sp>
    </p:spTree>
    <p:extLst>
      <p:ext uri="{BB962C8B-B14F-4D97-AF65-F5344CB8AC3E}">
        <p14:creationId xmlns:p14="http://schemas.microsoft.com/office/powerpoint/2010/main" val="3827832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DE5C-9492-8927-A0E0-8532F1C2FB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75D454-843B-92C9-15DA-A53B253439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C5A2C6-47CA-52C6-0EE2-FAEE1885FFF3}"/>
              </a:ext>
            </a:extLst>
          </p:cNvPr>
          <p:cNvSpPr>
            <a:spLocks noGrp="1"/>
          </p:cNvSpPr>
          <p:nvPr>
            <p:ph type="body" idx="1"/>
          </p:nvPr>
        </p:nvSpPr>
        <p:spPr/>
        <p:txBody>
          <a:bodyPr/>
          <a:lstStyle/>
          <a:p>
            <a:r>
              <a:rPr lang="fr-FR" dirty="0"/>
              <a:t>AMM en France- indications et posologies</a:t>
            </a:r>
          </a:p>
        </p:txBody>
      </p:sp>
      <p:sp>
        <p:nvSpPr>
          <p:cNvPr id="4" name="Espace réservé du numéro de diapositive 3">
            <a:extLst>
              <a:ext uri="{FF2B5EF4-FFF2-40B4-BE49-F238E27FC236}">
                <a16:creationId xmlns:a16="http://schemas.microsoft.com/office/drawing/2014/main" id="{694B58AD-CAC9-1BC0-475A-FC834CA4F344}"/>
              </a:ext>
            </a:extLst>
          </p:cNvPr>
          <p:cNvSpPr>
            <a:spLocks noGrp="1"/>
          </p:cNvSpPr>
          <p:nvPr>
            <p:ph type="sldNum" sz="quarter" idx="5"/>
          </p:nvPr>
        </p:nvSpPr>
        <p:spPr/>
        <p:txBody>
          <a:bodyPr/>
          <a:lstStyle/>
          <a:p>
            <a:fld id="{FEBAAFAE-65A5-4D49-B0EE-A6B49DE45F43}" type="slidenum">
              <a:rPr lang="fr-FR" smtClean="0"/>
              <a:t>61</a:t>
            </a:fld>
            <a:endParaRPr lang="fr-FR"/>
          </a:p>
        </p:txBody>
      </p:sp>
    </p:spTree>
    <p:extLst>
      <p:ext uri="{BB962C8B-B14F-4D97-AF65-F5344CB8AC3E}">
        <p14:creationId xmlns:p14="http://schemas.microsoft.com/office/powerpoint/2010/main" val="3701546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0B132-4702-C194-CDDE-BA8B3CAA4D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8C8D09-A435-8F43-F4F9-6121F20738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118E30-E548-E14A-9269-26C506D6E233}"/>
              </a:ext>
            </a:extLst>
          </p:cNvPr>
          <p:cNvSpPr>
            <a:spLocks noGrp="1"/>
          </p:cNvSpPr>
          <p:nvPr>
            <p:ph type="body" idx="1"/>
          </p:nvPr>
        </p:nvSpPr>
        <p:spPr/>
        <p:txBody>
          <a:bodyPr/>
          <a:lstStyle/>
          <a:p>
            <a:pPr marL="171450" indent="-171450">
              <a:buFont typeface="Arial" panose="020B0604020202020204" pitchFamily="34" charset="0"/>
              <a:buChar char="•"/>
            </a:pPr>
            <a:r>
              <a:rPr lang="fr-FR" dirty="0"/>
              <a:t>* Existe en IM </a:t>
            </a:r>
          </a:p>
          <a:p>
            <a:pPr marL="171450" indent="-171450">
              <a:buFont typeface="Arial" panose="020B0604020202020204" pitchFamily="34" charset="0"/>
              <a:buChar char="•"/>
            </a:pPr>
            <a:r>
              <a:rPr lang="fr-FR" dirty="0"/>
              <a:t>OLANZAPINE</a:t>
            </a:r>
          </a:p>
          <a:p>
            <a:pPr marL="171450" indent="-171450">
              <a:buFont typeface="Arial" panose="020B0604020202020204" pitchFamily="34" charset="0"/>
              <a:buChar char="•"/>
            </a:pPr>
            <a:r>
              <a:rPr lang="fr-FR" dirty="0"/>
              <a:t>RISPERIDON</a:t>
            </a:r>
          </a:p>
          <a:p>
            <a:pPr marL="171450" indent="-171450">
              <a:buFont typeface="Arial" panose="020B0604020202020204" pitchFamily="34" charset="0"/>
              <a:buChar char="•"/>
            </a:pPr>
            <a:r>
              <a:rPr lang="fr-FR" dirty="0"/>
              <a:t>ARIPIPRAZOL</a:t>
            </a:r>
          </a:p>
        </p:txBody>
      </p:sp>
      <p:sp>
        <p:nvSpPr>
          <p:cNvPr id="4" name="Espace réservé du numéro de diapositive 3">
            <a:extLst>
              <a:ext uri="{FF2B5EF4-FFF2-40B4-BE49-F238E27FC236}">
                <a16:creationId xmlns:a16="http://schemas.microsoft.com/office/drawing/2014/main" id="{F7C37093-6E4D-6697-1BD8-C4E1AEB75A53}"/>
              </a:ext>
            </a:extLst>
          </p:cNvPr>
          <p:cNvSpPr>
            <a:spLocks noGrp="1"/>
          </p:cNvSpPr>
          <p:nvPr>
            <p:ph type="sldNum" sz="quarter" idx="5"/>
          </p:nvPr>
        </p:nvSpPr>
        <p:spPr/>
        <p:txBody>
          <a:bodyPr/>
          <a:lstStyle/>
          <a:p>
            <a:fld id="{FEBAAFAE-65A5-4D49-B0EE-A6B49DE45F43}" type="slidenum">
              <a:rPr lang="fr-FR" smtClean="0"/>
              <a:t>62</a:t>
            </a:fld>
            <a:endParaRPr lang="fr-FR"/>
          </a:p>
        </p:txBody>
      </p:sp>
    </p:spTree>
    <p:extLst>
      <p:ext uri="{BB962C8B-B14F-4D97-AF65-F5344CB8AC3E}">
        <p14:creationId xmlns:p14="http://schemas.microsoft.com/office/powerpoint/2010/main" val="548530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59D9E-ED9F-B7FF-9102-18145DB503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E51B5C-11BC-FEB1-9075-E2AACD9AF9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DE5119-987E-1DE9-C61B-83DA70BE3A58}"/>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b="0" i="0" u="none" strike="noStrike" dirty="0">
                <a:solidFill>
                  <a:srgbClr val="4A4A4A"/>
                </a:solidFill>
                <a:effectLst/>
                <a:latin typeface="BlinkMacSystemFont"/>
              </a:rPr>
              <a:t>.</a:t>
            </a:r>
            <a:endParaRPr lang="fr-FR" sz="1200" dirty="0"/>
          </a:p>
        </p:txBody>
      </p:sp>
      <p:sp>
        <p:nvSpPr>
          <p:cNvPr id="4" name="Espace réservé du numéro de diapositive 3">
            <a:extLst>
              <a:ext uri="{FF2B5EF4-FFF2-40B4-BE49-F238E27FC236}">
                <a16:creationId xmlns:a16="http://schemas.microsoft.com/office/drawing/2014/main" id="{DEE9097B-9400-2A00-8F76-03D5C30113A3}"/>
              </a:ext>
            </a:extLst>
          </p:cNvPr>
          <p:cNvSpPr>
            <a:spLocks noGrp="1"/>
          </p:cNvSpPr>
          <p:nvPr>
            <p:ph type="sldNum" sz="quarter" idx="5"/>
          </p:nvPr>
        </p:nvSpPr>
        <p:spPr/>
        <p:txBody>
          <a:bodyPr/>
          <a:lstStyle/>
          <a:p>
            <a:fld id="{FEBAAFAE-65A5-4D49-B0EE-A6B49DE45F43}" type="slidenum">
              <a:rPr lang="fr-FR" smtClean="0"/>
              <a:t>63</a:t>
            </a:fld>
            <a:endParaRPr lang="fr-FR"/>
          </a:p>
        </p:txBody>
      </p:sp>
    </p:spTree>
    <p:extLst>
      <p:ext uri="{BB962C8B-B14F-4D97-AF65-F5344CB8AC3E}">
        <p14:creationId xmlns:p14="http://schemas.microsoft.com/office/powerpoint/2010/main" val="3725706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26BCC-B04E-5ECA-5E44-91E51D3455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5B59240-24FF-521D-D1C5-30933B2AE4E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AB24A-41E5-0CA3-0704-4AA802EBF7DE}"/>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a:extLst>
              <a:ext uri="{FF2B5EF4-FFF2-40B4-BE49-F238E27FC236}">
                <a16:creationId xmlns:a16="http://schemas.microsoft.com/office/drawing/2014/main" id="{302E2EBB-C972-C4FC-17D7-CC79D8B22D27}"/>
              </a:ext>
            </a:extLst>
          </p:cNvPr>
          <p:cNvSpPr>
            <a:spLocks noGrp="1"/>
          </p:cNvSpPr>
          <p:nvPr>
            <p:ph type="sldNum" sz="quarter" idx="5"/>
          </p:nvPr>
        </p:nvSpPr>
        <p:spPr/>
        <p:txBody>
          <a:bodyPr/>
          <a:lstStyle/>
          <a:p>
            <a:fld id="{FEBAAFAE-65A5-4D49-B0EE-A6B49DE45F43}" type="slidenum">
              <a:rPr lang="fr-FR" smtClean="0"/>
              <a:t>64</a:t>
            </a:fld>
            <a:endParaRPr lang="fr-FR"/>
          </a:p>
        </p:txBody>
      </p:sp>
    </p:spTree>
    <p:extLst>
      <p:ext uri="{BB962C8B-B14F-4D97-AF65-F5344CB8AC3E}">
        <p14:creationId xmlns:p14="http://schemas.microsoft.com/office/powerpoint/2010/main" val="79894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43794-443E-241C-5FCA-412A8DA273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C6CB01F-541F-26CC-C312-0C94D893C5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2A9FC9-2213-9517-FE06-75C33B0D22DA}"/>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b="0" i="0" u="none" strike="noStrike" dirty="0" err="1">
                <a:solidFill>
                  <a:srgbClr val="4A4A4A"/>
                </a:solidFill>
                <a:effectLst/>
                <a:latin typeface="BlinkMacSystemFont"/>
              </a:rPr>
              <a:t>Scz</a:t>
            </a:r>
            <a:r>
              <a:rPr lang="fr-FR" b="0" i="0" u="none" strike="noStrike" dirty="0">
                <a:solidFill>
                  <a:srgbClr val="4A4A4A"/>
                </a:solidFill>
                <a:effectLst/>
                <a:latin typeface="BlinkMacSystemFont"/>
              </a:rPr>
              <a:t> résistante échec de 2 NLP bien conduit dont un atypique</a:t>
            </a:r>
          </a:p>
          <a:p>
            <a:pPr lvl="1"/>
            <a:endParaRPr lang="fr-FR" b="1" i="0" u="none" strike="noStrike" dirty="0">
              <a:solidFill>
                <a:srgbClr val="4A4A4A"/>
              </a:solidFill>
              <a:effectLst/>
              <a:latin typeface="BlinkMacSystemFont"/>
            </a:endParaRPr>
          </a:p>
          <a:p>
            <a:pPr lvl="1"/>
            <a:r>
              <a:rPr lang="fr-FR" b="1" i="0" u="none" strike="noStrike" dirty="0">
                <a:solidFill>
                  <a:srgbClr val="4A4A4A"/>
                </a:solidFill>
                <a:effectLst/>
                <a:latin typeface="BlinkMacSystemFont"/>
              </a:rPr>
              <a:t>Clozapine </a:t>
            </a:r>
            <a:r>
              <a:rPr lang="fr-FR" b="0" i="0" u="none" strike="noStrike" dirty="0">
                <a:solidFill>
                  <a:srgbClr val="4A4A4A"/>
                </a:solidFill>
                <a:effectLst/>
                <a:latin typeface="BlinkMacSystemFont"/>
              </a:rPr>
              <a:t>: Le bilan </a:t>
            </a:r>
            <a:r>
              <a:rPr lang="fr-FR" b="0" i="0" u="none" strike="noStrike" dirty="0" err="1">
                <a:solidFill>
                  <a:srgbClr val="4A4A4A"/>
                </a:solidFill>
                <a:effectLst/>
                <a:latin typeface="BlinkMacSystemFont"/>
              </a:rPr>
              <a:t>prétéhrapeutique</a:t>
            </a:r>
            <a:r>
              <a:rPr lang="fr-FR" b="0" i="0" u="none" strike="noStrike" dirty="0">
                <a:solidFill>
                  <a:srgbClr val="4A4A4A"/>
                </a:solidFill>
                <a:effectLst/>
                <a:latin typeface="BlinkMacSystemFont"/>
              </a:rPr>
              <a:t> implique une NFS, plaquette, EEG. L’EEG peut être refait une fois la dose optimale de clozapine obtenue et ainsi pourra être comparé à un nouvel EEG demandé en cas de changement brutal et anormal de comportement (9). La surveillance des paramètres hématologiques est nécessaire tout au long du traitement. </a:t>
            </a:r>
            <a:br>
              <a:rPr lang="fr-FR" dirty="0"/>
            </a:br>
            <a:r>
              <a:rPr lang="fr-FR" b="0" i="0" u="none" strike="noStrike" dirty="0">
                <a:solidFill>
                  <a:srgbClr val="4A4A4A"/>
                </a:solidFill>
                <a:effectLst/>
                <a:latin typeface="BlinkMacSystemFont"/>
              </a:rPr>
              <a:t>.</a:t>
            </a:r>
            <a:endParaRPr lang="fr-FR" sz="1200" dirty="0"/>
          </a:p>
        </p:txBody>
      </p:sp>
      <p:sp>
        <p:nvSpPr>
          <p:cNvPr id="4" name="Espace réservé du numéro de diapositive 3">
            <a:extLst>
              <a:ext uri="{FF2B5EF4-FFF2-40B4-BE49-F238E27FC236}">
                <a16:creationId xmlns:a16="http://schemas.microsoft.com/office/drawing/2014/main" id="{5A752E58-5DC3-4681-F10A-839A431B97F4}"/>
              </a:ext>
            </a:extLst>
          </p:cNvPr>
          <p:cNvSpPr>
            <a:spLocks noGrp="1"/>
          </p:cNvSpPr>
          <p:nvPr>
            <p:ph type="sldNum" sz="quarter" idx="5"/>
          </p:nvPr>
        </p:nvSpPr>
        <p:spPr/>
        <p:txBody>
          <a:bodyPr/>
          <a:lstStyle/>
          <a:p>
            <a:fld id="{FEBAAFAE-65A5-4D49-B0EE-A6B49DE45F43}" type="slidenum">
              <a:rPr lang="fr-FR" smtClean="0"/>
              <a:t>65</a:t>
            </a:fld>
            <a:endParaRPr lang="fr-FR"/>
          </a:p>
        </p:txBody>
      </p:sp>
    </p:spTree>
    <p:extLst>
      <p:ext uri="{BB962C8B-B14F-4D97-AF65-F5344CB8AC3E}">
        <p14:creationId xmlns:p14="http://schemas.microsoft.com/office/powerpoint/2010/main" val="949899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BF06C-6543-6FC0-07A1-E629B98368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25B1BA-6E1F-1B43-7BBE-86937EB6B3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7D0C3A-BE93-7AE8-7478-6432129EAA0D}"/>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b="0" i="0" u="none" strike="noStrike" dirty="0">
                <a:solidFill>
                  <a:srgbClr val="4A4A4A"/>
                </a:solidFill>
                <a:effectLst/>
                <a:latin typeface="BlinkMacSystemFont"/>
              </a:rPr>
              <a:t>Le tableau ci-dessous résume les principaux paramètres à surveiller lors de la surveillance d’antipsychotique : selon les recommandations HAS issues de la population adulte (en jaune) (18) et selon les recommandations CAMESA adaptées aux enfants et adolescents (13).</a:t>
            </a:r>
          </a:p>
          <a:p>
            <a:pPr lvl="1"/>
            <a:endParaRPr lang="fr-FR" b="1" i="0" u="none" strike="noStrike" dirty="0">
              <a:solidFill>
                <a:srgbClr val="4A4A4A"/>
              </a:solidFill>
              <a:effectLst/>
              <a:latin typeface="BlinkMacSystemFont"/>
            </a:endParaRPr>
          </a:p>
          <a:p>
            <a:pPr lvl="1"/>
            <a:r>
              <a:rPr lang="fr-FR" b="1" i="0" u="none" strike="noStrike" dirty="0">
                <a:solidFill>
                  <a:srgbClr val="4A4A4A"/>
                </a:solidFill>
                <a:effectLst/>
                <a:latin typeface="BlinkMacSystemFont"/>
              </a:rPr>
              <a:t>Clozapine </a:t>
            </a:r>
            <a:r>
              <a:rPr lang="fr-FR" b="0" i="0" u="none" strike="noStrike" dirty="0">
                <a:solidFill>
                  <a:srgbClr val="4A4A4A"/>
                </a:solidFill>
                <a:effectLst/>
                <a:latin typeface="BlinkMacSystemFont"/>
              </a:rPr>
              <a:t>: Le bilan </a:t>
            </a:r>
            <a:r>
              <a:rPr lang="fr-FR" b="0" i="0" u="none" strike="noStrike" dirty="0" err="1">
                <a:solidFill>
                  <a:srgbClr val="4A4A4A"/>
                </a:solidFill>
                <a:effectLst/>
                <a:latin typeface="BlinkMacSystemFont"/>
              </a:rPr>
              <a:t>prétéhrapeutique</a:t>
            </a:r>
            <a:r>
              <a:rPr lang="fr-FR" b="0" i="0" u="none" strike="noStrike" dirty="0">
                <a:solidFill>
                  <a:srgbClr val="4A4A4A"/>
                </a:solidFill>
                <a:effectLst/>
                <a:latin typeface="BlinkMacSystemFont"/>
              </a:rPr>
              <a:t> implique une NFS, plaquette, EEG. L’EEG peut être refait une fois la dose optimale de clozapine obtenue et ainsi pourra être comparé à un nouvel EEG demandé en cas de changement brutal et anormal de comportement (9). La surveillance des paramètres hématologiques est nécessaire tout au long du traitement. </a:t>
            </a:r>
            <a:br>
              <a:rPr lang="fr-FR" dirty="0"/>
            </a:br>
            <a:r>
              <a:rPr lang="fr-FR" b="1" i="0" u="none" strike="noStrike" dirty="0" err="1">
                <a:solidFill>
                  <a:srgbClr val="4A4A4A"/>
                </a:solidFill>
                <a:effectLst/>
                <a:latin typeface="BlinkMacSystemFont"/>
              </a:rPr>
              <a:t>Quetiapine</a:t>
            </a:r>
            <a:r>
              <a:rPr lang="fr-FR" b="1" i="0" u="none" strike="noStrike" dirty="0">
                <a:solidFill>
                  <a:srgbClr val="4A4A4A"/>
                </a:solidFill>
                <a:effectLst/>
                <a:latin typeface="BlinkMacSystemFont"/>
              </a:rPr>
              <a:t> </a:t>
            </a:r>
            <a:r>
              <a:rPr lang="fr-FR" b="0" i="0" u="none" strike="noStrike" dirty="0">
                <a:solidFill>
                  <a:srgbClr val="4A4A4A"/>
                </a:solidFill>
                <a:effectLst/>
                <a:latin typeface="BlinkMacSystemFont"/>
              </a:rPr>
              <a:t>: compte tenu du risque possible de cataracte dans les études précliniques un bilan ophtalmologique de base et régulier est recommandé tout au long de la prise de quétiapine.</a:t>
            </a:r>
            <a:endParaRPr lang="fr-FR" sz="1200" dirty="0"/>
          </a:p>
        </p:txBody>
      </p:sp>
      <p:sp>
        <p:nvSpPr>
          <p:cNvPr id="4" name="Espace réservé du numéro de diapositive 3">
            <a:extLst>
              <a:ext uri="{FF2B5EF4-FFF2-40B4-BE49-F238E27FC236}">
                <a16:creationId xmlns:a16="http://schemas.microsoft.com/office/drawing/2014/main" id="{4CCC1E01-A093-C9F5-642C-95C06A2F2021}"/>
              </a:ext>
            </a:extLst>
          </p:cNvPr>
          <p:cNvSpPr>
            <a:spLocks noGrp="1"/>
          </p:cNvSpPr>
          <p:nvPr>
            <p:ph type="sldNum" sz="quarter" idx="5"/>
          </p:nvPr>
        </p:nvSpPr>
        <p:spPr/>
        <p:txBody>
          <a:bodyPr/>
          <a:lstStyle/>
          <a:p>
            <a:fld id="{FEBAAFAE-65A5-4D49-B0EE-A6B49DE45F43}" type="slidenum">
              <a:rPr lang="fr-FR" smtClean="0"/>
              <a:t>66</a:t>
            </a:fld>
            <a:endParaRPr lang="fr-FR"/>
          </a:p>
        </p:txBody>
      </p:sp>
    </p:spTree>
    <p:extLst>
      <p:ext uri="{BB962C8B-B14F-4D97-AF65-F5344CB8AC3E}">
        <p14:creationId xmlns:p14="http://schemas.microsoft.com/office/powerpoint/2010/main" val="74207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61670-CF17-F524-8BBC-C2ACF32EA2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2B7987-A37D-B486-CAAC-98B38AC84F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4D3338-7022-C21E-B580-37AD677F1286}"/>
              </a:ext>
            </a:extLst>
          </p:cNvPr>
          <p:cNvSpPr>
            <a:spLocks noGrp="1"/>
          </p:cNvSpPr>
          <p:nvPr>
            <p:ph type="body" idx="1"/>
          </p:nvPr>
        </p:nvSpPr>
        <p:spPr/>
        <p:txBody>
          <a:bodyPr/>
          <a:lstStyle/>
          <a:p>
            <a:pPr lvl="1"/>
            <a:r>
              <a:rPr lang="fr-FR" b="1" i="0" u="none" strike="noStrike" dirty="0">
                <a:solidFill>
                  <a:srgbClr val="4A4A4A"/>
                </a:solidFill>
                <a:effectLst/>
                <a:latin typeface="BlinkMacSystemFont"/>
              </a:rPr>
              <a:t>Clozapine </a:t>
            </a:r>
            <a:r>
              <a:rPr lang="fr-FR" b="0" i="0" u="none" strike="noStrike" dirty="0">
                <a:solidFill>
                  <a:srgbClr val="4A4A4A"/>
                </a:solidFill>
                <a:effectLst/>
                <a:latin typeface="BlinkMacSystemFont"/>
              </a:rPr>
              <a:t>: Le bilan </a:t>
            </a:r>
            <a:r>
              <a:rPr lang="fr-FR" b="0" i="0" u="none" strike="noStrike" dirty="0" err="1">
                <a:solidFill>
                  <a:srgbClr val="4A4A4A"/>
                </a:solidFill>
                <a:effectLst/>
                <a:latin typeface="BlinkMacSystemFont"/>
              </a:rPr>
              <a:t>prétéhrapeutique</a:t>
            </a:r>
            <a:r>
              <a:rPr lang="fr-FR" b="0" i="0" u="none" strike="noStrike" dirty="0">
                <a:solidFill>
                  <a:srgbClr val="4A4A4A"/>
                </a:solidFill>
                <a:effectLst/>
                <a:latin typeface="BlinkMacSystemFont"/>
              </a:rPr>
              <a:t> implique une NFS, plaquette, EEG. L’EEG peut être refait une fois la dose optimale de clozapine obtenue et ainsi pourra être comparé à un nouvel EEG demandé en cas de changement brutal et anormal de comportement (9 de la </a:t>
            </a:r>
            <a:r>
              <a:rPr lang="fr-FR" b="0" i="0" u="none" strike="noStrike" dirty="0" err="1">
                <a:solidFill>
                  <a:srgbClr val="4A4A4A"/>
                </a:solidFill>
                <a:effectLst/>
                <a:latin typeface="BlinkMacSystemFont"/>
              </a:rPr>
              <a:t>sfpead</a:t>
            </a:r>
            <a:r>
              <a:rPr lang="fr-FR" b="0" i="0" u="none" strike="noStrike" dirty="0">
                <a:solidFill>
                  <a:srgbClr val="4A4A4A"/>
                </a:solidFill>
                <a:effectLst/>
                <a:latin typeface="BlinkMacSystemFont"/>
              </a:rPr>
              <a:t>). La surveillance des paramètres hématologiques est nécessaire tout au long du traitement. </a:t>
            </a:r>
          </a:p>
        </p:txBody>
      </p:sp>
      <p:sp>
        <p:nvSpPr>
          <p:cNvPr id="4" name="Espace réservé du numéro de diapositive 3">
            <a:extLst>
              <a:ext uri="{FF2B5EF4-FFF2-40B4-BE49-F238E27FC236}">
                <a16:creationId xmlns:a16="http://schemas.microsoft.com/office/drawing/2014/main" id="{63A793C4-C348-C9C7-FC1A-7752198C02C2}"/>
              </a:ext>
            </a:extLst>
          </p:cNvPr>
          <p:cNvSpPr>
            <a:spLocks noGrp="1"/>
          </p:cNvSpPr>
          <p:nvPr>
            <p:ph type="sldNum" sz="quarter" idx="5"/>
          </p:nvPr>
        </p:nvSpPr>
        <p:spPr/>
        <p:txBody>
          <a:bodyPr/>
          <a:lstStyle/>
          <a:p>
            <a:fld id="{FEBAAFAE-65A5-4D49-B0EE-A6B49DE45F43}" type="slidenum">
              <a:rPr lang="fr-FR" smtClean="0"/>
              <a:t>67</a:t>
            </a:fld>
            <a:endParaRPr lang="fr-FR"/>
          </a:p>
        </p:txBody>
      </p:sp>
    </p:spTree>
    <p:extLst>
      <p:ext uri="{BB962C8B-B14F-4D97-AF65-F5344CB8AC3E}">
        <p14:creationId xmlns:p14="http://schemas.microsoft.com/office/powerpoint/2010/main" val="2946780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5EE0-1C44-FBA8-9DDA-0E8A230A88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E75C1B-D30E-3DEB-F8E5-BEC4755755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3EB89C-4BBE-2C04-B25E-C53C9C1E6B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AAA0D4A-99D9-27E5-CAF4-CC546379F005}"/>
              </a:ext>
            </a:extLst>
          </p:cNvPr>
          <p:cNvSpPr>
            <a:spLocks noGrp="1"/>
          </p:cNvSpPr>
          <p:nvPr>
            <p:ph type="sldNum" sz="quarter" idx="5"/>
          </p:nvPr>
        </p:nvSpPr>
        <p:spPr/>
        <p:txBody>
          <a:bodyPr/>
          <a:lstStyle/>
          <a:p>
            <a:fld id="{FEBAAFAE-65A5-4D49-B0EE-A6B49DE45F43}" type="slidenum">
              <a:rPr lang="fr-FR" smtClean="0"/>
              <a:t>69</a:t>
            </a:fld>
            <a:endParaRPr lang="fr-FR"/>
          </a:p>
        </p:txBody>
      </p:sp>
    </p:spTree>
    <p:extLst>
      <p:ext uri="{BB962C8B-B14F-4D97-AF65-F5344CB8AC3E}">
        <p14:creationId xmlns:p14="http://schemas.microsoft.com/office/powerpoint/2010/main" val="195534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549BF1-196A-4143-88CF-DF6F1E5CB461}" type="slidenum">
              <a:rPr lang="fr-FR" smtClean="0"/>
              <a:t>20</a:t>
            </a:fld>
            <a:endParaRPr lang="fr-FR"/>
          </a:p>
        </p:txBody>
      </p:sp>
    </p:spTree>
    <p:extLst>
      <p:ext uri="{BB962C8B-B14F-4D97-AF65-F5344CB8AC3E}">
        <p14:creationId xmlns:p14="http://schemas.microsoft.com/office/powerpoint/2010/main" val="1866418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8B7B2-519D-E7A9-3250-85B773252C6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BD5F63-1FD9-06D7-B5E7-A31D995D74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5E036F-D801-AD38-894F-57FBEEDB00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Helvetica" pitchFamily="2" charset="0"/>
              </a:rPr>
              <a:t>Clairance sup (</a:t>
            </a:r>
            <a:r>
              <a:rPr lang="fr-FR" sz="1800" dirty="0" err="1">
                <a:effectLst/>
                <a:latin typeface="Helvetica" pitchFamily="2" charset="0"/>
              </a:rPr>
              <a:t>Milhiet</a:t>
            </a:r>
            <a:r>
              <a:rPr lang="fr-FR" sz="1800" dirty="0">
                <a:effectLst/>
                <a:latin typeface="Helvetica" pitchFamily="2" charset="0"/>
              </a:rPr>
              <a:t> et al., 2014) et </a:t>
            </a:r>
            <a:r>
              <a:rPr lang="fr-FR" sz="1000" dirty="0"/>
              <a:t>(</a:t>
            </a:r>
            <a:r>
              <a:rPr lang="fr-FR" sz="1200" dirty="0" err="1">
                <a:effectLst/>
                <a:latin typeface="Helvetica" pitchFamily="2" charset="0"/>
              </a:rPr>
              <a:t>Findling</a:t>
            </a:r>
            <a:r>
              <a:rPr lang="fr-FR" sz="1200" dirty="0">
                <a:effectLst/>
                <a:latin typeface="Helvetica" pitchFamily="2" charset="0"/>
              </a:rPr>
              <a:t> et al., 2013)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sz="1200" dirty="0"/>
          </a:p>
        </p:txBody>
      </p:sp>
      <p:sp>
        <p:nvSpPr>
          <p:cNvPr id="4" name="Espace réservé du numéro de diapositive 3">
            <a:extLst>
              <a:ext uri="{FF2B5EF4-FFF2-40B4-BE49-F238E27FC236}">
                <a16:creationId xmlns:a16="http://schemas.microsoft.com/office/drawing/2014/main" id="{E677A0CA-BE9F-D7CA-ED8D-5FD3B07C52EC}"/>
              </a:ext>
            </a:extLst>
          </p:cNvPr>
          <p:cNvSpPr>
            <a:spLocks noGrp="1"/>
          </p:cNvSpPr>
          <p:nvPr>
            <p:ph type="sldNum" sz="quarter" idx="5"/>
          </p:nvPr>
        </p:nvSpPr>
        <p:spPr/>
        <p:txBody>
          <a:bodyPr/>
          <a:lstStyle/>
          <a:p>
            <a:fld id="{FEBAAFAE-65A5-4D49-B0EE-A6B49DE45F43}" type="slidenum">
              <a:rPr lang="fr-FR" smtClean="0"/>
              <a:t>70</a:t>
            </a:fld>
            <a:endParaRPr lang="fr-FR"/>
          </a:p>
        </p:txBody>
      </p:sp>
    </p:spTree>
    <p:extLst>
      <p:ext uri="{BB962C8B-B14F-4D97-AF65-F5344CB8AC3E}">
        <p14:creationId xmlns:p14="http://schemas.microsoft.com/office/powerpoint/2010/main" val="2425223884"/>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FEBAAFAE-65A5-4D49-B0EE-A6B49DE45F43}" type="slidenum">
              <a:rPr lang="fr-FR" smtClean="0"/>
              <a:t>4</a:t>
            </a:fld>
            <a:endParaRPr lang="fr-FR"/>
          </a:p>
        </p:txBody>
      </p:sp>
    </p:spTree>
    <p:extLst>
      <p:ext uri="{BB962C8B-B14F-4D97-AF65-F5344CB8AC3E}">
        <p14:creationId xmlns:p14="http://schemas.microsoft.com/office/powerpoint/2010/main" val="1687586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0BE65-B037-9CD9-BAE4-B06AF3BFD0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5E7C38-3FA6-0AD7-8C89-B61FCE1657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354F8C-0B26-F8CE-1D3B-479481ADC2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Acné (</a:t>
            </a:r>
            <a:r>
              <a:rPr lang="fr-FR" sz="1800" dirty="0" err="1">
                <a:effectLst/>
                <a:latin typeface="Helvetica" pitchFamily="2" charset="0"/>
              </a:rPr>
              <a:t>Findling</a:t>
            </a:r>
            <a:r>
              <a:rPr lang="fr-FR" sz="1800" dirty="0">
                <a:effectLst/>
                <a:latin typeface="Helvetica" pitchFamily="2" charset="0"/>
              </a:rPr>
              <a:t> et al., 2013) </a:t>
            </a:r>
            <a:endParaRPr lang="fr-FR" dirty="0"/>
          </a:p>
          <a:p>
            <a:endParaRPr lang="fr-FR" sz="1200" dirty="0"/>
          </a:p>
        </p:txBody>
      </p:sp>
      <p:sp>
        <p:nvSpPr>
          <p:cNvPr id="4" name="Espace réservé du numéro de diapositive 3">
            <a:extLst>
              <a:ext uri="{FF2B5EF4-FFF2-40B4-BE49-F238E27FC236}">
                <a16:creationId xmlns:a16="http://schemas.microsoft.com/office/drawing/2014/main" id="{C5FC35EA-16C4-DF31-055A-27D83EF87AD0}"/>
              </a:ext>
            </a:extLst>
          </p:cNvPr>
          <p:cNvSpPr>
            <a:spLocks noGrp="1"/>
          </p:cNvSpPr>
          <p:nvPr>
            <p:ph type="sldNum" sz="quarter" idx="5"/>
          </p:nvPr>
        </p:nvSpPr>
        <p:spPr/>
        <p:txBody>
          <a:bodyPr/>
          <a:lstStyle/>
          <a:p>
            <a:fld id="{FEBAAFAE-65A5-4D49-B0EE-A6B49DE45F43}" type="slidenum">
              <a:rPr lang="fr-FR" smtClean="0"/>
              <a:t>71</a:t>
            </a:fld>
            <a:endParaRPr lang="fr-FR"/>
          </a:p>
        </p:txBody>
      </p:sp>
    </p:spTree>
    <p:extLst>
      <p:ext uri="{BB962C8B-B14F-4D97-AF65-F5344CB8AC3E}">
        <p14:creationId xmlns:p14="http://schemas.microsoft.com/office/powerpoint/2010/main" val="284301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3C79-6DC2-8E98-7083-7146FBD1ED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974B51-6F07-473D-54D8-9C8D86AF695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5C5CC9-2049-111A-CDC4-236990E14235}"/>
              </a:ext>
            </a:extLst>
          </p:cNvPr>
          <p:cNvSpPr>
            <a:spLocks noGrp="1"/>
          </p:cNvSpPr>
          <p:nvPr>
            <p:ph type="body" idx="1"/>
          </p:nvPr>
        </p:nvSpPr>
        <p:spPr/>
        <p:txBody>
          <a:bodyPr/>
          <a:lstStyle/>
          <a:p>
            <a:endParaRPr lang="fr-FR" sz="1200" dirty="0"/>
          </a:p>
        </p:txBody>
      </p:sp>
      <p:sp>
        <p:nvSpPr>
          <p:cNvPr id="4" name="Espace réservé du numéro de diapositive 3">
            <a:extLst>
              <a:ext uri="{FF2B5EF4-FFF2-40B4-BE49-F238E27FC236}">
                <a16:creationId xmlns:a16="http://schemas.microsoft.com/office/drawing/2014/main" id="{41973CEB-4ACB-A1D0-DB97-18C861FA500F}"/>
              </a:ext>
            </a:extLst>
          </p:cNvPr>
          <p:cNvSpPr>
            <a:spLocks noGrp="1"/>
          </p:cNvSpPr>
          <p:nvPr>
            <p:ph type="sldNum" sz="quarter" idx="5"/>
          </p:nvPr>
        </p:nvSpPr>
        <p:spPr/>
        <p:txBody>
          <a:bodyPr/>
          <a:lstStyle/>
          <a:p>
            <a:fld id="{FEBAAFAE-65A5-4D49-B0EE-A6B49DE45F43}" type="slidenum">
              <a:rPr lang="fr-FR" smtClean="0"/>
              <a:t>72</a:t>
            </a:fld>
            <a:endParaRPr lang="fr-FR"/>
          </a:p>
        </p:txBody>
      </p:sp>
    </p:spTree>
    <p:extLst>
      <p:ext uri="{BB962C8B-B14F-4D97-AF65-F5344CB8AC3E}">
        <p14:creationId xmlns:p14="http://schemas.microsoft.com/office/powerpoint/2010/main" val="1250425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536FC-5413-80DA-C127-4ABC19D79F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0C7E8B-3B7C-382E-580D-79A3F594C85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07D451-E916-BB70-1ECA-30AD08F2CD68}"/>
              </a:ext>
            </a:extLst>
          </p:cNvPr>
          <p:cNvSpPr>
            <a:spLocks noGrp="1"/>
          </p:cNvSpPr>
          <p:nvPr>
            <p:ph type="body" idx="1"/>
          </p:nvPr>
        </p:nvSpPr>
        <p:spPr/>
        <p:txBody>
          <a:bodyPr/>
          <a:lstStyle/>
          <a:p>
            <a:endParaRPr lang="fr-FR" sz="1200" dirty="0"/>
          </a:p>
        </p:txBody>
      </p:sp>
      <p:sp>
        <p:nvSpPr>
          <p:cNvPr id="4" name="Espace réservé du numéro de diapositive 3">
            <a:extLst>
              <a:ext uri="{FF2B5EF4-FFF2-40B4-BE49-F238E27FC236}">
                <a16:creationId xmlns:a16="http://schemas.microsoft.com/office/drawing/2014/main" id="{E5853D89-AD3C-7088-A69D-7D3B08DCB3A5}"/>
              </a:ext>
            </a:extLst>
          </p:cNvPr>
          <p:cNvSpPr>
            <a:spLocks noGrp="1"/>
          </p:cNvSpPr>
          <p:nvPr>
            <p:ph type="sldNum" sz="quarter" idx="5"/>
          </p:nvPr>
        </p:nvSpPr>
        <p:spPr/>
        <p:txBody>
          <a:bodyPr/>
          <a:lstStyle/>
          <a:p>
            <a:fld id="{FEBAAFAE-65A5-4D49-B0EE-A6B49DE45F43}" type="slidenum">
              <a:rPr lang="fr-FR" smtClean="0"/>
              <a:t>73</a:t>
            </a:fld>
            <a:endParaRPr lang="fr-FR"/>
          </a:p>
        </p:txBody>
      </p:sp>
    </p:spTree>
    <p:extLst>
      <p:ext uri="{BB962C8B-B14F-4D97-AF65-F5344CB8AC3E}">
        <p14:creationId xmlns:p14="http://schemas.microsoft.com/office/powerpoint/2010/main" val="840433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Vérifier l’absence d’antécédents familiaux de mort subite, d’arythmie maligne, de tics, de Gilles de la Tourette, suicide, trouble bipolaire, dépression sévère</a:t>
            </a:r>
          </a:p>
          <a:p>
            <a:r>
              <a:rPr lang="fr-FR" dirty="0"/>
              <a:t>renouvellement de la prescription est possible par tout médecin dans l'intervalle d’un an.</a:t>
            </a:r>
          </a:p>
          <a:p>
            <a:endParaRPr lang="fr-FR" dirty="0"/>
          </a:p>
        </p:txBody>
      </p:sp>
      <p:sp>
        <p:nvSpPr>
          <p:cNvPr id="4" name="Espace réservé du numéro de diapositive 3"/>
          <p:cNvSpPr>
            <a:spLocks noGrp="1"/>
          </p:cNvSpPr>
          <p:nvPr>
            <p:ph type="sldNum" sz="quarter" idx="5"/>
          </p:nvPr>
        </p:nvSpPr>
        <p:spPr/>
        <p:txBody>
          <a:bodyPr/>
          <a:lstStyle/>
          <a:p>
            <a:fld id="{3A549BF1-196A-4143-88CF-DF6F1E5CB461}" type="slidenum">
              <a:rPr lang="fr-FR" smtClean="0"/>
              <a:t>79</a:t>
            </a:fld>
            <a:endParaRPr lang="fr-FR"/>
          </a:p>
        </p:txBody>
      </p:sp>
    </p:spTree>
    <p:extLst>
      <p:ext uri="{BB962C8B-B14F-4D97-AF65-F5344CB8AC3E}">
        <p14:creationId xmlns:p14="http://schemas.microsoft.com/office/powerpoint/2010/main" val="822151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Risque d’interaction avec alcool, anticoagulants coumariniques, ISRS et tricycliques, antipsychotiques, L Dopa et autres agonistes dopaminergiques, antiépileptiques, anesthésiques halogénés, antihypertenseurs)</a:t>
            </a:r>
          </a:p>
          <a:p>
            <a:endParaRPr lang="fr-FR" dirty="0"/>
          </a:p>
        </p:txBody>
      </p:sp>
      <p:sp>
        <p:nvSpPr>
          <p:cNvPr id="4" name="Espace réservé du numéro de diapositive 3"/>
          <p:cNvSpPr>
            <a:spLocks noGrp="1"/>
          </p:cNvSpPr>
          <p:nvPr>
            <p:ph type="sldNum" sz="quarter" idx="5"/>
          </p:nvPr>
        </p:nvSpPr>
        <p:spPr/>
        <p:txBody>
          <a:bodyPr/>
          <a:lstStyle/>
          <a:p>
            <a:fld id="{3A549BF1-196A-4143-88CF-DF6F1E5CB461}" type="slidenum">
              <a:rPr lang="fr-FR" smtClean="0"/>
              <a:t>85</a:t>
            </a:fld>
            <a:endParaRPr lang="fr-FR"/>
          </a:p>
        </p:txBody>
      </p:sp>
    </p:spTree>
    <p:extLst>
      <p:ext uri="{BB962C8B-B14F-4D97-AF65-F5344CB8AC3E}">
        <p14:creationId xmlns:p14="http://schemas.microsoft.com/office/powerpoint/2010/main" val="30447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1952 : Première utilisations cliniques de la chlorpromazine par Henri Laborit, chirurgien des armées en poste au Val de Grace, dans le cadre de travaux en anesthésiologie puis premières utilisations par les psychiatres du même hôpital auprès de leurs patients.</a:t>
            </a:r>
          </a:p>
          <a:p>
            <a:endParaRPr lang="fr-FR" dirty="0"/>
          </a:p>
        </p:txBody>
      </p:sp>
      <p:sp>
        <p:nvSpPr>
          <p:cNvPr id="4" name="Espace réservé du numéro de diapositive 3"/>
          <p:cNvSpPr>
            <a:spLocks noGrp="1"/>
          </p:cNvSpPr>
          <p:nvPr>
            <p:ph type="sldNum" sz="quarter" idx="5"/>
          </p:nvPr>
        </p:nvSpPr>
        <p:spPr/>
        <p:txBody>
          <a:bodyPr/>
          <a:lstStyle/>
          <a:p>
            <a:fld id="{FEBAAFAE-65A5-4D49-B0EE-A6B49DE45F43}" type="slidenum">
              <a:rPr lang="fr-FR" smtClean="0"/>
              <a:t>34</a:t>
            </a:fld>
            <a:endParaRPr lang="fr-FR"/>
          </a:p>
        </p:txBody>
      </p:sp>
    </p:spTree>
    <p:extLst>
      <p:ext uri="{BB962C8B-B14F-4D97-AF65-F5344CB8AC3E}">
        <p14:creationId xmlns:p14="http://schemas.microsoft.com/office/powerpoint/2010/main" val="393443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CB5EE-2CAD-5DD4-DAC8-0302C3C382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502B4E-BA1B-9D17-183C-81FA019A92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A188E2-D7E5-9A66-A6AE-01DBE61C612B}"/>
              </a:ext>
            </a:extLst>
          </p:cNvPr>
          <p:cNvSpPr>
            <a:spLocks noGrp="1"/>
          </p:cNvSpPr>
          <p:nvPr>
            <p:ph type="body" idx="1"/>
          </p:nvPr>
        </p:nvSpPr>
        <p:spPr/>
        <p:txBody>
          <a:bodyPr/>
          <a:lstStyle/>
          <a:p>
            <a:pPr marL="171450" indent="-171450">
              <a:buFont typeface="Arial" panose="020B0604020202020204" pitchFamily="34" charset="0"/>
              <a:buChar char="•"/>
            </a:pPr>
            <a:r>
              <a:rPr lang="fr-FR" dirty="0"/>
              <a:t>Peu d’étude en population pédiatrique</a:t>
            </a:r>
          </a:p>
          <a:p>
            <a:pPr marL="171450" indent="-171450">
              <a:buFont typeface="Arial" panose="020B0604020202020204" pitchFamily="34" charset="0"/>
              <a:buChar char="•"/>
            </a:pPr>
            <a:r>
              <a:rPr lang="fr-FR" dirty="0"/>
              <a:t>Données d’études extrapolé des études adultes</a:t>
            </a:r>
          </a:p>
          <a:p>
            <a:pPr marL="171450" indent="-171450">
              <a:buFont typeface="Arial" panose="020B0604020202020204" pitchFamily="34" charset="0"/>
              <a:buChar char="•"/>
            </a:pPr>
            <a:r>
              <a:rPr lang="fr-FR" dirty="0"/>
              <a:t>Peu d’AMM -&gt; prescription hors AMM (50% des médicaments en pédiatrie) (Bonnot et al 2011)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dirty="0">
                <a:solidFill>
                  <a:srgbClr val="4A4A4A"/>
                </a:solidFill>
                <a:effectLst/>
                <a:latin typeface="BlinkMacSystemFont"/>
              </a:rPr>
              <a:t>La fréquence des prescriptions des antipsychotiques en 2014 en France chez les jeunes entre 0-19 ans était de 3,8 pour 1 000 sujets (4sfpea).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b="0" i="0" u="none" strike="noStrike" kern="100" dirty="0">
              <a:solidFill>
                <a:srgbClr val="4A4A4A"/>
              </a:solidFill>
              <a:effectLst/>
              <a:latin typeface="BlinkMacSystemFont"/>
              <a:cs typeface="Times New Roman" panose="02020603050405020304" pitchFamily="18" charset="0"/>
            </a:endParaRPr>
          </a:p>
          <a:p>
            <a:pPr eaLnBrk="1" hangingPunct="1">
              <a:lnSpc>
                <a:spcPct val="90000"/>
              </a:lnSpc>
            </a:pPr>
            <a:r>
              <a:rPr lang="fr-FR" altLang="fr-FR" sz="2100" dirty="0"/>
              <a:t>Immaturité rénale et hépatique</a:t>
            </a:r>
          </a:p>
          <a:p>
            <a:pPr lvl="1" eaLnBrk="1" hangingPunct="1">
              <a:lnSpc>
                <a:spcPct val="90000"/>
              </a:lnSpc>
            </a:pPr>
            <a:r>
              <a:rPr lang="fr-FR" altLang="fr-FR" sz="1600" dirty="0"/>
              <a:t>Diminuer les doses (car excrétion diminuée)</a:t>
            </a:r>
          </a:p>
          <a:p>
            <a:pPr lvl="1" eaLnBrk="1" hangingPunct="1">
              <a:lnSpc>
                <a:spcPct val="90000"/>
              </a:lnSpc>
            </a:pPr>
            <a:r>
              <a:rPr lang="fr-FR" altLang="fr-FR" sz="1600" dirty="0"/>
              <a:t>Augmentation de l’intervalle entre les doses (car augmentation de la demi-vie)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kern="100" dirty="0">
              <a:cs typeface="Times New Roman" panose="02020603050405020304" pitchFamily="18" charset="0"/>
            </a:endParaRP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p:txBody>
      </p:sp>
      <p:sp>
        <p:nvSpPr>
          <p:cNvPr id="4" name="Espace réservé du numéro de diapositive 3">
            <a:extLst>
              <a:ext uri="{FF2B5EF4-FFF2-40B4-BE49-F238E27FC236}">
                <a16:creationId xmlns:a16="http://schemas.microsoft.com/office/drawing/2014/main" id="{9B39F6D0-2B47-E35F-6411-C2B0C4B75F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AAFAE-65A5-4D49-B0EE-A6B49DE45F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34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Peu d’étude en population pédiatrique</a:t>
            </a:r>
          </a:p>
          <a:p>
            <a:pPr marL="171450" indent="-171450">
              <a:buFont typeface="Arial" panose="020B0604020202020204" pitchFamily="34" charset="0"/>
              <a:buChar char="•"/>
            </a:pPr>
            <a:r>
              <a:rPr lang="fr-FR" dirty="0"/>
              <a:t>Données d’études extrapolé des études adultes</a:t>
            </a:r>
          </a:p>
          <a:p>
            <a:pPr marL="171450" indent="-171450">
              <a:buFont typeface="Arial" panose="020B0604020202020204" pitchFamily="34" charset="0"/>
              <a:buChar char="•"/>
            </a:pPr>
            <a:r>
              <a:rPr lang="fr-FR" dirty="0"/>
              <a:t>Peu d’AMM -&gt; prescription hors AMM (50% des médicaments en pédiatrie) (Bonnot et al 2011)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dirty="0">
                <a:solidFill>
                  <a:srgbClr val="4A4A4A"/>
                </a:solidFill>
                <a:effectLst/>
                <a:latin typeface="BlinkMacSystemFont"/>
              </a:rPr>
              <a:t>La fréquence des prescriptions des antipsychotiques en 2014 en France chez les jeunes entre 0-19 ans était de 3,8 pour 1 000 sujets (4sfpea).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b="0" i="0" u="none" strike="noStrike" kern="100" dirty="0">
              <a:solidFill>
                <a:srgbClr val="4A4A4A"/>
              </a:solidFill>
              <a:effectLst/>
              <a:latin typeface="BlinkMacSystemFont"/>
              <a:cs typeface="Times New Roman" panose="02020603050405020304" pitchFamily="18" charset="0"/>
            </a:endParaRPr>
          </a:p>
          <a:p>
            <a:pPr eaLnBrk="1" hangingPunct="1">
              <a:lnSpc>
                <a:spcPct val="90000"/>
              </a:lnSpc>
            </a:pPr>
            <a:r>
              <a:rPr lang="fr-FR" altLang="fr-FR" sz="2100" dirty="0"/>
              <a:t>Immaturité rénale et hépatique</a:t>
            </a:r>
          </a:p>
          <a:p>
            <a:pPr lvl="1" eaLnBrk="1" hangingPunct="1">
              <a:lnSpc>
                <a:spcPct val="90000"/>
              </a:lnSpc>
            </a:pPr>
            <a:r>
              <a:rPr lang="fr-FR" altLang="fr-FR" sz="1600" dirty="0"/>
              <a:t>Diminuer les doses (car excrétion diminuée)</a:t>
            </a:r>
          </a:p>
          <a:p>
            <a:pPr lvl="1" eaLnBrk="1" hangingPunct="1">
              <a:lnSpc>
                <a:spcPct val="90000"/>
              </a:lnSpc>
            </a:pPr>
            <a:r>
              <a:rPr lang="fr-FR" altLang="fr-FR" sz="1600" dirty="0"/>
              <a:t>Augmentation de l’intervalle entre les doses (car augmentation de la demi-vie)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kern="100" dirty="0">
              <a:cs typeface="Times New Roman" panose="02020603050405020304" pitchFamily="18" charset="0"/>
            </a:endParaRP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AAFAE-65A5-4D49-B0EE-A6B49DE45F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19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AAFAE-65A5-4D49-B0EE-A6B49DE45F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58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6670D-DE2E-66BB-E438-A4EB7209F2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152AD7-8E3E-ECCF-C770-3C39653C989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3EC11B-C9A4-18FB-5F6B-F1CB1E0EC397}"/>
              </a:ext>
            </a:extLst>
          </p:cNvPr>
          <p:cNvSpPr>
            <a:spLocks noGrp="1"/>
          </p:cNvSpPr>
          <p:nvPr>
            <p:ph type="body" idx="1"/>
          </p:nvPr>
        </p:nvSpPr>
        <p:spPr/>
        <p:txBody>
          <a:bodyPr/>
          <a:lstStyle/>
          <a:p>
            <a:pPr marL="171450" indent="-171450">
              <a:buFont typeface="Arial" panose="020B0604020202020204" pitchFamily="34" charset="0"/>
              <a:buChar char="•"/>
            </a:pPr>
            <a:endParaRPr lang="fr-FR" dirty="0"/>
          </a:p>
        </p:txBody>
      </p:sp>
      <p:sp>
        <p:nvSpPr>
          <p:cNvPr id="4" name="Espace réservé du numéro de diapositive 3">
            <a:extLst>
              <a:ext uri="{FF2B5EF4-FFF2-40B4-BE49-F238E27FC236}">
                <a16:creationId xmlns:a16="http://schemas.microsoft.com/office/drawing/2014/main" id="{5BB48E96-0E97-0D71-C3ED-60951FFD21BA}"/>
              </a:ext>
            </a:extLst>
          </p:cNvPr>
          <p:cNvSpPr>
            <a:spLocks noGrp="1"/>
          </p:cNvSpPr>
          <p:nvPr>
            <p:ph type="sldNum" sz="quarter" idx="5"/>
          </p:nvPr>
        </p:nvSpPr>
        <p:spPr/>
        <p:txBody>
          <a:bodyPr/>
          <a:lstStyle/>
          <a:p>
            <a:fld id="{FEBAAFAE-65A5-4D49-B0EE-A6B49DE45F43}" type="slidenum">
              <a:rPr lang="fr-FR" smtClean="0"/>
              <a:t>38</a:t>
            </a:fld>
            <a:endParaRPr lang="fr-FR"/>
          </a:p>
        </p:txBody>
      </p:sp>
    </p:spTree>
    <p:extLst>
      <p:ext uri="{BB962C8B-B14F-4D97-AF65-F5344CB8AC3E}">
        <p14:creationId xmlns:p14="http://schemas.microsoft.com/office/powerpoint/2010/main" val="376838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EA66C4-1FD7-0D6B-DDA6-FEDFF6A72B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067A8D5-3D00-B54F-F052-2767BE038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526321B-2E3B-5E38-61E5-05EB672D1269}"/>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F935A260-60EF-F20A-CA7C-058E5D155D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D96522-4BC6-7FC1-C69F-F74846BECF64}"/>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128254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0AD45-038F-43F6-1124-D50FDC09CC4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BCFFF5F-0A65-B37B-FD0C-59C42248633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23EFD8-DD38-7222-0905-2BA7939904F1}"/>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3AFF72FE-1772-64F4-1FA4-7D01D0B3B7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BC85A5-C813-ADE5-0FE7-5A68B3BAF9A7}"/>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11108024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22/09/2024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414978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C52F8DB-6AB8-5D9F-7B33-FAED7DE2D8A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0993D7B-BBE8-2A9D-6ADA-410AA9B822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DD2592-5761-5D31-0469-E221879FECD3}"/>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56979737-7A33-1A3A-F959-9DE88083E8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A37AB-A3F8-8259-9F35-C510054A5F1B}"/>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13678249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22/09/2024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1236408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22/09/2024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2906044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23/09/2024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109951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23/09/2024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98798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00A233-E5A2-2345-BEBF-2599CE9ACE93}" type="datetimeFigureOut">
              <a:rPr lang="fr-FR" smtClean="0"/>
              <a:t>23/09/2024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297586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900A233-E5A2-2345-BEBF-2599CE9ACE93}" type="datetimeFigureOut">
              <a:rPr lang="fr-FR" smtClean="0"/>
              <a:t>23/09/2024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156749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900A233-E5A2-2345-BEBF-2599CE9ACE93}" type="datetimeFigureOut">
              <a:rPr lang="fr-FR" smtClean="0"/>
              <a:t>23/09/2024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183033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900A233-E5A2-2345-BEBF-2599CE9ACE93}" type="datetimeFigureOut">
              <a:rPr lang="fr-FR" smtClean="0"/>
              <a:t>23/09/2024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2840879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0A233-E5A2-2345-BEBF-2599CE9ACE93}" type="datetimeFigureOut">
              <a:rPr lang="fr-FR" smtClean="0"/>
              <a:t>23/09/2024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1459992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00A233-E5A2-2345-BEBF-2599CE9ACE93}" type="datetimeFigureOut">
              <a:rPr lang="fr-FR" smtClean="0"/>
              <a:t>23/09/2024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81286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3F3F6-433A-3C4C-0C88-0644F670372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61E0C6-9F82-CD07-FD28-6613F631FD1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0FC59B-99CE-D82A-03F5-4F9250A95248}"/>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E9F73792-5B15-3B2D-D47B-B6BDA497CF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4DA53D-7CC7-078E-1B8B-42945D1CB5D5}"/>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530226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00A233-E5A2-2345-BEBF-2599CE9ACE93}" type="datetimeFigureOut">
              <a:rPr lang="fr-FR" smtClean="0"/>
              <a:t>23/09/2024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596945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23/09/2024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2611962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23/09/2024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904600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00A233-E5A2-2345-BEBF-2599CE9ACE93}" type="datetimeFigureOut">
              <a:rPr lang="fr-FR" smtClean="0"/>
              <a:t>22/09/2024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50466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9B02E-D1AF-03A2-6F4C-043B36047B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2384A8B-3B15-1934-6A8C-2DE61E9351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C61844A-E300-FCBC-92C8-01499E87BB4C}"/>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673826D7-8C59-3A55-2C01-9FE63B76DE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FD277C-1050-5B48-BD64-D073C8831748}"/>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217655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00A233-E5A2-2345-BEBF-2599CE9ACE93}" type="datetimeFigureOut">
              <a:rPr lang="fr-FR" smtClean="0"/>
              <a:t>22/09/2024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46003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468C9-9C0F-9E8F-A80C-7AE26B061D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CF4DBA2-F1CD-82DC-480C-1DF39E5DCC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80FE7B3-2E9C-ACD0-FCB1-A9477F1973C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56E8D20-87DE-41D2-D5DE-F00C9ADEEA96}"/>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6" name="Espace réservé du pied de page 5">
            <a:extLst>
              <a:ext uri="{FF2B5EF4-FFF2-40B4-BE49-F238E27FC236}">
                <a16:creationId xmlns:a16="http://schemas.microsoft.com/office/drawing/2014/main" id="{50B27D61-D4EB-9D2F-CF98-ACBBD8599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A7FC1F-A57F-018C-5CF9-90FED4EC5517}"/>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4154521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900A233-E5A2-2345-BEBF-2599CE9ACE93}" type="datetimeFigureOut">
              <a:rPr lang="fr-FR" smtClean="0"/>
              <a:t>22/09/2024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167915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52B08-3784-596A-E8D4-69473D7DC21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19BF8EF-C4BD-555B-BCDC-B2BE378D6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C53430B-C79D-E7D8-D9A5-EDD74AD696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67B7AF-ADAC-B4D6-86B7-62CEDBD829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0151DF8-1327-ED50-3EC9-226BB8818F6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B568924-FF15-0868-CE8E-31519052C881}"/>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8" name="Espace réservé du pied de page 7">
            <a:extLst>
              <a:ext uri="{FF2B5EF4-FFF2-40B4-BE49-F238E27FC236}">
                <a16:creationId xmlns:a16="http://schemas.microsoft.com/office/drawing/2014/main" id="{4A1EBE76-4DAB-13DC-B7C0-90237ED1712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A7DA07-81AD-7FF2-3657-21CAC8D4B42B}"/>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3533365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900A233-E5A2-2345-BEBF-2599CE9ACE93}" type="datetimeFigureOut">
              <a:rPr lang="fr-FR" smtClean="0"/>
              <a:t>22/09/2024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166631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0612DA-C553-69BF-39D2-87B3D9FE7AD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339DE2-7E92-F10C-CD87-F570A7B241B3}"/>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4" name="Espace réservé du pied de page 3">
            <a:extLst>
              <a:ext uri="{FF2B5EF4-FFF2-40B4-BE49-F238E27FC236}">
                <a16:creationId xmlns:a16="http://schemas.microsoft.com/office/drawing/2014/main" id="{7C965CEC-7D14-5C99-51CA-9B8935C82A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C7907C-5152-C0AD-3FAC-239B9AD6FA81}"/>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2255704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900A233-E5A2-2345-BEBF-2599CE9ACE93}" type="datetimeFigureOut">
              <a:rPr lang="fr-FR" smtClean="0"/>
              <a:t>22/09/2024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1565655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C008AC4-E8A0-9DF9-EE7C-323F3B1B161B}"/>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3" name="Espace réservé du pied de page 2">
            <a:extLst>
              <a:ext uri="{FF2B5EF4-FFF2-40B4-BE49-F238E27FC236}">
                <a16:creationId xmlns:a16="http://schemas.microsoft.com/office/drawing/2014/main" id="{22949F16-CF0B-735E-AB42-81C8FEABF16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AC6C1AE-626C-7249-9ABA-12A160658921}"/>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3721451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0A233-E5A2-2345-BEBF-2599CE9ACE93}" type="datetimeFigureOut">
              <a:rPr lang="fr-FR" smtClean="0"/>
              <a:t>22/09/2024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2918862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C65DE-433A-4EF8-BB58-26DBCCDB94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147FD3-46D5-2F8B-CD47-930A2661C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C515F00-D172-0E72-7C81-62A0B8A1B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56D143F-0945-6375-00B5-D22B5771DFB4}"/>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6" name="Espace réservé du pied de page 5">
            <a:extLst>
              <a:ext uri="{FF2B5EF4-FFF2-40B4-BE49-F238E27FC236}">
                <a16:creationId xmlns:a16="http://schemas.microsoft.com/office/drawing/2014/main" id="{67EC77CE-E8A7-A89B-885D-F84A4BD8D7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F5CBE71-53CA-7151-A69D-DD3C6D5489DC}"/>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2617778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00A233-E5A2-2345-BEBF-2599CE9ACE93}" type="datetimeFigureOut">
              <a:rPr lang="fr-FR" smtClean="0"/>
              <a:t>22/09/2024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299571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22E93-0D7E-6AE2-B9C2-21689BB345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903D510-72B0-DD44-AE6F-2679C0722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AC8B8EE-A841-5BA7-4FB2-6660F2EAD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B3D65C-A13E-F9DA-CC4E-89714DD30B86}"/>
              </a:ext>
            </a:extLst>
          </p:cNvPr>
          <p:cNvSpPr>
            <a:spLocks noGrp="1"/>
          </p:cNvSpPr>
          <p:nvPr>
            <p:ph type="dt" sz="half" idx="10"/>
          </p:nvPr>
        </p:nvSpPr>
        <p:spPr/>
        <p:txBody>
          <a:bodyPr/>
          <a:lstStyle/>
          <a:p>
            <a:fld id="{D99364AC-799F-4BBC-9C20-37EB0C8C5CA5}" type="datetimeFigureOut">
              <a:rPr lang="fr-FR" smtClean="0"/>
              <a:t>23/09/2024</a:t>
            </a:fld>
            <a:endParaRPr lang="fr-FR"/>
          </a:p>
        </p:txBody>
      </p:sp>
      <p:sp>
        <p:nvSpPr>
          <p:cNvPr id="6" name="Espace réservé du pied de page 5">
            <a:extLst>
              <a:ext uri="{FF2B5EF4-FFF2-40B4-BE49-F238E27FC236}">
                <a16:creationId xmlns:a16="http://schemas.microsoft.com/office/drawing/2014/main" id="{B508D692-9C38-162D-8899-20CBF3C80D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4E09F0B-56D3-CBD3-FC49-E42A362B7FA0}"/>
              </a:ext>
            </a:extLst>
          </p:cNvPr>
          <p:cNvSpPr>
            <a:spLocks noGrp="1"/>
          </p:cNvSpPr>
          <p:nvPr>
            <p:ph type="sldNum" sz="quarter" idx="12"/>
          </p:nvPr>
        </p:nvSpPr>
        <p:spPr/>
        <p:txBody>
          <a:bodyPr/>
          <a:lstStyle/>
          <a:p>
            <a:fld id="{CD5218D6-4D7D-4A99-935C-2817F9D82433}" type="slidenum">
              <a:rPr lang="fr-FR" smtClean="0"/>
              <a:t>‹N°›</a:t>
            </a:fld>
            <a:endParaRPr lang="fr-FR"/>
          </a:p>
        </p:txBody>
      </p:sp>
    </p:spTree>
    <p:extLst>
      <p:ext uri="{BB962C8B-B14F-4D97-AF65-F5344CB8AC3E}">
        <p14:creationId xmlns:p14="http://schemas.microsoft.com/office/powerpoint/2010/main" val="1173712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00A233-E5A2-2345-BEBF-2599CE9ACE93}" type="datetimeFigureOut">
              <a:rPr lang="fr-FR" smtClean="0"/>
              <a:t>22/09/2024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6956B8-3526-ED44-977D-F233E3214AB7}" type="slidenum">
              <a:rPr lang="fr-FR" smtClean="0"/>
              <a:t>‹N°›</a:t>
            </a:fld>
            <a:endParaRPr lang="fr-FR"/>
          </a:p>
        </p:txBody>
      </p:sp>
    </p:spTree>
    <p:extLst>
      <p:ext uri="{BB962C8B-B14F-4D97-AF65-F5344CB8AC3E}">
        <p14:creationId xmlns:p14="http://schemas.microsoft.com/office/powerpoint/2010/main" val="344284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3.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1AB19B-6116-5956-BD39-7AD192DC1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1B8182E-6AFD-8D7B-8E7D-8F5CE1C7E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AA81E5-24EC-1A33-E0F2-9510191DFC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9364AC-799F-4BBC-9C20-37EB0C8C5CA5}"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6B37EF82-0023-83FB-DF16-CDB33D11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DF96D55-E098-D0DC-5BDF-EA5355880C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5218D6-4D7D-4A99-935C-2817F9D82433}" type="slidenum">
              <a:rPr lang="fr-FR" smtClean="0"/>
              <a:t>‹N°›</a:t>
            </a:fld>
            <a:endParaRPr lang="fr-FR"/>
          </a:p>
        </p:txBody>
      </p:sp>
    </p:spTree>
    <p:extLst>
      <p:ext uri="{BB962C8B-B14F-4D97-AF65-F5344CB8AC3E}">
        <p14:creationId xmlns:p14="http://schemas.microsoft.com/office/powerpoint/2010/main" val="3300297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0A233-E5A2-2345-BEBF-2599CE9ACE93}" type="datetimeFigureOut">
              <a:rPr lang="fr-FR" smtClean="0"/>
              <a:t>22/09/2024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956B8-3526-ED44-977D-F233E3214AB7}" type="slidenum">
              <a:rPr lang="fr-FR" smtClean="0"/>
              <a:t>‹N°›</a:t>
            </a:fld>
            <a:endParaRPr lang="fr-FR"/>
          </a:p>
        </p:txBody>
      </p:sp>
    </p:spTree>
    <p:extLst>
      <p:ext uri="{BB962C8B-B14F-4D97-AF65-F5344CB8AC3E}">
        <p14:creationId xmlns:p14="http://schemas.microsoft.com/office/powerpoint/2010/main" val="4976094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0A233-E5A2-2345-BEBF-2599CE9ACE93}" type="datetimeFigureOut">
              <a:rPr lang="fr-FR" smtClean="0"/>
              <a:t>23/09/2024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956B8-3526-ED44-977D-F233E3214AB7}" type="slidenum">
              <a:rPr lang="fr-FR" smtClean="0"/>
              <a:t>‹N°›</a:t>
            </a:fld>
            <a:endParaRPr lang="fr-FR"/>
          </a:p>
        </p:txBody>
      </p:sp>
    </p:spTree>
    <p:extLst>
      <p:ext uri="{BB962C8B-B14F-4D97-AF65-F5344CB8AC3E}">
        <p14:creationId xmlns:p14="http://schemas.microsoft.com/office/powerpoint/2010/main" val="24534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jpg"/><Relationship Id="rId7" Type="http://schemas.openxmlformats.org/officeDocument/2006/relationships/diagramColors" Target="../diagrams/colors2.xml"/><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11" Type="http://schemas.openxmlformats.org/officeDocument/2006/relationships/image" Target="../media/image22.png"/><Relationship Id="rId5" Type="http://schemas.openxmlformats.org/officeDocument/2006/relationships/diagramLayout" Target="../diagrams/layout2.xml"/><Relationship Id="rId10" Type="http://schemas.openxmlformats.org/officeDocument/2006/relationships/slide" Target="slide470.xml"/><Relationship Id="rId4" Type="http://schemas.openxmlformats.org/officeDocument/2006/relationships/diagramData" Target="../diagrams/data2.xml"/><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jp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20.jp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image" Target="../media/image23.png"/><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20.jp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5" Type="http://schemas.openxmlformats.org/officeDocument/2006/relationships/image" Target="../media/image23.png"/><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20.jp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5" Type="http://schemas.openxmlformats.org/officeDocument/2006/relationships/image" Target="../media/image23.png"/><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20.jp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 Id="rId1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20.jp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openxmlformats.org/officeDocument/2006/relationships/image" Target="../media/image20.jpg"/><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openxmlformats.org/officeDocument/2006/relationships/image" Target="../media/image20.jpg"/><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5" Type="http://schemas.openxmlformats.org/officeDocument/2006/relationships/image" Target="../media/image23.png"/><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3" Type="http://schemas.openxmlformats.org/officeDocument/2006/relationships/image" Target="../media/image20.jpg"/><Relationship Id="rId7" Type="http://schemas.openxmlformats.org/officeDocument/2006/relationships/diagramColors" Target="../diagrams/colors19.xml"/><Relationship Id="rId12" Type="http://schemas.openxmlformats.org/officeDocument/2006/relationships/diagramColors" Target="../diagrams/colors20.xml"/><Relationship Id="rId2" Type="http://schemas.openxmlformats.org/officeDocument/2006/relationships/notesSlide" Target="../notesSlides/notesSlide17.xml"/><Relationship Id="rId16"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5" Type="http://schemas.openxmlformats.org/officeDocument/2006/relationships/diagramLayout" Target="../diagrams/layout19.xml"/><Relationship Id="rId15" Type="http://schemas.openxmlformats.org/officeDocument/2006/relationships/image" Target="../media/image29.png"/><Relationship Id="rId10" Type="http://schemas.openxmlformats.org/officeDocument/2006/relationships/diagramLayout" Target="../diagrams/layout20.xml"/><Relationship Id="rId4" Type="http://schemas.openxmlformats.org/officeDocument/2006/relationships/diagramData" Target="../diagrams/data19.xml"/><Relationship Id="rId9" Type="http://schemas.openxmlformats.org/officeDocument/2006/relationships/diagramData" Target="../diagrams/data20.xml"/><Relationship Id="rId14"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microsoft.com/office/2007/relationships/diagramDrawing" Target="../diagrams/drawing21.xml"/><Relationship Id="rId13" Type="http://schemas.microsoft.com/office/2007/relationships/diagramDrawing" Target="../diagrams/drawing22.xml"/><Relationship Id="rId3" Type="http://schemas.openxmlformats.org/officeDocument/2006/relationships/image" Target="../media/image20.jpg"/><Relationship Id="rId7" Type="http://schemas.openxmlformats.org/officeDocument/2006/relationships/diagramColors" Target="../diagrams/colors21.xml"/><Relationship Id="rId12" Type="http://schemas.openxmlformats.org/officeDocument/2006/relationships/diagramColors" Target="../diagrams/colors2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QuickStyle" Target="../diagrams/quickStyle21.xml"/><Relationship Id="rId11" Type="http://schemas.openxmlformats.org/officeDocument/2006/relationships/diagramQuickStyle" Target="../diagrams/quickStyle22.xml"/><Relationship Id="rId5" Type="http://schemas.openxmlformats.org/officeDocument/2006/relationships/diagramLayout" Target="../diagrams/layout21.xml"/><Relationship Id="rId15" Type="http://schemas.openxmlformats.org/officeDocument/2006/relationships/image" Target="../media/image23.png"/><Relationship Id="rId10" Type="http://schemas.openxmlformats.org/officeDocument/2006/relationships/diagramLayout" Target="../diagrams/layout22.xml"/><Relationship Id="rId4" Type="http://schemas.openxmlformats.org/officeDocument/2006/relationships/diagramData" Target="../diagrams/data21.xml"/><Relationship Id="rId9" Type="http://schemas.openxmlformats.org/officeDocument/2006/relationships/diagramData" Target="../diagrams/data22.xml"/><Relationship Id="rId14" Type="http://schemas.openxmlformats.org/officeDocument/2006/relationships/image" Target="../media/image28.png"/></Relationships>
</file>

<file path=ppt/slides/_rels/slide470.xml.rels><?xml version="1.0" encoding="UTF-8" standalone="yes"?>
<Relationships xmlns="http://schemas.openxmlformats.org/package/2006/relationships"><Relationship Id="rId3" Type="http://schemas.openxmlformats.org/officeDocument/2006/relationships/diagramData" Target="../diagrams/data300.xml"/><Relationship Id="rId7" Type="http://schemas.microsoft.com/office/2007/relationships/diagramDrawing" Target="../diagrams/drawing300.xml"/><Relationship Id="rId2" Type="http://schemas.openxmlformats.org/officeDocument/2006/relationships/notesSlide" Target="../notesSlides/notesSlide400.xml"/><Relationship Id="rId1" Type="http://schemas.openxmlformats.org/officeDocument/2006/relationships/slideLayout" Target="../slideLayouts/slideLayout23.xml"/><Relationship Id="rId6" Type="http://schemas.openxmlformats.org/officeDocument/2006/relationships/diagramColors" Target="../diagrams/colors300.xml"/><Relationship Id="rId5" Type="http://schemas.openxmlformats.org/officeDocument/2006/relationships/diagramQuickStyle" Target="../diagrams/quickStyle300.xml"/><Relationship Id="rId4" Type="http://schemas.openxmlformats.org/officeDocument/2006/relationships/diagramLayout" Target="../diagrams/layout300.xml"/></Relationships>
</file>

<file path=ppt/slides/_rels/slide48.xml.rels><?xml version="1.0" encoding="UTF-8" standalone="yes"?>
<Relationships xmlns="http://schemas.openxmlformats.org/package/2006/relationships"><Relationship Id="rId8" Type="http://schemas.microsoft.com/office/2007/relationships/diagramDrawing" Target="../diagrams/drawing23.xml"/><Relationship Id="rId13" Type="http://schemas.microsoft.com/office/2007/relationships/diagramDrawing" Target="../diagrams/drawing24.xml"/><Relationship Id="rId3" Type="http://schemas.openxmlformats.org/officeDocument/2006/relationships/image" Target="../media/image20.jpg"/><Relationship Id="rId7" Type="http://schemas.openxmlformats.org/officeDocument/2006/relationships/diagramColors" Target="../diagrams/colors23.xml"/><Relationship Id="rId12" Type="http://schemas.openxmlformats.org/officeDocument/2006/relationships/diagramColors" Target="../diagrams/colors2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23.xml"/><Relationship Id="rId11" Type="http://schemas.openxmlformats.org/officeDocument/2006/relationships/diagramQuickStyle" Target="../diagrams/quickStyle24.xml"/><Relationship Id="rId5" Type="http://schemas.openxmlformats.org/officeDocument/2006/relationships/diagramLayout" Target="../diagrams/layout23.xml"/><Relationship Id="rId15" Type="http://schemas.openxmlformats.org/officeDocument/2006/relationships/image" Target="../media/image23.png"/><Relationship Id="rId10" Type="http://schemas.openxmlformats.org/officeDocument/2006/relationships/diagramLayout" Target="../diagrams/layout24.xml"/><Relationship Id="rId4" Type="http://schemas.openxmlformats.org/officeDocument/2006/relationships/diagramData" Target="../diagrams/data23.xml"/><Relationship Id="rId9" Type="http://schemas.openxmlformats.org/officeDocument/2006/relationships/diagramData" Target="../diagrams/data24.xml"/><Relationship Id="rId14" Type="http://schemas.openxmlformats.org/officeDocument/2006/relationships/image" Target="../media/image28.png"/></Relationships>
</file>

<file path=ppt/slides/_rels/slide49.xml.rels><?xml version="1.0" encoding="UTF-8" standalone="yes"?>
<Relationships xmlns="http://schemas.openxmlformats.org/package/2006/relationships"><Relationship Id="rId8" Type="http://schemas.microsoft.com/office/2007/relationships/diagramDrawing" Target="../diagrams/drawing25.xml"/><Relationship Id="rId13" Type="http://schemas.microsoft.com/office/2007/relationships/diagramDrawing" Target="../diagrams/drawing26.xml"/><Relationship Id="rId3" Type="http://schemas.openxmlformats.org/officeDocument/2006/relationships/image" Target="../media/image20.jpg"/><Relationship Id="rId7" Type="http://schemas.openxmlformats.org/officeDocument/2006/relationships/diagramColors" Target="../diagrams/colors25.xml"/><Relationship Id="rId12" Type="http://schemas.openxmlformats.org/officeDocument/2006/relationships/diagramColors" Target="../diagrams/colors26.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QuickStyle" Target="../diagrams/quickStyle25.xml"/><Relationship Id="rId11" Type="http://schemas.openxmlformats.org/officeDocument/2006/relationships/diagramQuickStyle" Target="../diagrams/quickStyle26.xml"/><Relationship Id="rId5" Type="http://schemas.openxmlformats.org/officeDocument/2006/relationships/diagramLayout" Target="../diagrams/layout25.xml"/><Relationship Id="rId15" Type="http://schemas.openxmlformats.org/officeDocument/2006/relationships/image" Target="../media/image23.png"/><Relationship Id="rId10" Type="http://schemas.openxmlformats.org/officeDocument/2006/relationships/diagramLayout" Target="../diagrams/layout26.xml"/><Relationship Id="rId4" Type="http://schemas.openxmlformats.org/officeDocument/2006/relationships/diagramData" Target="../diagrams/data25.xml"/><Relationship Id="rId9" Type="http://schemas.openxmlformats.org/officeDocument/2006/relationships/diagramData" Target="../diagrams/data26.xml"/><Relationship Id="rId1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3" Type="http://schemas.openxmlformats.org/officeDocument/2006/relationships/image" Target="../media/image20.jpg"/><Relationship Id="rId7" Type="http://schemas.openxmlformats.org/officeDocument/2006/relationships/diagramColors" Target="../diagrams/colors27.xml"/><Relationship Id="rId12" Type="http://schemas.openxmlformats.org/officeDocument/2006/relationships/diagramColors" Target="../diagrams/colors28.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5" Type="http://schemas.openxmlformats.org/officeDocument/2006/relationships/image" Target="../media/image23.png"/><Relationship Id="rId10" Type="http://schemas.openxmlformats.org/officeDocument/2006/relationships/diagramLayout" Target="../diagrams/layout28.xml"/><Relationship Id="rId4" Type="http://schemas.openxmlformats.org/officeDocument/2006/relationships/diagramData" Target="../diagrams/data27.xml"/><Relationship Id="rId9" Type="http://schemas.openxmlformats.org/officeDocument/2006/relationships/diagramData" Target="../diagrams/data28.xml"/><Relationship Id="rId14" Type="http://schemas.openxmlformats.org/officeDocument/2006/relationships/image" Target="../media/image31.png"/></Relationships>
</file>

<file path=ppt/slides/_rels/slide51.xml.rels><?xml version="1.0" encoding="UTF-8" standalone="yes"?>
<Relationships xmlns="http://schemas.openxmlformats.org/package/2006/relationships"><Relationship Id="rId8" Type="http://schemas.microsoft.com/office/2007/relationships/diagramDrawing" Target="../diagrams/drawing29.xml"/><Relationship Id="rId13" Type="http://schemas.microsoft.com/office/2007/relationships/diagramDrawing" Target="../diagrams/drawing30.xml"/><Relationship Id="rId3" Type="http://schemas.openxmlformats.org/officeDocument/2006/relationships/image" Target="../media/image20.jpg"/><Relationship Id="rId7" Type="http://schemas.openxmlformats.org/officeDocument/2006/relationships/diagramColors" Target="../diagrams/colors29.xml"/><Relationship Id="rId12" Type="http://schemas.openxmlformats.org/officeDocument/2006/relationships/diagramColors" Target="../diagrams/colors30.xml"/><Relationship Id="rId17" Type="http://schemas.openxmlformats.org/officeDocument/2006/relationships/image" Target="../media/image23.png"/><Relationship Id="rId2" Type="http://schemas.openxmlformats.org/officeDocument/2006/relationships/notesSlide" Target="../notesSlides/notesSlide22.xml"/><Relationship Id="rId16"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diagramQuickStyle" Target="../diagrams/quickStyle29.xml"/><Relationship Id="rId11" Type="http://schemas.openxmlformats.org/officeDocument/2006/relationships/diagramQuickStyle" Target="../diagrams/quickStyle30.xml"/><Relationship Id="rId5" Type="http://schemas.openxmlformats.org/officeDocument/2006/relationships/diagramLayout" Target="../diagrams/layout29.xml"/><Relationship Id="rId15" Type="http://schemas.openxmlformats.org/officeDocument/2006/relationships/image" Target="../media/image33.jpeg"/><Relationship Id="rId10" Type="http://schemas.openxmlformats.org/officeDocument/2006/relationships/diagramLayout" Target="../diagrams/layout30.xml"/><Relationship Id="rId4" Type="http://schemas.openxmlformats.org/officeDocument/2006/relationships/diagramData" Target="../diagrams/data29.xml"/><Relationship Id="rId9" Type="http://schemas.openxmlformats.org/officeDocument/2006/relationships/diagramData" Target="../diagrams/data30.xml"/><Relationship Id="rId14" Type="http://schemas.openxmlformats.org/officeDocument/2006/relationships/image" Target="../media/image32.jpeg"/></Relationships>
</file>

<file path=ppt/slides/_rels/slide52.xml.rels><?xml version="1.0" encoding="UTF-8" standalone="yes"?>
<Relationships xmlns="http://schemas.openxmlformats.org/package/2006/relationships"><Relationship Id="rId8" Type="http://schemas.microsoft.com/office/2007/relationships/diagramDrawing" Target="../diagrams/drawing31.xml"/><Relationship Id="rId13" Type="http://schemas.microsoft.com/office/2007/relationships/diagramDrawing" Target="../diagrams/drawing32.xml"/><Relationship Id="rId3" Type="http://schemas.openxmlformats.org/officeDocument/2006/relationships/image" Target="../media/image20.jpg"/><Relationship Id="rId7" Type="http://schemas.openxmlformats.org/officeDocument/2006/relationships/diagramColors" Target="../diagrams/colors31.xml"/><Relationship Id="rId12" Type="http://schemas.openxmlformats.org/officeDocument/2006/relationships/diagramColors" Target="../diagrams/colors32.xml"/><Relationship Id="rId17" Type="http://schemas.openxmlformats.org/officeDocument/2006/relationships/image" Target="../media/image23.png"/><Relationship Id="rId2" Type="http://schemas.openxmlformats.org/officeDocument/2006/relationships/notesSlide" Target="../notesSlides/notesSlide23.xml"/><Relationship Id="rId16"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diagramQuickStyle" Target="../diagrams/quickStyle31.xml"/><Relationship Id="rId11" Type="http://schemas.openxmlformats.org/officeDocument/2006/relationships/diagramQuickStyle" Target="../diagrams/quickStyle32.xml"/><Relationship Id="rId5" Type="http://schemas.openxmlformats.org/officeDocument/2006/relationships/diagramLayout" Target="../diagrams/layout31.xml"/><Relationship Id="rId15" Type="http://schemas.openxmlformats.org/officeDocument/2006/relationships/image" Target="../media/image36.jpeg"/><Relationship Id="rId10" Type="http://schemas.openxmlformats.org/officeDocument/2006/relationships/diagramLayout" Target="../diagrams/layout32.xml"/><Relationship Id="rId4" Type="http://schemas.openxmlformats.org/officeDocument/2006/relationships/diagramData" Target="../diagrams/data31.xml"/><Relationship Id="rId9" Type="http://schemas.openxmlformats.org/officeDocument/2006/relationships/diagramData" Target="../diagrams/data32.xml"/><Relationship Id="rId14" Type="http://schemas.openxmlformats.org/officeDocument/2006/relationships/image" Target="../media/image35.jpeg"/></Relationships>
</file>

<file path=ppt/slides/_rels/slide53.xml.rels><?xml version="1.0" encoding="UTF-8" standalone="yes"?>
<Relationships xmlns="http://schemas.openxmlformats.org/package/2006/relationships"><Relationship Id="rId8" Type="http://schemas.microsoft.com/office/2007/relationships/diagramDrawing" Target="../diagrams/drawing33.xml"/><Relationship Id="rId13" Type="http://schemas.microsoft.com/office/2007/relationships/diagramDrawing" Target="../diagrams/drawing34.xml"/><Relationship Id="rId3" Type="http://schemas.openxmlformats.org/officeDocument/2006/relationships/image" Target="../media/image20.jpg"/><Relationship Id="rId7" Type="http://schemas.openxmlformats.org/officeDocument/2006/relationships/diagramColors" Target="../diagrams/colors33.xml"/><Relationship Id="rId12" Type="http://schemas.openxmlformats.org/officeDocument/2006/relationships/diagramColors" Target="../diagrams/colors34.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QuickStyle" Target="../diagrams/quickStyle33.xml"/><Relationship Id="rId11" Type="http://schemas.openxmlformats.org/officeDocument/2006/relationships/diagramQuickStyle" Target="../diagrams/quickStyle34.xml"/><Relationship Id="rId5" Type="http://schemas.openxmlformats.org/officeDocument/2006/relationships/diagramLayout" Target="../diagrams/layout33.xml"/><Relationship Id="rId10" Type="http://schemas.openxmlformats.org/officeDocument/2006/relationships/diagramLayout" Target="../diagrams/layout34.xml"/><Relationship Id="rId4" Type="http://schemas.openxmlformats.org/officeDocument/2006/relationships/diagramData" Target="../diagrams/data33.xml"/><Relationship Id="rId9" Type="http://schemas.openxmlformats.org/officeDocument/2006/relationships/diagramData" Target="../diagrams/data34.xml"/><Relationship Id="rId14" Type="http://schemas.openxmlformats.org/officeDocument/2006/relationships/image" Target="../media/image23.png"/></Relationships>
</file>

<file path=ppt/slides/_rels/slide54.xml.rels><?xml version="1.0" encoding="UTF-8" standalone="yes"?>
<Relationships xmlns="http://schemas.openxmlformats.org/package/2006/relationships"><Relationship Id="rId8" Type="http://schemas.microsoft.com/office/2007/relationships/diagramDrawing" Target="../diagrams/drawing35.xml"/><Relationship Id="rId13" Type="http://schemas.microsoft.com/office/2007/relationships/diagramDrawing" Target="../diagrams/drawing36.xml"/><Relationship Id="rId3" Type="http://schemas.openxmlformats.org/officeDocument/2006/relationships/image" Target="../media/image20.jpg"/><Relationship Id="rId7" Type="http://schemas.openxmlformats.org/officeDocument/2006/relationships/diagramColors" Target="../diagrams/colors35.xml"/><Relationship Id="rId12" Type="http://schemas.openxmlformats.org/officeDocument/2006/relationships/diagramColors" Target="../diagrams/colors36.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35.xml"/><Relationship Id="rId11" Type="http://schemas.openxmlformats.org/officeDocument/2006/relationships/diagramQuickStyle" Target="../diagrams/quickStyle36.xml"/><Relationship Id="rId5" Type="http://schemas.openxmlformats.org/officeDocument/2006/relationships/diagramLayout" Target="../diagrams/layout35.xml"/><Relationship Id="rId15" Type="http://schemas.openxmlformats.org/officeDocument/2006/relationships/image" Target="../media/image23.png"/><Relationship Id="rId10" Type="http://schemas.openxmlformats.org/officeDocument/2006/relationships/diagramLayout" Target="../diagrams/layout36.xml"/><Relationship Id="rId4" Type="http://schemas.openxmlformats.org/officeDocument/2006/relationships/diagramData" Target="../diagrams/data35.xml"/><Relationship Id="rId9" Type="http://schemas.openxmlformats.org/officeDocument/2006/relationships/diagramData" Target="../diagrams/data36.xml"/><Relationship Id="rId14" Type="http://schemas.openxmlformats.org/officeDocument/2006/relationships/image" Target="../media/image3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7.xml"/><Relationship Id="rId13" Type="http://schemas.microsoft.com/office/2007/relationships/diagramDrawing" Target="../diagrams/drawing38.xml"/><Relationship Id="rId3" Type="http://schemas.openxmlformats.org/officeDocument/2006/relationships/image" Target="../media/image20.jpg"/><Relationship Id="rId7" Type="http://schemas.openxmlformats.org/officeDocument/2006/relationships/diagramColors" Target="../diagrams/colors37.xml"/><Relationship Id="rId12" Type="http://schemas.openxmlformats.org/officeDocument/2006/relationships/diagramColors" Target="../diagrams/colors38.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QuickStyle" Target="../diagrams/quickStyle37.xml"/><Relationship Id="rId11" Type="http://schemas.openxmlformats.org/officeDocument/2006/relationships/diagramQuickStyle" Target="../diagrams/quickStyle38.xml"/><Relationship Id="rId5" Type="http://schemas.openxmlformats.org/officeDocument/2006/relationships/diagramLayout" Target="../diagrams/layout37.xml"/><Relationship Id="rId10" Type="http://schemas.openxmlformats.org/officeDocument/2006/relationships/diagramLayout" Target="../diagrams/layout38.xml"/><Relationship Id="rId4" Type="http://schemas.openxmlformats.org/officeDocument/2006/relationships/diagramData" Target="../diagrams/data37.xml"/><Relationship Id="rId9" Type="http://schemas.openxmlformats.org/officeDocument/2006/relationships/diagramData" Target="../diagrams/data38.xml"/><Relationship Id="rId14"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microsoft.com/office/2007/relationships/diagramDrawing" Target="../diagrams/drawing39.xml"/><Relationship Id="rId13" Type="http://schemas.microsoft.com/office/2007/relationships/diagramDrawing" Target="../diagrams/drawing40.xml"/><Relationship Id="rId3" Type="http://schemas.openxmlformats.org/officeDocument/2006/relationships/image" Target="../media/image20.jpg"/><Relationship Id="rId7" Type="http://schemas.openxmlformats.org/officeDocument/2006/relationships/diagramColors" Target="../diagrams/colors39.xml"/><Relationship Id="rId12" Type="http://schemas.openxmlformats.org/officeDocument/2006/relationships/diagramColors" Target="../diagrams/colors40.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QuickStyle" Target="../diagrams/quickStyle39.xml"/><Relationship Id="rId11" Type="http://schemas.openxmlformats.org/officeDocument/2006/relationships/diagramQuickStyle" Target="../diagrams/quickStyle40.xml"/><Relationship Id="rId5" Type="http://schemas.openxmlformats.org/officeDocument/2006/relationships/diagramLayout" Target="../diagrams/layout39.xml"/><Relationship Id="rId10" Type="http://schemas.openxmlformats.org/officeDocument/2006/relationships/diagramLayout" Target="../diagrams/layout40.xml"/><Relationship Id="rId4" Type="http://schemas.openxmlformats.org/officeDocument/2006/relationships/diagramData" Target="../diagrams/data39.xml"/><Relationship Id="rId9" Type="http://schemas.openxmlformats.org/officeDocument/2006/relationships/diagramData" Target="../diagrams/data40.xml"/><Relationship Id="rId14" Type="http://schemas.openxmlformats.org/officeDocument/2006/relationships/image" Target="../media/image23.png"/></Relationships>
</file>

<file path=ppt/slides/_rels/slide57.xml.rels><?xml version="1.0" encoding="UTF-8" standalone="yes"?>
<Relationships xmlns="http://schemas.openxmlformats.org/package/2006/relationships"><Relationship Id="rId8" Type="http://schemas.microsoft.com/office/2007/relationships/diagramDrawing" Target="../diagrams/drawing41.xml"/><Relationship Id="rId13" Type="http://schemas.microsoft.com/office/2007/relationships/diagramDrawing" Target="../diagrams/drawing42.xml"/><Relationship Id="rId3" Type="http://schemas.openxmlformats.org/officeDocument/2006/relationships/image" Target="../media/image20.jpg"/><Relationship Id="rId7" Type="http://schemas.openxmlformats.org/officeDocument/2006/relationships/diagramColors" Target="../diagrams/colors41.xml"/><Relationship Id="rId12" Type="http://schemas.openxmlformats.org/officeDocument/2006/relationships/diagramColors" Target="../diagrams/colors4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41.xml"/><Relationship Id="rId11" Type="http://schemas.openxmlformats.org/officeDocument/2006/relationships/diagramQuickStyle" Target="../diagrams/quickStyle42.xml"/><Relationship Id="rId5" Type="http://schemas.openxmlformats.org/officeDocument/2006/relationships/diagramLayout" Target="../diagrams/layout41.xml"/><Relationship Id="rId10" Type="http://schemas.openxmlformats.org/officeDocument/2006/relationships/diagramLayout" Target="../diagrams/layout42.xml"/><Relationship Id="rId4" Type="http://schemas.openxmlformats.org/officeDocument/2006/relationships/diagramData" Target="../diagrams/data41.xml"/><Relationship Id="rId9" Type="http://schemas.openxmlformats.org/officeDocument/2006/relationships/diagramData" Target="../diagrams/data42.xml"/><Relationship Id="rId14"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microsoft.com/office/2007/relationships/diagramDrawing" Target="../diagrams/drawing43.xml"/><Relationship Id="rId13" Type="http://schemas.microsoft.com/office/2007/relationships/diagramDrawing" Target="../diagrams/drawing44.xml"/><Relationship Id="rId3" Type="http://schemas.openxmlformats.org/officeDocument/2006/relationships/image" Target="../media/image20.jpg"/><Relationship Id="rId7" Type="http://schemas.openxmlformats.org/officeDocument/2006/relationships/diagramColors" Target="../diagrams/colors43.xml"/><Relationship Id="rId12" Type="http://schemas.openxmlformats.org/officeDocument/2006/relationships/diagramColors" Target="../diagrams/colors4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QuickStyle" Target="../diagrams/quickStyle43.xml"/><Relationship Id="rId11" Type="http://schemas.openxmlformats.org/officeDocument/2006/relationships/diagramQuickStyle" Target="../diagrams/quickStyle44.xml"/><Relationship Id="rId5" Type="http://schemas.openxmlformats.org/officeDocument/2006/relationships/diagramLayout" Target="../diagrams/layout43.xml"/><Relationship Id="rId10" Type="http://schemas.openxmlformats.org/officeDocument/2006/relationships/diagramLayout" Target="../diagrams/layout44.xml"/><Relationship Id="rId4" Type="http://schemas.openxmlformats.org/officeDocument/2006/relationships/diagramData" Target="../diagrams/data43.xml"/><Relationship Id="rId9" Type="http://schemas.openxmlformats.org/officeDocument/2006/relationships/diagramData" Target="../diagrams/data44.xml"/><Relationship Id="rId14" Type="http://schemas.openxmlformats.org/officeDocument/2006/relationships/image" Target="../media/image23.png"/></Relationships>
</file>

<file path=ppt/slides/_rels/slide59.xml.rels><?xml version="1.0" encoding="UTF-8" standalone="yes"?>
<Relationships xmlns="http://schemas.openxmlformats.org/package/2006/relationships"><Relationship Id="rId8" Type="http://schemas.microsoft.com/office/2007/relationships/diagramDrawing" Target="../diagrams/drawing45.xml"/><Relationship Id="rId13" Type="http://schemas.microsoft.com/office/2007/relationships/diagramDrawing" Target="../diagrams/drawing46.xml"/><Relationship Id="rId3" Type="http://schemas.openxmlformats.org/officeDocument/2006/relationships/image" Target="../media/image20.jpg"/><Relationship Id="rId7" Type="http://schemas.openxmlformats.org/officeDocument/2006/relationships/diagramColors" Target="../diagrams/colors45.xml"/><Relationship Id="rId12" Type="http://schemas.openxmlformats.org/officeDocument/2006/relationships/diagramColors" Target="../diagrams/colors46.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QuickStyle" Target="../diagrams/quickStyle45.xml"/><Relationship Id="rId11" Type="http://schemas.openxmlformats.org/officeDocument/2006/relationships/diagramQuickStyle" Target="../diagrams/quickStyle46.xml"/><Relationship Id="rId5" Type="http://schemas.openxmlformats.org/officeDocument/2006/relationships/diagramLayout" Target="../diagrams/layout45.xml"/><Relationship Id="rId15" Type="http://schemas.openxmlformats.org/officeDocument/2006/relationships/image" Target="../media/image23.png"/><Relationship Id="rId10" Type="http://schemas.openxmlformats.org/officeDocument/2006/relationships/diagramLayout" Target="../diagrams/layout46.xml"/><Relationship Id="rId4" Type="http://schemas.openxmlformats.org/officeDocument/2006/relationships/diagramData" Target="../diagrams/data45.xml"/><Relationship Id="rId9" Type="http://schemas.openxmlformats.org/officeDocument/2006/relationships/diagramData" Target="../diagrams/data46.xml"/><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diagramDrawing" Target="../diagrams/drawing47.xml"/><Relationship Id="rId13" Type="http://schemas.microsoft.com/office/2007/relationships/diagramDrawing" Target="../diagrams/drawing48.xml"/><Relationship Id="rId3" Type="http://schemas.openxmlformats.org/officeDocument/2006/relationships/image" Target="../media/image20.jpg"/><Relationship Id="rId7" Type="http://schemas.openxmlformats.org/officeDocument/2006/relationships/diagramColors" Target="../diagrams/colors47.xml"/><Relationship Id="rId12" Type="http://schemas.openxmlformats.org/officeDocument/2006/relationships/diagramColors" Target="../diagrams/colors48.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QuickStyle" Target="../diagrams/quickStyle47.xml"/><Relationship Id="rId11" Type="http://schemas.openxmlformats.org/officeDocument/2006/relationships/diagramQuickStyle" Target="../diagrams/quickStyle48.xml"/><Relationship Id="rId5" Type="http://schemas.openxmlformats.org/officeDocument/2006/relationships/diagramLayout" Target="../diagrams/layout47.xml"/><Relationship Id="rId10" Type="http://schemas.openxmlformats.org/officeDocument/2006/relationships/diagramLayout" Target="../diagrams/layout48.xml"/><Relationship Id="rId4" Type="http://schemas.openxmlformats.org/officeDocument/2006/relationships/diagramData" Target="../diagrams/data47.xml"/><Relationship Id="rId9" Type="http://schemas.openxmlformats.org/officeDocument/2006/relationships/diagramData" Target="../diagrams/data48.xml"/><Relationship Id="rId1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8" Type="http://schemas.microsoft.com/office/2007/relationships/diagramDrawing" Target="../diagrams/drawing49.xml"/><Relationship Id="rId13" Type="http://schemas.microsoft.com/office/2007/relationships/diagramDrawing" Target="../diagrams/drawing50.xml"/><Relationship Id="rId3" Type="http://schemas.openxmlformats.org/officeDocument/2006/relationships/image" Target="../media/image20.jpg"/><Relationship Id="rId7" Type="http://schemas.openxmlformats.org/officeDocument/2006/relationships/diagramColors" Target="../diagrams/colors49.xml"/><Relationship Id="rId12" Type="http://schemas.openxmlformats.org/officeDocument/2006/relationships/diagramColors" Target="../diagrams/colors50.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QuickStyle" Target="../diagrams/quickStyle49.xml"/><Relationship Id="rId11" Type="http://schemas.openxmlformats.org/officeDocument/2006/relationships/diagramQuickStyle" Target="../diagrams/quickStyle50.xml"/><Relationship Id="rId5" Type="http://schemas.openxmlformats.org/officeDocument/2006/relationships/diagramLayout" Target="../diagrams/layout49.xml"/><Relationship Id="rId15" Type="http://schemas.openxmlformats.org/officeDocument/2006/relationships/image" Target="../media/image23.png"/><Relationship Id="rId10" Type="http://schemas.openxmlformats.org/officeDocument/2006/relationships/diagramLayout" Target="../diagrams/layout50.xml"/><Relationship Id="rId4" Type="http://schemas.openxmlformats.org/officeDocument/2006/relationships/diagramData" Target="../diagrams/data49.xml"/><Relationship Id="rId9" Type="http://schemas.openxmlformats.org/officeDocument/2006/relationships/diagramData" Target="../diagrams/data50.xml"/><Relationship Id="rId14" Type="http://schemas.openxmlformats.org/officeDocument/2006/relationships/image" Target="../media/image43.jpeg"/></Relationships>
</file>

<file path=ppt/slides/_rels/slide64.xml.rels><?xml version="1.0" encoding="UTF-8" standalone="yes"?>
<Relationships xmlns="http://schemas.openxmlformats.org/package/2006/relationships"><Relationship Id="rId8" Type="http://schemas.microsoft.com/office/2007/relationships/diagramDrawing" Target="../diagrams/drawing51.xml"/><Relationship Id="rId13" Type="http://schemas.microsoft.com/office/2007/relationships/diagramDrawing" Target="../diagrams/drawing52.xml"/><Relationship Id="rId3" Type="http://schemas.openxmlformats.org/officeDocument/2006/relationships/image" Target="../media/image20.jpg"/><Relationship Id="rId7" Type="http://schemas.openxmlformats.org/officeDocument/2006/relationships/diagramColors" Target="../diagrams/colors51.xml"/><Relationship Id="rId12" Type="http://schemas.openxmlformats.org/officeDocument/2006/relationships/diagramColors" Target="../diagrams/colors52.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QuickStyle" Target="../diagrams/quickStyle51.xml"/><Relationship Id="rId11" Type="http://schemas.openxmlformats.org/officeDocument/2006/relationships/diagramQuickStyle" Target="../diagrams/quickStyle52.xml"/><Relationship Id="rId5" Type="http://schemas.openxmlformats.org/officeDocument/2006/relationships/diagramLayout" Target="../diagrams/layout51.xml"/><Relationship Id="rId15" Type="http://schemas.openxmlformats.org/officeDocument/2006/relationships/image" Target="../media/image23.png"/><Relationship Id="rId10" Type="http://schemas.openxmlformats.org/officeDocument/2006/relationships/diagramLayout" Target="../diagrams/layout52.xml"/><Relationship Id="rId4" Type="http://schemas.openxmlformats.org/officeDocument/2006/relationships/diagramData" Target="../diagrams/data51.xml"/><Relationship Id="rId9" Type="http://schemas.openxmlformats.org/officeDocument/2006/relationships/diagramData" Target="../diagrams/data52.xml"/><Relationship Id="rId14" Type="http://schemas.openxmlformats.org/officeDocument/2006/relationships/image" Target="../media/image43.jpeg"/></Relationships>
</file>

<file path=ppt/slides/_rels/slide65.xml.rels><?xml version="1.0" encoding="UTF-8" standalone="yes"?>
<Relationships xmlns="http://schemas.openxmlformats.org/package/2006/relationships"><Relationship Id="rId8" Type="http://schemas.microsoft.com/office/2007/relationships/diagramDrawing" Target="../diagrams/drawing53.xml"/><Relationship Id="rId13" Type="http://schemas.microsoft.com/office/2007/relationships/diagramDrawing" Target="../diagrams/drawing54.xml"/><Relationship Id="rId3" Type="http://schemas.openxmlformats.org/officeDocument/2006/relationships/image" Target="../media/image20.jpg"/><Relationship Id="rId7" Type="http://schemas.openxmlformats.org/officeDocument/2006/relationships/diagramColors" Target="../diagrams/colors53.xml"/><Relationship Id="rId12" Type="http://schemas.openxmlformats.org/officeDocument/2006/relationships/diagramColors" Target="../diagrams/colors54.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QuickStyle" Target="../diagrams/quickStyle53.xml"/><Relationship Id="rId11" Type="http://schemas.openxmlformats.org/officeDocument/2006/relationships/diagramQuickStyle" Target="../diagrams/quickStyle54.xml"/><Relationship Id="rId5" Type="http://schemas.openxmlformats.org/officeDocument/2006/relationships/diagramLayout" Target="../diagrams/layout53.xml"/><Relationship Id="rId15" Type="http://schemas.openxmlformats.org/officeDocument/2006/relationships/image" Target="../media/image23.png"/><Relationship Id="rId10" Type="http://schemas.openxmlformats.org/officeDocument/2006/relationships/diagramLayout" Target="../diagrams/layout54.xml"/><Relationship Id="rId4" Type="http://schemas.openxmlformats.org/officeDocument/2006/relationships/diagramData" Target="../diagrams/data53.xml"/><Relationship Id="rId9" Type="http://schemas.openxmlformats.org/officeDocument/2006/relationships/diagramData" Target="../diagrams/data54.xml"/><Relationship Id="rId14" Type="http://schemas.openxmlformats.org/officeDocument/2006/relationships/image" Target="../media/image43.jpeg"/></Relationships>
</file>

<file path=ppt/slides/_rels/slide66.xml.rels><?xml version="1.0" encoding="UTF-8" standalone="yes"?>
<Relationships xmlns="http://schemas.openxmlformats.org/package/2006/relationships"><Relationship Id="rId8" Type="http://schemas.microsoft.com/office/2007/relationships/diagramDrawing" Target="../diagrams/drawing55.xml"/><Relationship Id="rId13" Type="http://schemas.microsoft.com/office/2007/relationships/diagramDrawing" Target="../diagrams/drawing56.xml"/><Relationship Id="rId3" Type="http://schemas.openxmlformats.org/officeDocument/2006/relationships/image" Target="../media/image20.jpg"/><Relationship Id="rId7" Type="http://schemas.openxmlformats.org/officeDocument/2006/relationships/diagramColors" Target="../diagrams/colors55.xml"/><Relationship Id="rId12" Type="http://schemas.openxmlformats.org/officeDocument/2006/relationships/diagramColors" Target="../diagrams/colors56.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QuickStyle" Target="../diagrams/quickStyle55.xml"/><Relationship Id="rId11" Type="http://schemas.openxmlformats.org/officeDocument/2006/relationships/diagramQuickStyle" Target="../diagrams/quickStyle56.xml"/><Relationship Id="rId5" Type="http://schemas.openxmlformats.org/officeDocument/2006/relationships/diagramLayout" Target="../diagrams/layout55.xml"/><Relationship Id="rId10" Type="http://schemas.openxmlformats.org/officeDocument/2006/relationships/diagramLayout" Target="../diagrams/layout56.xml"/><Relationship Id="rId4" Type="http://schemas.openxmlformats.org/officeDocument/2006/relationships/diagramData" Target="../diagrams/data55.xml"/><Relationship Id="rId9" Type="http://schemas.openxmlformats.org/officeDocument/2006/relationships/diagramData" Target="../diagrams/data56.xml"/><Relationship Id="rId14" Type="http://schemas.openxmlformats.org/officeDocument/2006/relationships/image" Target="../media/image44.png"/></Relationships>
</file>

<file path=ppt/slides/_rels/slide67.xml.rels><?xml version="1.0" encoding="UTF-8" standalone="yes"?>
<Relationships xmlns="http://schemas.openxmlformats.org/package/2006/relationships"><Relationship Id="rId8" Type="http://schemas.microsoft.com/office/2007/relationships/diagramDrawing" Target="../diagrams/drawing57.xml"/><Relationship Id="rId13" Type="http://schemas.microsoft.com/office/2007/relationships/diagramDrawing" Target="../diagrams/drawing58.xml"/><Relationship Id="rId3" Type="http://schemas.openxmlformats.org/officeDocument/2006/relationships/image" Target="../media/image20.jpg"/><Relationship Id="rId7" Type="http://schemas.openxmlformats.org/officeDocument/2006/relationships/diagramColors" Target="../diagrams/colors57.xml"/><Relationship Id="rId12" Type="http://schemas.openxmlformats.org/officeDocument/2006/relationships/diagramColors" Target="../diagrams/colors58.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QuickStyle" Target="../diagrams/quickStyle57.xml"/><Relationship Id="rId11" Type="http://schemas.openxmlformats.org/officeDocument/2006/relationships/diagramQuickStyle" Target="../diagrams/quickStyle58.xml"/><Relationship Id="rId5" Type="http://schemas.openxmlformats.org/officeDocument/2006/relationships/diagramLayout" Target="../diagrams/layout57.xml"/><Relationship Id="rId10" Type="http://schemas.openxmlformats.org/officeDocument/2006/relationships/diagramLayout" Target="../diagrams/layout58.xml"/><Relationship Id="rId4" Type="http://schemas.openxmlformats.org/officeDocument/2006/relationships/diagramData" Target="../diagrams/data57.xml"/><Relationship Id="rId9" Type="http://schemas.openxmlformats.org/officeDocument/2006/relationships/diagramData" Target="../diagrams/data58.xml"/><Relationship Id="rId14" Type="http://schemas.openxmlformats.org/officeDocument/2006/relationships/image" Target="../media/image23.png"/></Relationships>
</file>

<file path=ppt/slides/_rels/slide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microsoft.com/office/2007/relationships/diagramDrawing" Target="../diagrams/drawing59.xml"/><Relationship Id="rId13" Type="http://schemas.microsoft.com/office/2007/relationships/diagramDrawing" Target="../diagrams/drawing60.xml"/><Relationship Id="rId3" Type="http://schemas.openxmlformats.org/officeDocument/2006/relationships/image" Target="../media/image20.jpg"/><Relationship Id="rId7" Type="http://schemas.openxmlformats.org/officeDocument/2006/relationships/diagramColors" Target="../diagrams/colors59.xml"/><Relationship Id="rId12" Type="http://schemas.openxmlformats.org/officeDocument/2006/relationships/diagramColors" Target="../diagrams/colors60.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QuickStyle" Target="../diagrams/quickStyle59.xml"/><Relationship Id="rId11" Type="http://schemas.openxmlformats.org/officeDocument/2006/relationships/diagramQuickStyle" Target="../diagrams/quickStyle60.xml"/><Relationship Id="rId5" Type="http://schemas.openxmlformats.org/officeDocument/2006/relationships/diagramLayout" Target="../diagrams/layout59.xml"/><Relationship Id="rId10" Type="http://schemas.openxmlformats.org/officeDocument/2006/relationships/diagramLayout" Target="../diagrams/layout60.xml"/><Relationship Id="rId4" Type="http://schemas.openxmlformats.org/officeDocument/2006/relationships/diagramData" Target="../diagrams/data59.xml"/><Relationship Id="rId9" Type="http://schemas.openxmlformats.org/officeDocument/2006/relationships/diagramData" Target="../diagrams/data60.xml"/></Relationships>
</file>

<file path=ppt/slides/_rels/slide71.xml.rels><?xml version="1.0" encoding="UTF-8" standalone="yes"?>
<Relationships xmlns="http://schemas.openxmlformats.org/package/2006/relationships"><Relationship Id="rId8" Type="http://schemas.microsoft.com/office/2007/relationships/diagramDrawing" Target="../diagrams/drawing61.xml"/><Relationship Id="rId13" Type="http://schemas.microsoft.com/office/2007/relationships/diagramDrawing" Target="../diagrams/drawing62.xml"/><Relationship Id="rId3" Type="http://schemas.openxmlformats.org/officeDocument/2006/relationships/image" Target="../media/image20.jpg"/><Relationship Id="rId7" Type="http://schemas.openxmlformats.org/officeDocument/2006/relationships/diagramColors" Target="../diagrams/colors61.xml"/><Relationship Id="rId12" Type="http://schemas.openxmlformats.org/officeDocument/2006/relationships/diagramColors" Target="../diagrams/colors62.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QuickStyle" Target="../diagrams/quickStyle61.xml"/><Relationship Id="rId11" Type="http://schemas.openxmlformats.org/officeDocument/2006/relationships/diagramQuickStyle" Target="../diagrams/quickStyle62.xml"/><Relationship Id="rId5" Type="http://schemas.openxmlformats.org/officeDocument/2006/relationships/diagramLayout" Target="../diagrams/layout61.xml"/><Relationship Id="rId10" Type="http://schemas.openxmlformats.org/officeDocument/2006/relationships/diagramLayout" Target="../diagrams/layout62.xml"/><Relationship Id="rId4" Type="http://schemas.openxmlformats.org/officeDocument/2006/relationships/diagramData" Target="../diagrams/data61.xml"/><Relationship Id="rId9" Type="http://schemas.openxmlformats.org/officeDocument/2006/relationships/diagramData" Target="../diagrams/data62.xml"/></Relationships>
</file>

<file path=ppt/slides/_rels/slide72.xml.rels><?xml version="1.0" encoding="UTF-8" standalone="yes"?>
<Relationships xmlns="http://schemas.openxmlformats.org/package/2006/relationships"><Relationship Id="rId8" Type="http://schemas.microsoft.com/office/2007/relationships/diagramDrawing" Target="../diagrams/drawing63.xml"/><Relationship Id="rId13" Type="http://schemas.microsoft.com/office/2007/relationships/diagramDrawing" Target="../diagrams/drawing64.xml"/><Relationship Id="rId3" Type="http://schemas.openxmlformats.org/officeDocument/2006/relationships/image" Target="../media/image20.jpg"/><Relationship Id="rId7" Type="http://schemas.openxmlformats.org/officeDocument/2006/relationships/diagramColors" Target="../diagrams/colors63.xml"/><Relationship Id="rId12" Type="http://schemas.openxmlformats.org/officeDocument/2006/relationships/diagramColors" Target="../diagrams/colors64.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QuickStyle" Target="../diagrams/quickStyle63.xml"/><Relationship Id="rId11" Type="http://schemas.openxmlformats.org/officeDocument/2006/relationships/diagramQuickStyle" Target="../diagrams/quickStyle64.xml"/><Relationship Id="rId5" Type="http://schemas.openxmlformats.org/officeDocument/2006/relationships/diagramLayout" Target="../diagrams/layout63.xml"/><Relationship Id="rId10" Type="http://schemas.openxmlformats.org/officeDocument/2006/relationships/diagramLayout" Target="../diagrams/layout64.xml"/><Relationship Id="rId4" Type="http://schemas.openxmlformats.org/officeDocument/2006/relationships/diagramData" Target="../diagrams/data63.xml"/><Relationship Id="rId9" Type="http://schemas.openxmlformats.org/officeDocument/2006/relationships/diagramData" Target="../diagrams/data64.xml"/></Relationships>
</file>

<file path=ppt/slides/_rels/slide73.xml.rels><?xml version="1.0" encoding="UTF-8" standalone="yes"?>
<Relationships xmlns="http://schemas.openxmlformats.org/package/2006/relationships"><Relationship Id="rId8" Type="http://schemas.microsoft.com/office/2007/relationships/diagramDrawing" Target="../diagrams/drawing65.xml"/><Relationship Id="rId13" Type="http://schemas.microsoft.com/office/2007/relationships/diagramDrawing" Target="../diagrams/drawing66.xml"/><Relationship Id="rId3" Type="http://schemas.openxmlformats.org/officeDocument/2006/relationships/image" Target="../media/image20.jpg"/><Relationship Id="rId7" Type="http://schemas.openxmlformats.org/officeDocument/2006/relationships/diagramColors" Target="../diagrams/colors65.xml"/><Relationship Id="rId12" Type="http://schemas.openxmlformats.org/officeDocument/2006/relationships/diagramColors" Target="../diagrams/colors66.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QuickStyle" Target="../diagrams/quickStyle65.xml"/><Relationship Id="rId11" Type="http://schemas.openxmlformats.org/officeDocument/2006/relationships/diagramQuickStyle" Target="../diagrams/quickStyle66.xml"/><Relationship Id="rId5" Type="http://schemas.openxmlformats.org/officeDocument/2006/relationships/diagramLayout" Target="../diagrams/layout65.xml"/><Relationship Id="rId10" Type="http://schemas.openxmlformats.org/officeDocument/2006/relationships/diagramLayout" Target="../diagrams/layout66.xml"/><Relationship Id="rId4" Type="http://schemas.openxmlformats.org/officeDocument/2006/relationships/diagramData" Target="../diagrams/data65.xml"/><Relationship Id="rId9" Type="http://schemas.openxmlformats.org/officeDocument/2006/relationships/diagramData" Target="../diagrams/data66.xml"/></Relationships>
</file>

<file path=ppt/slides/_rels/slide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pharmacologie.sfpeada.fr/"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231F8-2714-A317-C964-A528A1EB415D}"/>
              </a:ext>
            </a:extLst>
          </p:cNvPr>
          <p:cNvSpPr>
            <a:spLocks noGrp="1"/>
          </p:cNvSpPr>
          <p:nvPr>
            <p:ph type="ctrTitle"/>
          </p:nvPr>
        </p:nvSpPr>
        <p:spPr>
          <a:xfrm>
            <a:off x="424872" y="2914587"/>
            <a:ext cx="5079816" cy="2387600"/>
          </a:xfrm>
        </p:spPr>
        <p:txBody>
          <a:bodyPr>
            <a:noAutofit/>
          </a:bodyPr>
          <a:lstStyle/>
          <a:p>
            <a:pPr algn="l"/>
            <a:r>
              <a:rPr lang="fr-FR" sz="4800" dirty="0">
                <a:solidFill>
                  <a:srgbClr val="1F1B8C"/>
                </a:solidFill>
                <a:latin typeface="Madimi One" pitchFamily="2" charset="0"/>
              </a:rPr>
              <a:t>Psychotropes chez les enfants et les adolescents</a:t>
            </a:r>
          </a:p>
        </p:txBody>
      </p:sp>
      <p:sp>
        <p:nvSpPr>
          <p:cNvPr id="3" name="Sous-titre 2">
            <a:extLst>
              <a:ext uri="{FF2B5EF4-FFF2-40B4-BE49-F238E27FC236}">
                <a16:creationId xmlns:a16="http://schemas.microsoft.com/office/drawing/2014/main" id="{508FF9A1-E628-90E6-4A57-A3EBE938E43B}"/>
              </a:ext>
            </a:extLst>
          </p:cNvPr>
          <p:cNvSpPr>
            <a:spLocks noGrp="1"/>
          </p:cNvSpPr>
          <p:nvPr>
            <p:ph type="subTitle" idx="1"/>
          </p:nvPr>
        </p:nvSpPr>
        <p:spPr>
          <a:xfrm>
            <a:off x="854640" y="5302186"/>
            <a:ext cx="5470746" cy="1406561"/>
          </a:xfrm>
        </p:spPr>
        <p:txBody>
          <a:bodyPr>
            <a:normAutofit fontScale="92500" lnSpcReduction="10000"/>
          </a:bodyPr>
          <a:lstStyle/>
          <a:p>
            <a:pPr algn="l"/>
            <a:r>
              <a:rPr lang="fr-FR" sz="2000" dirty="0">
                <a:solidFill>
                  <a:srgbClr val="0198FA"/>
                </a:solidFill>
                <a:latin typeface="Madimi One" pitchFamily="2" charset="0"/>
              </a:rPr>
              <a:t>Centre Oreste</a:t>
            </a:r>
          </a:p>
          <a:p>
            <a:pPr algn="l"/>
            <a:r>
              <a:rPr lang="fr-FR" sz="2000" dirty="0">
                <a:solidFill>
                  <a:srgbClr val="0198FA"/>
                </a:solidFill>
                <a:latin typeface="Madimi One" pitchFamily="2" charset="0"/>
              </a:rPr>
              <a:t>Dr Xavier ANGIBAULT 	Dr Sarah BENCHAIBA</a:t>
            </a:r>
          </a:p>
          <a:p>
            <a:pPr algn="l"/>
            <a:r>
              <a:rPr lang="fr-FR" sz="2000" dirty="0">
                <a:solidFill>
                  <a:srgbClr val="0198FA"/>
                </a:solidFill>
                <a:latin typeface="Madimi One" pitchFamily="2" charset="0"/>
              </a:rPr>
              <a:t>Dr Justine COUSIN	                 Dr Aline MARCHAL</a:t>
            </a:r>
          </a:p>
          <a:p>
            <a:pPr algn="l"/>
            <a:r>
              <a:rPr lang="fr-FR" sz="2000" dirty="0">
                <a:solidFill>
                  <a:srgbClr val="0198FA"/>
                </a:solidFill>
                <a:latin typeface="Madimi One" pitchFamily="2" charset="0"/>
              </a:rPr>
              <a:t>Dr Alix RICHARD</a:t>
            </a:r>
          </a:p>
        </p:txBody>
      </p:sp>
      <p:pic>
        <p:nvPicPr>
          <p:cNvPr id="8" name="Image 7">
            <a:extLst>
              <a:ext uri="{FF2B5EF4-FFF2-40B4-BE49-F238E27FC236}">
                <a16:creationId xmlns:a16="http://schemas.microsoft.com/office/drawing/2014/main" id="{828CA002-7403-4D58-7ED5-1CD5836BD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44" y="5302187"/>
            <a:ext cx="264788" cy="257628"/>
          </a:xfrm>
          <a:prstGeom prst="rect">
            <a:avLst/>
          </a:prstGeom>
        </p:spPr>
      </p:pic>
      <p:pic>
        <p:nvPicPr>
          <p:cNvPr id="10" name="Image 9" descr="Une image contenant Graphique, capture d’écran, graphisme, Bleu Majorelle&#10;&#10;Description générée automatiquement">
            <a:extLst>
              <a:ext uri="{FF2B5EF4-FFF2-40B4-BE49-F238E27FC236}">
                <a16:creationId xmlns:a16="http://schemas.microsoft.com/office/drawing/2014/main" id="{B6B39B66-027C-6B06-252B-9E611C4CA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72" y="1508026"/>
            <a:ext cx="2395060" cy="1596256"/>
          </a:xfrm>
          <a:prstGeom prst="rect">
            <a:avLst/>
          </a:prstGeom>
        </p:spPr>
      </p:pic>
    </p:spTree>
    <p:extLst>
      <p:ext uri="{BB962C8B-B14F-4D97-AF65-F5344CB8AC3E}">
        <p14:creationId xmlns:p14="http://schemas.microsoft.com/office/powerpoint/2010/main" val="19922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Instauration du traitement:</a:t>
            </a:r>
          </a:p>
          <a:p>
            <a:pPr lvl="1"/>
            <a:r>
              <a:rPr lang="fr-FR" dirty="0">
                <a:latin typeface="Outfit"/>
              </a:rPr>
              <a:t>Jamais en urgence</a:t>
            </a:r>
          </a:p>
          <a:p>
            <a:pPr lvl="1"/>
            <a:r>
              <a:rPr lang="fr-FR" b="1" u="sng" dirty="0">
                <a:latin typeface="Outfit"/>
              </a:rPr>
              <a:t>Après échec d’une psychothérapie bien menée pendant 4 à 8 semaines</a:t>
            </a:r>
          </a:p>
          <a:p>
            <a:pPr lvl="1"/>
            <a:r>
              <a:rPr lang="fr-FR" dirty="0">
                <a:latin typeface="Outfit"/>
              </a:rPr>
              <a:t>Travailler l’adhésion du jeune ET des parents</a:t>
            </a:r>
          </a:p>
          <a:p>
            <a:pPr lvl="2"/>
            <a:r>
              <a:rPr lang="fr-FR" dirty="0">
                <a:latin typeface="Outfit"/>
              </a:rPr>
              <a:t>Patient mineur = accord du patient ET de SES parents</a:t>
            </a:r>
          </a:p>
          <a:p>
            <a:pPr lvl="1"/>
            <a:r>
              <a:rPr lang="fr-FR" dirty="0">
                <a:latin typeface="Outfit"/>
              </a:rPr>
              <a:t>Pas de bilan biologique pré thérapeutique nécessaire hors antécédents particuliers ou recherche d’une cause somatique</a:t>
            </a:r>
          </a:p>
          <a:p>
            <a:pPr lvl="1"/>
            <a:r>
              <a:rPr lang="fr-FR" dirty="0">
                <a:latin typeface="Outfit"/>
              </a:rPr>
              <a:t>Fluoxétine en 1ere intention ou Sertraline si trouble anxieux associé</a:t>
            </a:r>
          </a:p>
          <a:p>
            <a:pPr lvl="1"/>
            <a:r>
              <a:rPr lang="fr-FR" dirty="0">
                <a:latin typeface="Outfit"/>
              </a:rPr>
              <a:t>Molécule à débuter à faible dose et à augmenter progressivement</a:t>
            </a:r>
          </a:p>
          <a:p>
            <a:pPr lvl="2"/>
            <a:r>
              <a:rPr lang="fr-FR" dirty="0">
                <a:latin typeface="Outfit"/>
              </a:rPr>
              <a:t>Fluoxétine: débuter à 10 mg, augmentation de 10-20 mg; maximum: 60 mg</a:t>
            </a:r>
          </a:p>
          <a:p>
            <a:pPr lvl="2"/>
            <a:r>
              <a:rPr lang="fr-FR" dirty="0">
                <a:latin typeface="Outfit"/>
              </a:rPr>
              <a:t>Sertraline: débuter à 25 mg, augmentation de 25-50 mg; maximum: 200 mg</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21476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27277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lnSpcReduction="10000"/>
          </a:bodyPr>
          <a:lstStyle/>
          <a:p>
            <a:r>
              <a:rPr lang="fr-FR" dirty="0">
                <a:solidFill>
                  <a:srgbClr val="0198FA"/>
                </a:solidFill>
                <a:latin typeface="Outfit"/>
              </a:rPr>
              <a:t>Surveillance:</a:t>
            </a:r>
          </a:p>
          <a:p>
            <a:pPr lvl="1"/>
            <a:r>
              <a:rPr lang="fr-FR" dirty="0">
                <a:latin typeface="Outfit"/>
              </a:rPr>
              <a:t>Consultations régulières</a:t>
            </a:r>
          </a:p>
          <a:p>
            <a:pPr lvl="2"/>
            <a:r>
              <a:rPr lang="fr-FR" dirty="0">
                <a:latin typeface="Outfit"/>
              </a:rPr>
              <a:t>Idéalement, une fois par semaine le premier mois, puis toutes les deux semaines pendant un mois</a:t>
            </a:r>
          </a:p>
          <a:p>
            <a:pPr lvl="2"/>
            <a:r>
              <a:rPr lang="fr-FR" dirty="0">
                <a:latin typeface="Outfit"/>
              </a:rPr>
              <a:t>En pratique, à une à 8-10 jours et une à deux-trois semaines, puis plus espacées si bonne tolérance</a:t>
            </a:r>
          </a:p>
          <a:p>
            <a:pPr lvl="1"/>
            <a:r>
              <a:rPr lang="fr-FR" dirty="0">
                <a:latin typeface="Outfit"/>
              </a:rPr>
              <a:t>Evaluation clinique:</a:t>
            </a:r>
          </a:p>
          <a:p>
            <a:pPr lvl="2"/>
            <a:r>
              <a:rPr lang="fr-FR" dirty="0">
                <a:latin typeface="Outfit"/>
              </a:rPr>
              <a:t>Réponse clinique</a:t>
            </a:r>
          </a:p>
          <a:p>
            <a:pPr lvl="2"/>
            <a:r>
              <a:rPr lang="fr-FR" dirty="0">
                <a:latin typeface="Outfit"/>
              </a:rPr>
              <a:t>Tolérance</a:t>
            </a:r>
          </a:p>
          <a:p>
            <a:pPr lvl="3"/>
            <a:r>
              <a:rPr lang="fr-FR" dirty="0">
                <a:latin typeface="Outfit"/>
              </a:rPr>
              <a:t>Symptômes gastro intestinaux</a:t>
            </a:r>
          </a:p>
          <a:p>
            <a:pPr lvl="3"/>
            <a:r>
              <a:rPr lang="fr-FR" dirty="0">
                <a:latin typeface="Outfit"/>
              </a:rPr>
              <a:t>Symptômes Neuro végétatifs</a:t>
            </a:r>
          </a:p>
          <a:p>
            <a:pPr lvl="3"/>
            <a:r>
              <a:rPr lang="fr-FR" dirty="0">
                <a:latin typeface="Outfit"/>
              </a:rPr>
              <a:t>Symptômes Neuro psy: rechercher un éventuel virage maniaque</a:t>
            </a:r>
          </a:p>
          <a:p>
            <a:pPr lvl="3"/>
            <a:r>
              <a:rPr lang="fr-FR" dirty="0">
                <a:latin typeface="Outfit"/>
              </a:rPr>
              <a:t>Conduite à risque: idées suicidaires (RUD), mises en danger</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11/88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70189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Conduite à tenir:</a:t>
            </a:r>
          </a:p>
          <a:p>
            <a:pPr lvl="1"/>
            <a:r>
              <a:rPr lang="fr-FR" b="1" u="sng" dirty="0">
                <a:latin typeface="Outfit"/>
              </a:rPr>
              <a:t>Attendre 6 à 8 semaines pour évaluer l’efficacité avant d’augmenter la dose</a:t>
            </a:r>
          </a:p>
          <a:p>
            <a:pPr lvl="1"/>
            <a:r>
              <a:rPr lang="fr-FR" dirty="0">
                <a:latin typeface="Outfit"/>
              </a:rPr>
              <a:t>Si amélioration clinique:</a:t>
            </a:r>
          </a:p>
          <a:p>
            <a:pPr lvl="2"/>
            <a:r>
              <a:rPr lang="fr-FR" dirty="0">
                <a:latin typeface="Outfit"/>
              </a:rPr>
              <a:t>Maintien de la posologie efficace pendant au moins 6 à 12 mois</a:t>
            </a:r>
          </a:p>
          <a:p>
            <a:pPr lvl="2"/>
            <a:r>
              <a:rPr lang="fr-FR" dirty="0">
                <a:latin typeface="Outfit"/>
              </a:rPr>
              <a:t>Suivi prolongé pendant 6 à 12 mois (24 mois si récurrence) après la résolution des symptômes et l’arrêt du traitement</a:t>
            </a:r>
          </a:p>
          <a:p>
            <a:pPr lvl="2"/>
            <a:r>
              <a:rPr lang="fr-FR" dirty="0">
                <a:latin typeface="Outfit"/>
              </a:rPr>
              <a:t>Risque de rechute maximum entre 8 et 12 semaines après l’arrêt du traitement</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12/88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532990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680889"/>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10468"/>
            <a:ext cx="10515600" cy="5211615"/>
          </a:xfrm>
        </p:spPr>
        <p:txBody>
          <a:bodyPr>
            <a:normAutofit fontScale="92500" lnSpcReduction="20000"/>
          </a:bodyPr>
          <a:lstStyle/>
          <a:p>
            <a:r>
              <a:rPr lang="fr-FR" dirty="0">
                <a:solidFill>
                  <a:srgbClr val="0198FA"/>
                </a:solidFill>
                <a:latin typeface="Outfit"/>
              </a:rPr>
              <a:t>Conduite à tenir:</a:t>
            </a:r>
          </a:p>
          <a:p>
            <a:pPr lvl="1"/>
            <a:r>
              <a:rPr lang="fr-FR" dirty="0">
                <a:latin typeface="Outfit"/>
              </a:rPr>
              <a:t>Si pas d’amélioration au bout de 6 à 8 semaines: OPACITE</a:t>
            </a:r>
          </a:p>
          <a:p>
            <a:pPr lvl="2"/>
            <a:r>
              <a:rPr lang="fr-FR" dirty="0">
                <a:latin typeface="Outfit"/>
              </a:rPr>
              <a:t>Observance </a:t>
            </a:r>
          </a:p>
          <a:p>
            <a:pPr lvl="2"/>
            <a:r>
              <a:rPr lang="fr-FR" dirty="0">
                <a:latin typeface="Outfit"/>
              </a:rPr>
              <a:t>Psychothérapie </a:t>
            </a:r>
          </a:p>
          <a:p>
            <a:pPr lvl="2"/>
            <a:r>
              <a:rPr lang="fr-FR" dirty="0">
                <a:latin typeface="Outfit"/>
              </a:rPr>
              <a:t>Association à un autre trouble : recherche de comorbidités</a:t>
            </a:r>
          </a:p>
          <a:p>
            <a:pPr lvl="2"/>
            <a:r>
              <a:rPr lang="fr-FR" dirty="0">
                <a:latin typeface="Outfit"/>
              </a:rPr>
              <a:t>Concentration : non utilisée en pratique</a:t>
            </a:r>
          </a:p>
          <a:p>
            <a:pPr lvl="2"/>
            <a:r>
              <a:rPr lang="fr-FR" dirty="0">
                <a:latin typeface="Outfit"/>
              </a:rPr>
              <a:t>Identifier les facteurs environnementaux de maintien</a:t>
            </a:r>
          </a:p>
          <a:p>
            <a:pPr lvl="2"/>
            <a:r>
              <a:rPr lang="fr-FR" dirty="0">
                <a:latin typeface="Outfit"/>
              </a:rPr>
              <a:t>Titration: </a:t>
            </a:r>
          </a:p>
          <a:p>
            <a:pPr lvl="3"/>
            <a:r>
              <a:rPr lang="fr-FR" dirty="0">
                <a:latin typeface="Outfit"/>
              </a:rPr>
              <a:t>Fluoxétine: augmentation de 10-20 mg; maximum: 60 mg</a:t>
            </a:r>
          </a:p>
          <a:p>
            <a:pPr lvl="3"/>
            <a:r>
              <a:rPr lang="fr-FR" dirty="0">
                <a:latin typeface="Outfit"/>
              </a:rPr>
              <a:t>Sertraline: augmentation de 25-50 mg; maximum: 200 mg</a:t>
            </a:r>
          </a:p>
          <a:p>
            <a:pPr lvl="2"/>
            <a:r>
              <a:rPr lang="fr-FR" dirty="0">
                <a:latin typeface="Outfit"/>
              </a:rPr>
              <a:t>Essai d’une autre molécule: </a:t>
            </a:r>
          </a:p>
          <a:p>
            <a:pPr lvl="3"/>
            <a:r>
              <a:rPr lang="fr-FR" dirty="0">
                <a:latin typeface="Outfit"/>
              </a:rPr>
              <a:t>Si inefficace malgré la dose maximale</a:t>
            </a:r>
          </a:p>
          <a:p>
            <a:pPr lvl="3"/>
            <a:r>
              <a:rPr lang="fr-FR" dirty="0">
                <a:latin typeface="Outfit"/>
              </a:rPr>
              <a:t>Diminution progressive du premier traitement puis arrêt et relais par un autre traitement</a:t>
            </a:r>
          </a:p>
          <a:p>
            <a:pPr lvl="4"/>
            <a:r>
              <a:rPr lang="fr-FR" dirty="0">
                <a:latin typeface="Outfit"/>
              </a:rPr>
              <a:t>https://wiki.psychiatrienet.nl/wiki/SwitchAntidepressants</a:t>
            </a:r>
          </a:p>
          <a:p>
            <a:pPr lvl="1"/>
            <a:r>
              <a:rPr lang="fr-FR" dirty="0">
                <a:latin typeface="Outfit"/>
              </a:rPr>
              <a:t>Arrêt du traitement:</a:t>
            </a:r>
          </a:p>
          <a:p>
            <a:pPr lvl="2"/>
            <a:r>
              <a:rPr lang="fr-FR" dirty="0">
                <a:latin typeface="Outfit"/>
              </a:rPr>
              <a:t>En cas d’efficacité 6 à 12 mois après l’arrêt des symptômes</a:t>
            </a:r>
          </a:p>
          <a:p>
            <a:pPr lvl="2"/>
            <a:r>
              <a:rPr lang="fr-FR" dirty="0">
                <a:latin typeface="Outfit"/>
              </a:rPr>
              <a:t>Diminution progressive du traitement par paliers sur plusieurs semaines avant arrêt</a:t>
            </a:r>
          </a:p>
          <a:p>
            <a:pPr lvl="2"/>
            <a:r>
              <a:rPr lang="fr-FR" dirty="0">
                <a:latin typeface="Outfit"/>
              </a:rPr>
              <a:t>Surveillance du risque de rechute; si rechute: reconduction du traitement</a:t>
            </a:r>
          </a:p>
          <a:p>
            <a:pPr lvl="2"/>
            <a:r>
              <a:rPr lang="fr-FR" dirty="0">
                <a:latin typeface="Outfit"/>
              </a:rPr>
              <a:t>A initier lors de périodes moins stressantes (vacances idéalement)</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999399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680889"/>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pic>
        <p:nvPicPr>
          <p:cNvPr id="7" name="Espace réservé du contenu 6">
            <a:extLst>
              <a:ext uri="{FF2B5EF4-FFF2-40B4-BE49-F238E27FC236}">
                <a16:creationId xmlns:a16="http://schemas.microsoft.com/office/drawing/2014/main" id="{0AC227F0-BA05-8315-738E-F33125FF7BB8}"/>
              </a:ext>
            </a:extLst>
          </p:cNvPr>
          <p:cNvPicPr>
            <a:picLocks noGrp="1" noChangeAspect="1"/>
          </p:cNvPicPr>
          <p:nvPr>
            <p:ph idx="1"/>
          </p:nvPr>
        </p:nvPicPr>
        <p:blipFill>
          <a:blip r:embed="rId3"/>
          <a:stretch>
            <a:fillRect/>
          </a:stretch>
        </p:blipFill>
        <p:spPr>
          <a:xfrm>
            <a:off x="1362075" y="362743"/>
            <a:ext cx="9763133" cy="6132513"/>
          </a:xfrm>
        </p:spPr>
      </p:pic>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877550" y="6177111"/>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896051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Conduite à tenir:</a:t>
            </a:r>
          </a:p>
          <a:p>
            <a:pPr lvl="1"/>
            <a:r>
              <a:rPr lang="fr-FR" dirty="0">
                <a:latin typeface="Outfit"/>
              </a:rPr>
              <a:t>Si effets indésirables:</a:t>
            </a:r>
          </a:p>
          <a:p>
            <a:pPr lvl="2"/>
            <a:r>
              <a:rPr lang="fr-FR" dirty="0">
                <a:latin typeface="Outfit"/>
              </a:rPr>
              <a:t>Gastro-intestinaux et neurovégétatifs: disparaissent avec le maintien de la dose (15 jours environ); traitement symptomatique possible</a:t>
            </a:r>
          </a:p>
          <a:p>
            <a:pPr lvl="2"/>
            <a:r>
              <a:rPr lang="fr-FR" dirty="0">
                <a:latin typeface="Outfit"/>
              </a:rPr>
              <a:t>Neuropsy: recherche un éventuel virage maniaque</a:t>
            </a:r>
          </a:p>
          <a:p>
            <a:pPr lvl="3"/>
            <a:r>
              <a:rPr lang="fr-FR" dirty="0">
                <a:latin typeface="Outfit"/>
              </a:rPr>
              <a:t>Si effet secondaire simple: diminution de la dose</a:t>
            </a:r>
          </a:p>
          <a:p>
            <a:pPr lvl="3"/>
            <a:r>
              <a:rPr lang="fr-FR" dirty="0">
                <a:latin typeface="Outfit"/>
              </a:rPr>
              <a:t>Si virage maniaque, arrêt du traitement; si pas d’amélioration à l’arrêt, orientation vers les urgences pour évaluation et prise en charge adaptée</a:t>
            </a:r>
          </a:p>
          <a:p>
            <a:pPr lvl="2"/>
            <a:r>
              <a:rPr lang="fr-FR" dirty="0">
                <a:latin typeface="Outfit"/>
              </a:rPr>
              <a:t>Conduites suicidaires:</a:t>
            </a:r>
          </a:p>
          <a:p>
            <a:pPr lvl="3"/>
            <a:r>
              <a:rPr lang="fr-FR" dirty="0">
                <a:latin typeface="Outfit"/>
              </a:rPr>
              <a:t>Risque de majoration maximum les trois premières semaines</a:t>
            </a:r>
          </a:p>
          <a:p>
            <a:pPr lvl="3"/>
            <a:r>
              <a:rPr lang="fr-FR" dirty="0">
                <a:latin typeface="Outfit"/>
              </a:rPr>
              <a:t>Si augmentation des idées suicidaires, discuter la diminution voir l’arrêt du traitement</a:t>
            </a:r>
          </a:p>
          <a:p>
            <a:pPr lvl="3"/>
            <a:r>
              <a:rPr lang="fr-FR" dirty="0">
                <a:latin typeface="Outfit"/>
              </a:rPr>
              <a:t>Consultations plus régulières, informations des parents</a:t>
            </a:r>
          </a:p>
          <a:p>
            <a:pPr lvl="3"/>
            <a:r>
              <a:rPr lang="fr-FR" dirty="0">
                <a:latin typeface="Outfit"/>
              </a:rPr>
              <a:t>Orientation vers les urgences si nécessaire</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04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9BED4-3365-92FA-73C2-2BDC99AD738B}"/>
              </a:ext>
            </a:extLst>
          </p:cNvPr>
          <p:cNvSpPr>
            <a:spLocks noGrp="1"/>
          </p:cNvSpPr>
          <p:nvPr>
            <p:ph type="title"/>
          </p:nvPr>
        </p:nvSpPr>
        <p:spPr>
          <a:xfrm>
            <a:off x="2224087" y="2078464"/>
            <a:ext cx="600075" cy="985838"/>
          </a:xfrm>
        </p:spPr>
        <p:txBody>
          <a:bodyPr>
            <a:normAutofit/>
          </a:bodyPr>
          <a:lstStyle/>
          <a:p>
            <a:r>
              <a:rPr lang="fr-FR" sz="6000" dirty="0">
                <a:solidFill>
                  <a:srgbClr val="10D396"/>
                </a:solidFill>
                <a:latin typeface="Madimi One" pitchFamily="2" charset="0"/>
              </a:rPr>
              <a:t>2</a:t>
            </a:r>
          </a:p>
        </p:txBody>
      </p:sp>
      <p:sp>
        <p:nvSpPr>
          <p:cNvPr id="3" name="Espace réservé du contenu 2">
            <a:extLst>
              <a:ext uri="{FF2B5EF4-FFF2-40B4-BE49-F238E27FC236}">
                <a16:creationId xmlns:a16="http://schemas.microsoft.com/office/drawing/2014/main" id="{766F5341-3BAE-8794-1140-7756D97D6591}"/>
              </a:ext>
            </a:extLst>
          </p:cNvPr>
          <p:cNvSpPr>
            <a:spLocks noGrp="1"/>
          </p:cNvSpPr>
          <p:nvPr>
            <p:ph idx="1"/>
          </p:nvPr>
        </p:nvSpPr>
        <p:spPr>
          <a:xfrm>
            <a:off x="838200" y="3137326"/>
            <a:ext cx="3371850" cy="1641475"/>
          </a:xfrm>
        </p:spPr>
        <p:txBody>
          <a:bodyPr>
            <a:noAutofit/>
          </a:bodyPr>
          <a:lstStyle/>
          <a:p>
            <a:pPr marL="0" indent="0" algn="ctr">
              <a:buNone/>
            </a:pPr>
            <a:endParaRPr lang="fr-FR" sz="3000" dirty="0">
              <a:solidFill>
                <a:schemeClr val="bg1"/>
              </a:solidFill>
              <a:latin typeface="Madimi One" pitchFamily="2" charset="0"/>
            </a:endParaRPr>
          </a:p>
        </p:txBody>
      </p:sp>
      <p:sp>
        <p:nvSpPr>
          <p:cNvPr id="6" name="Espace réservé du contenu 2">
            <a:extLst>
              <a:ext uri="{FF2B5EF4-FFF2-40B4-BE49-F238E27FC236}">
                <a16:creationId xmlns:a16="http://schemas.microsoft.com/office/drawing/2014/main" id="{E2CF2988-7222-786E-6907-7F888A1961D1}"/>
              </a:ext>
            </a:extLst>
          </p:cNvPr>
          <p:cNvSpPr txBox="1">
            <a:spLocks/>
          </p:cNvSpPr>
          <p:nvPr/>
        </p:nvSpPr>
        <p:spPr>
          <a:xfrm>
            <a:off x="6096000" y="2318176"/>
            <a:ext cx="5343525" cy="149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a:solidFill>
                  <a:srgbClr val="1F1B8C"/>
                </a:solidFill>
                <a:latin typeface="Madimi One" pitchFamily="2" charset="0"/>
              </a:rPr>
              <a:t>Anxiolytiques</a:t>
            </a:r>
          </a:p>
          <a:p>
            <a:pPr marL="0" indent="0" algn="ctr">
              <a:buFont typeface="Arial" panose="020B0604020202020204" pitchFamily="34" charset="0"/>
              <a:buNone/>
            </a:pPr>
            <a:r>
              <a:rPr lang="fr-FR" sz="2400" dirty="0">
                <a:solidFill>
                  <a:srgbClr val="1F1B8C"/>
                </a:solidFill>
                <a:latin typeface="Madimi One" pitchFamily="2" charset="0"/>
              </a:rPr>
              <a:t>Dr Aline MARCHAL</a:t>
            </a:r>
          </a:p>
        </p:txBody>
      </p:sp>
      <p:sp>
        <p:nvSpPr>
          <p:cNvPr id="7" name="Espace réservé du contenu 2">
            <a:extLst>
              <a:ext uri="{FF2B5EF4-FFF2-40B4-BE49-F238E27FC236}">
                <a16:creationId xmlns:a16="http://schemas.microsoft.com/office/drawing/2014/main" id="{2A113C20-33B3-6853-FB9D-29A5C6B8BAC6}"/>
              </a:ext>
            </a:extLst>
          </p:cNvPr>
          <p:cNvSpPr txBox="1">
            <a:spLocks/>
          </p:cNvSpPr>
          <p:nvPr/>
        </p:nvSpPr>
        <p:spPr>
          <a:xfrm>
            <a:off x="9435150" y="4318712"/>
            <a:ext cx="1485900" cy="211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r-FR" sz="1000" dirty="0">
              <a:solidFill>
                <a:srgbClr val="1F1B8C"/>
              </a:solidFill>
              <a:latin typeface="Madimi One" pitchFamily="2" charset="0"/>
            </a:endParaRPr>
          </a:p>
        </p:txBody>
      </p:sp>
    </p:spTree>
    <p:extLst>
      <p:ext uri="{BB962C8B-B14F-4D97-AF65-F5344CB8AC3E}">
        <p14:creationId xmlns:p14="http://schemas.microsoft.com/office/powerpoint/2010/main" val="104449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err="1">
                <a:solidFill>
                  <a:srgbClr val="0198FA"/>
                </a:solidFill>
                <a:latin typeface="Madimi One"/>
              </a:rPr>
              <a:t>Anxiolityiques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srgbClr val="0198FA"/>
                </a:solidFill>
                <a:effectLst/>
                <a:uLnTx/>
                <a:uFillTx/>
                <a:latin typeface="Outfit"/>
              </a:rPr>
              <a:t>Indication : </a:t>
            </a:r>
            <a:r>
              <a:rPr kumimoji="0" lang="fr-FR" sz="2600" b="0" i="0" u="none" strike="noStrike" kern="1200" cap="none" spc="0" normalizeH="0" baseline="0" noProof="0" dirty="0">
                <a:ln>
                  <a:noFill/>
                </a:ln>
                <a:solidFill>
                  <a:prstClr val="black"/>
                </a:solidFill>
                <a:effectLst/>
                <a:uLnTx/>
                <a:uFillTx/>
                <a:latin typeface="Outfit"/>
              </a:rPr>
              <a:t>Traitement ponctuel des manifestations anxieuses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srgbClr val="0198FA"/>
                </a:solidFill>
                <a:effectLst/>
                <a:uLnTx/>
                <a:uFillTx/>
                <a:latin typeface="Outfit"/>
              </a:rPr>
              <a:t>2</a:t>
            </a:r>
            <a:r>
              <a:rPr kumimoji="0" lang="fr-FR" sz="2600" b="0" i="0" u="none" strike="noStrike" kern="1200" cap="none" spc="0" normalizeH="0" baseline="30000" noProof="0" dirty="0">
                <a:ln>
                  <a:noFill/>
                </a:ln>
                <a:solidFill>
                  <a:srgbClr val="0198FA"/>
                </a:solidFill>
                <a:effectLst/>
                <a:uLnTx/>
                <a:uFillTx/>
                <a:latin typeface="Outfit"/>
              </a:rPr>
              <a:t>ème</a:t>
            </a:r>
            <a:r>
              <a:rPr kumimoji="0" lang="fr-FR" sz="2600" b="0" i="0" u="none" strike="noStrike" kern="1200" cap="none" spc="0" normalizeH="0" baseline="0" noProof="0" dirty="0">
                <a:ln>
                  <a:noFill/>
                </a:ln>
                <a:solidFill>
                  <a:srgbClr val="0198FA"/>
                </a:solidFill>
                <a:effectLst/>
                <a:uLnTx/>
                <a:uFillTx/>
                <a:latin typeface="Outfit"/>
              </a:rPr>
              <a:t> intention </a:t>
            </a:r>
            <a:r>
              <a:rPr kumimoji="0" lang="fr-FR" sz="2600" b="0" i="0" u="none" strike="noStrike" kern="1200" cap="none" spc="0" normalizeH="0" baseline="0" noProof="0" dirty="0">
                <a:ln>
                  <a:noFill/>
                </a:ln>
                <a:effectLst/>
                <a:uLnTx/>
                <a:uFillTx/>
                <a:latin typeface="Outfit"/>
              </a:rPr>
              <a:t>après règles hygiéno-diététiques </a:t>
            </a:r>
            <a:r>
              <a:rPr kumimoji="0" lang="fr-FR" sz="2600" b="0" i="0" u="none" strike="noStrike" kern="1200" cap="none" spc="0" normalizeH="0" baseline="0" noProof="0" dirty="0">
                <a:ln>
                  <a:noFill/>
                </a:ln>
                <a:solidFill>
                  <a:prstClr val="black"/>
                </a:solidFill>
                <a:effectLst/>
                <a:uLnTx/>
                <a:uFillTx/>
                <a:latin typeface="Outfit"/>
              </a:rPr>
              <a:t>(sommeil, activités physique, éviction des excitants) et psychothérapie / sophrologie / relaxation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srgbClr val="0198FA"/>
                </a:solidFill>
                <a:effectLst/>
                <a:uLnTx/>
                <a:uFillTx/>
                <a:latin typeface="Outfit"/>
              </a:rPr>
              <a:t>Anti-H1 : </a:t>
            </a:r>
            <a:r>
              <a:rPr kumimoji="0" lang="fr-FR" sz="2600" b="1" i="0" u="none" strike="noStrike" kern="1200" cap="none" spc="0" normalizeH="0" baseline="0" noProof="0" dirty="0">
                <a:ln>
                  <a:noFill/>
                </a:ln>
                <a:solidFill>
                  <a:srgbClr val="FF0000"/>
                </a:solidFill>
                <a:effectLst/>
                <a:uLnTx/>
                <a:uFillTx/>
                <a:latin typeface="Outfit"/>
              </a:rPr>
              <a:t>Hydroxyzine (Atarax)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Seul traitement qui a l’AMM, à partir de 3 ans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prstClr val="black"/>
                </a:solidFill>
                <a:effectLst/>
                <a:uLnTx/>
                <a:uFillTx/>
                <a:latin typeface="Outfit"/>
              </a:rPr>
              <a:t>Manifestations mineures d’anxiété</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prstClr val="black"/>
                </a:solidFill>
                <a:effectLst/>
                <a:uLnTx/>
                <a:uFillTx/>
                <a:latin typeface="Outfit"/>
              </a:rPr>
              <a:t>Troubles de l’endormissement liées à un état d’</a:t>
            </a:r>
            <a:r>
              <a:rPr kumimoji="0" lang="fr-FR" sz="1900" b="0" i="0" u="none" strike="noStrike" kern="1200" cap="none" spc="0" normalizeH="0" baseline="0" noProof="0" dirty="0" err="1">
                <a:ln>
                  <a:noFill/>
                </a:ln>
                <a:solidFill>
                  <a:prstClr val="black"/>
                </a:solidFill>
                <a:effectLst/>
                <a:uLnTx/>
                <a:uFillTx/>
                <a:latin typeface="Outfit"/>
              </a:rPr>
              <a:t>hyper-éveil</a:t>
            </a:r>
            <a:endParaRPr kumimoji="0" lang="fr-FR" sz="1900" b="0" i="0" u="none" strike="noStrike" kern="1200" cap="none" spc="0" normalizeH="0" baseline="0" noProof="0" dirty="0">
              <a:ln>
                <a:noFill/>
              </a:ln>
              <a:solidFill>
                <a:prstClr val="black"/>
              </a:solidFill>
              <a:effectLst/>
              <a:uLnTx/>
              <a:uFillTx/>
              <a:latin typeface="Outfit"/>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Risque d’allongement du </a:t>
            </a:r>
            <a:r>
              <a:rPr kumimoji="0" lang="fr-FR" sz="2200" b="0" i="0" u="none" strike="noStrike" kern="1200" cap="none" spc="0" normalizeH="0" baseline="0" noProof="0" dirty="0" err="1">
                <a:ln>
                  <a:noFill/>
                </a:ln>
                <a:solidFill>
                  <a:prstClr val="black"/>
                </a:solidFill>
                <a:effectLst/>
                <a:uLnTx/>
                <a:uFillTx/>
                <a:latin typeface="Outfit"/>
              </a:rPr>
              <a:t>QTc</a:t>
            </a:r>
            <a:r>
              <a:rPr kumimoji="0" lang="fr-FR" sz="2200" b="0" i="0" u="none" strike="noStrike" kern="1200" cap="none" spc="0" normalizeH="0" baseline="0" noProof="0" dirty="0">
                <a:ln>
                  <a:noFill/>
                </a:ln>
                <a:solidFill>
                  <a:prstClr val="black"/>
                </a:solidFill>
                <a:effectLst/>
                <a:uLnTx/>
                <a:uFillTx/>
                <a:latin typeface="Outfit"/>
              </a:rPr>
              <a:t> : ECG pré-thérapeutique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Débuter à 25mg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Dose maximale 2mg/kg si &lt; 40kg, 100mg si &gt; 40kg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Efficace en 15-30min, délai minimum d’1h entre 2 prises</a:t>
            </a:r>
          </a:p>
          <a:p>
            <a:pPr algn="just"/>
            <a:endParaRPr lang="fr-FR"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274726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err="1">
                <a:solidFill>
                  <a:srgbClr val="0198FA"/>
                </a:solidFill>
                <a:latin typeface="Madimi One"/>
              </a:rPr>
              <a:t>Anxiolityiques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4"/>
            <a:ext cx="10515600" cy="4627563"/>
          </a:xfrm>
        </p:spPr>
        <p:txBody>
          <a:bodyPr>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srgbClr val="0198FA"/>
                </a:solidFill>
                <a:effectLst/>
                <a:uLnTx/>
                <a:uFillTx/>
                <a:latin typeface="Outfit"/>
              </a:rPr>
              <a:t>Antipsychotiques de 1</a:t>
            </a:r>
            <a:r>
              <a:rPr kumimoji="0" lang="fr-FR" sz="2600" b="0" i="0" u="none" strike="noStrike" kern="1200" cap="none" spc="0" normalizeH="0" baseline="30000" noProof="0" dirty="0">
                <a:ln>
                  <a:noFill/>
                </a:ln>
                <a:solidFill>
                  <a:srgbClr val="0198FA"/>
                </a:solidFill>
                <a:effectLst/>
                <a:uLnTx/>
                <a:uFillTx/>
                <a:latin typeface="Outfit"/>
              </a:rPr>
              <a:t>ère</a:t>
            </a:r>
            <a:r>
              <a:rPr kumimoji="0" lang="fr-FR" sz="2600" b="0" i="0" u="none" strike="noStrike" kern="1200" cap="none" spc="0" normalizeH="0" baseline="0" noProof="0" dirty="0">
                <a:ln>
                  <a:noFill/>
                </a:ln>
                <a:solidFill>
                  <a:srgbClr val="0198FA"/>
                </a:solidFill>
                <a:effectLst/>
                <a:uLnTx/>
                <a:uFillTx/>
                <a:latin typeface="Outfit"/>
              </a:rPr>
              <a:t> génération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Hors AMM.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AMM à partir de 3 ans pour les troubles du comportement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Risques hypotension, allongement du </a:t>
            </a:r>
            <a:r>
              <a:rPr kumimoji="0" lang="fr-FR" sz="2200" b="0" i="0" u="none" strike="noStrike" kern="1200" cap="none" spc="0" normalizeH="0" baseline="0" noProof="0" dirty="0" err="1">
                <a:ln>
                  <a:noFill/>
                </a:ln>
                <a:solidFill>
                  <a:prstClr val="black"/>
                </a:solidFill>
                <a:effectLst/>
                <a:uLnTx/>
                <a:uFillTx/>
                <a:latin typeface="Outfit"/>
              </a:rPr>
              <a:t>QTc</a:t>
            </a:r>
            <a:r>
              <a:rPr kumimoji="0" lang="fr-FR" sz="2200" b="0" i="0" u="none" strike="noStrike" kern="1200" cap="none" spc="0" normalizeH="0" baseline="0" noProof="0" dirty="0">
                <a:ln>
                  <a:noFill/>
                </a:ln>
                <a:solidFill>
                  <a:prstClr val="black"/>
                </a:solidFill>
                <a:effectLst/>
                <a:uLnTx/>
                <a:uFillTx/>
                <a:latin typeface="Outfit"/>
              </a:rPr>
              <a:t> (ECG !), somnolence, prise de poids, dyslipidémie…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Débuter à petites doses, traitement le plus court possible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Molécules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1" i="0" u="none" strike="noStrike" kern="1200" cap="none" spc="0" normalizeH="0" baseline="0" noProof="0" dirty="0">
                <a:ln>
                  <a:noFill/>
                </a:ln>
                <a:solidFill>
                  <a:srgbClr val="FF0000"/>
                </a:solidFill>
                <a:effectLst/>
                <a:uLnTx/>
                <a:uFillTx/>
                <a:latin typeface="Outfit"/>
              </a:rPr>
              <a:t>Cyamémazine (Tercian) ++ </a:t>
            </a:r>
            <a:r>
              <a:rPr kumimoji="0" lang="fr-FR" sz="1900" b="0" i="0" u="none" strike="noStrike" kern="1200" cap="none" spc="0" normalizeH="0" baseline="0" noProof="0" dirty="0">
                <a:ln>
                  <a:noFill/>
                </a:ln>
                <a:solidFill>
                  <a:prstClr val="black"/>
                </a:solidFill>
                <a:effectLst/>
                <a:uLnTx/>
                <a:uFillTx/>
                <a:latin typeface="Outfit"/>
              </a:rPr>
              <a:t>: sirop ou comprimés de 25mg, sécables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prstClr val="black"/>
                </a:solidFill>
                <a:effectLst/>
                <a:uLnTx/>
                <a:uFillTx/>
                <a:latin typeface="Outfit"/>
              </a:rPr>
              <a:t>Chlorpromazine (Largactil), </a:t>
            </a:r>
            <a:r>
              <a:rPr kumimoji="0" lang="fr-FR" sz="1900" b="0" i="0" u="none" strike="noStrike" kern="1200" cap="none" spc="0" normalizeH="0" baseline="0" noProof="0" dirty="0" err="1">
                <a:ln>
                  <a:noFill/>
                </a:ln>
                <a:solidFill>
                  <a:prstClr val="black"/>
                </a:solidFill>
                <a:effectLst/>
                <a:uLnTx/>
                <a:uFillTx/>
                <a:latin typeface="Outfit"/>
              </a:rPr>
              <a:t>Lévomépromazine</a:t>
            </a:r>
            <a:r>
              <a:rPr kumimoji="0" lang="fr-FR" sz="1900" b="0" i="0" u="none" strike="noStrike" kern="1200" cap="none" spc="0" normalizeH="0" baseline="0" noProof="0" dirty="0">
                <a:ln>
                  <a:noFill/>
                </a:ln>
                <a:solidFill>
                  <a:prstClr val="black"/>
                </a:solidFill>
                <a:effectLst/>
                <a:uLnTx/>
                <a:uFillTx/>
                <a:latin typeface="Outfit"/>
              </a:rPr>
              <a:t> (</a:t>
            </a:r>
            <a:r>
              <a:rPr kumimoji="0" lang="fr-FR" sz="1900" b="0" i="0" u="none" strike="noStrike" kern="1200" cap="none" spc="0" normalizeH="0" baseline="0" noProof="0" dirty="0" err="1">
                <a:ln>
                  <a:noFill/>
                </a:ln>
                <a:solidFill>
                  <a:prstClr val="black"/>
                </a:solidFill>
                <a:effectLst/>
                <a:uLnTx/>
                <a:uFillTx/>
                <a:latin typeface="Outfit"/>
              </a:rPr>
              <a:t>Nozinan</a:t>
            </a:r>
            <a:r>
              <a:rPr kumimoji="0" lang="fr-FR" sz="1900" b="0" i="0" u="none" strike="noStrike" kern="1200" cap="none" spc="0" normalizeH="0" baseline="0" noProof="0" dirty="0">
                <a:ln>
                  <a:noFill/>
                </a:ln>
                <a:solidFill>
                  <a:prstClr val="black"/>
                </a:solidFill>
                <a:effectLst/>
                <a:uLnTx/>
                <a:uFillTx/>
                <a:latin typeface="Outfit"/>
              </a:rPr>
              <a:t>), </a:t>
            </a:r>
            <a:r>
              <a:rPr kumimoji="0" lang="fr-FR" sz="1900" b="0" i="0" u="none" strike="noStrike" kern="1200" cap="none" spc="0" normalizeH="0" baseline="0" noProof="0" dirty="0" err="1">
                <a:ln>
                  <a:noFill/>
                </a:ln>
                <a:solidFill>
                  <a:prstClr val="black"/>
                </a:solidFill>
                <a:effectLst/>
                <a:uLnTx/>
                <a:uFillTx/>
                <a:latin typeface="Outfit"/>
              </a:rPr>
              <a:t>Propériciazine</a:t>
            </a:r>
            <a:r>
              <a:rPr kumimoji="0" lang="fr-FR" sz="1900" b="0" i="0" u="none" strike="noStrike" kern="1200" cap="none" spc="0" normalizeH="0" baseline="0" noProof="0" dirty="0">
                <a:ln>
                  <a:noFill/>
                </a:ln>
                <a:solidFill>
                  <a:prstClr val="black"/>
                </a:solidFill>
                <a:effectLst/>
                <a:uLnTx/>
                <a:uFillTx/>
                <a:latin typeface="Outfit"/>
              </a:rPr>
              <a:t> (</a:t>
            </a:r>
            <a:r>
              <a:rPr kumimoji="0" lang="fr-FR" sz="1900" b="0" i="0" u="none" strike="noStrike" kern="1200" cap="none" spc="0" normalizeH="0" baseline="0" noProof="0" dirty="0" err="1">
                <a:ln>
                  <a:noFill/>
                </a:ln>
                <a:solidFill>
                  <a:prstClr val="black"/>
                </a:solidFill>
                <a:effectLst/>
                <a:uLnTx/>
                <a:uFillTx/>
                <a:latin typeface="Outfit"/>
              </a:rPr>
              <a:t>Neuleptil</a:t>
            </a:r>
            <a:r>
              <a:rPr kumimoji="0" lang="fr-FR" sz="1900" b="0" i="0" u="none" strike="noStrike" kern="1200" cap="none" spc="0" normalizeH="0" baseline="0" noProof="0" dirty="0">
                <a:ln>
                  <a:noFill/>
                </a:ln>
                <a:solidFill>
                  <a:prstClr val="black"/>
                </a:solidFill>
                <a:effectLst/>
                <a:uLnTx/>
                <a:uFillTx/>
                <a:latin typeface="Outfit"/>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srgbClr val="0198FA"/>
                </a:solidFill>
                <a:effectLst/>
                <a:uLnTx/>
                <a:uFillTx/>
                <a:latin typeface="Outfit"/>
              </a:rPr>
              <a:t>Autre antipsychotique : </a:t>
            </a:r>
            <a:r>
              <a:rPr kumimoji="0" lang="fr-FR" sz="2600" b="0" i="0" u="none" strike="noStrike" kern="1200" cap="none" spc="0" normalizeH="0" baseline="0" noProof="0" dirty="0" err="1">
                <a:ln>
                  <a:noFill/>
                </a:ln>
                <a:solidFill>
                  <a:srgbClr val="0198FA"/>
                </a:solidFill>
                <a:effectLst/>
                <a:uLnTx/>
                <a:uFillTx/>
                <a:latin typeface="Outfit"/>
              </a:rPr>
              <a:t>Loxapine</a:t>
            </a:r>
            <a:r>
              <a:rPr kumimoji="0" lang="fr-FR" sz="2600" b="0" i="0" u="none" strike="noStrike" kern="1200" cap="none" spc="0" normalizeH="0" baseline="0" noProof="0" dirty="0">
                <a:ln>
                  <a:noFill/>
                </a:ln>
                <a:solidFill>
                  <a:srgbClr val="0198FA"/>
                </a:solidFill>
                <a:effectLst/>
                <a:uLnTx/>
                <a:uFillTx/>
                <a:latin typeface="Outfit"/>
              </a:rPr>
              <a:t> (</a:t>
            </a:r>
            <a:r>
              <a:rPr kumimoji="0" lang="fr-FR" sz="2600" b="0" i="0" u="none" strike="noStrike" kern="1200" cap="none" spc="0" normalizeH="0" baseline="0" noProof="0" dirty="0" err="1">
                <a:ln>
                  <a:noFill/>
                </a:ln>
                <a:solidFill>
                  <a:srgbClr val="0198FA"/>
                </a:solidFill>
                <a:effectLst/>
                <a:uLnTx/>
                <a:uFillTx/>
                <a:latin typeface="Outfit"/>
              </a:rPr>
              <a:t>Loxapac</a:t>
            </a:r>
            <a:r>
              <a:rPr kumimoji="0" lang="fr-FR" sz="2600" b="0" i="0" u="none" strike="noStrike" kern="1200" cap="none" spc="0" normalizeH="0" baseline="0" noProof="0" dirty="0">
                <a:ln>
                  <a:noFill/>
                </a:ln>
                <a:solidFill>
                  <a:srgbClr val="0198FA"/>
                </a:solidFill>
                <a:effectLst/>
                <a:uLnTx/>
                <a:uFillTx/>
                <a:latin typeface="Outfit"/>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Hors AMM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AMM à partir de 15 ans pour les états d’agitation, d’agressivité et anxiété associés à des troubles psychotiques ou certains troubles de la personnalité</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Outfit"/>
              </a:rPr>
              <a:t>Mêmes posologies que le Tercian</a:t>
            </a:r>
          </a:p>
          <a:p>
            <a:pPr algn="just"/>
            <a:endParaRPr lang="fr-FR"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18/88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003988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err="1">
                <a:solidFill>
                  <a:srgbClr val="0198FA"/>
                </a:solidFill>
                <a:latin typeface="Madimi One"/>
              </a:rPr>
              <a:t>Anxiolityiques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b="1" dirty="0">
                <a:solidFill>
                  <a:srgbClr val="FF0000"/>
                </a:solidFill>
                <a:latin typeface="Outfit"/>
              </a:rPr>
              <a:t>Pas de benzodiazépines chez l’enfant et l’adolescent</a:t>
            </a:r>
          </a:p>
          <a:p>
            <a:pPr lvl="1"/>
            <a:r>
              <a:rPr lang="fr-FR" dirty="0">
                <a:latin typeface="Outfit"/>
              </a:rPr>
              <a:t>Sauf contre-indication aux autres molécules</a:t>
            </a:r>
          </a:p>
          <a:p>
            <a:pPr lvl="1"/>
            <a:r>
              <a:rPr lang="fr-FR" dirty="0">
                <a:latin typeface="Outfit"/>
              </a:rPr>
              <a:t>Hors AMM</a:t>
            </a:r>
          </a:p>
          <a:p>
            <a:pPr lvl="1"/>
            <a:r>
              <a:rPr lang="fr-FR" dirty="0">
                <a:latin typeface="Outfit"/>
              </a:rPr>
              <a:t>Limité à 2-4 semaines de traitement</a:t>
            </a:r>
          </a:p>
          <a:p>
            <a:pPr lvl="1"/>
            <a:r>
              <a:rPr lang="fr-FR" dirty="0">
                <a:latin typeface="Outfit"/>
              </a:rPr>
              <a:t>Ne pas utiliser en cas d’Etat de Stress Post Traumatique</a:t>
            </a:r>
          </a:p>
          <a:p>
            <a:pPr lvl="1"/>
            <a:r>
              <a:rPr lang="fr-FR" dirty="0">
                <a:latin typeface="Outfit"/>
              </a:rPr>
              <a:t>Effets secondaires majorés // adulte</a:t>
            </a:r>
          </a:p>
          <a:p>
            <a:pPr lvl="2"/>
            <a:r>
              <a:rPr lang="fr-FR" dirty="0">
                <a:latin typeface="Outfit"/>
              </a:rPr>
              <a:t>Accoutumance</a:t>
            </a:r>
          </a:p>
          <a:p>
            <a:pPr lvl="2"/>
            <a:r>
              <a:rPr lang="fr-FR" dirty="0">
                <a:latin typeface="Outfit"/>
              </a:rPr>
              <a:t>Troubles de la mémoire</a:t>
            </a:r>
          </a:p>
          <a:p>
            <a:pPr lvl="2"/>
            <a:r>
              <a:rPr lang="fr-FR" dirty="0">
                <a:latin typeface="Outfit"/>
              </a:rPr>
              <a:t>Sédation</a:t>
            </a:r>
          </a:p>
          <a:p>
            <a:pPr lvl="2"/>
            <a:r>
              <a:rPr lang="fr-FR" dirty="0">
                <a:latin typeface="Outfit"/>
              </a:rPr>
              <a:t>Effets paradoxaux (enfants avec TND ++)</a:t>
            </a:r>
          </a:p>
          <a:p>
            <a:pPr algn="just"/>
            <a:endParaRPr lang="fr-FR"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98985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32010-D5ED-D791-05F0-E5555280D711}"/>
              </a:ext>
            </a:extLst>
          </p:cNvPr>
          <p:cNvSpPr>
            <a:spLocks noGrp="1"/>
          </p:cNvSpPr>
          <p:nvPr>
            <p:ph type="title"/>
          </p:nvPr>
        </p:nvSpPr>
        <p:spPr>
          <a:xfrm>
            <a:off x="838200" y="3915569"/>
            <a:ext cx="3581400" cy="1325563"/>
          </a:xfrm>
        </p:spPr>
        <p:txBody>
          <a:bodyPr>
            <a:normAutofit/>
          </a:bodyPr>
          <a:lstStyle/>
          <a:p>
            <a:pPr algn="ctr"/>
            <a:r>
              <a:rPr lang="fr-FR" sz="5400" dirty="0">
                <a:solidFill>
                  <a:srgbClr val="1F1B8C"/>
                </a:solidFill>
                <a:latin typeface="Madimi One" pitchFamily="2" charset="0"/>
              </a:rPr>
              <a:t>Sommaire</a:t>
            </a:r>
            <a:endParaRPr lang="fr-FR" sz="5400" dirty="0"/>
          </a:p>
        </p:txBody>
      </p:sp>
      <p:pic>
        <p:nvPicPr>
          <p:cNvPr id="5" name="Espace réservé du contenu 4" descr="Une image contenant Graphique, art, Caractère coloré, graphisme&#10;&#10;Description générée automatiquement">
            <a:extLst>
              <a:ext uri="{FF2B5EF4-FFF2-40B4-BE49-F238E27FC236}">
                <a16:creationId xmlns:a16="http://schemas.microsoft.com/office/drawing/2014/main" id="{4FB7D9F9-ABD8-481C-8413-6DB9F1E2ED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9555" y="3314343"/>
            <a:ext cx="898689" cy="735083"/>
          </a:xfrm>
        </p:spPr>
      </p:pic>
      <p:sp>
        <p:nvSpPr>
          <p:cNvPr id="6" name="Titre 1">
            <a:extLst>
              <a:ext uri="{FF2B5EF4-FFF2-40B4-BE49-F238E27FC236}">
                <a16:creationId xmlns:a16="http://schemas.microsoft.com/office/drawing/2014/main" id="{9C7776EC-E521-9F87-C437-37CF768D7176}"/>
              </a:ext>
            </a:extLst>
          </p:cNvPr>
          <p:cNvSpPr txBox="1">
            <a:spLocks/>
          </p:cNvSpPr>
          <p:nvPr/>
        </p:nvSpPr>
        <p:spPr>
          <a:xfrm>
            <a:off x="6172200" y="743744"/>
            <a:ext cx="5295900" cy="3102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200" dirty="0">
              <a:solidFill>
                <a:schemeClr val="bg1"/>
              </a:solidFill>
            </a:endParaRPr>
          </a:p>
        </p:txBody>
      </p:sp>
      <p:sp>
        <p:nvSpPr>
          <p:cNvPr id="4" name="ZoneTexte 3">
            <a:extLst>
              <a:ext uri="{FF2B5EF4-FFF2-40B4-BE49-F238E27FC236}">
                <a16:creationId xmlns:a16="http://schemas.microsoft.com/office/drawing/2014/main" id="{CD199DB1-4D70-13C8-3E93-4DDCFF1958B8}"/>
              </a:ext>
            </a:extLst>
          </p:cNvPr>
          <p:cNvSpPr txBox="1"/>
          <p:nvPr/>
        </p:nvSpPr>
        <p:spPr>
          <a:xfrm>
            <a:off x="6346595" y="562784"/>
            <a:ext cx="4503655" cy="5262979"/>
          </a:xfrm>
          <a:prstGeom prst="rect">
            <a:avLst/>
          </a:prstGeom>
          <a:noFill/>
        </p:spPr>
        <p:txBody>
          <a:bodyPr wrap="square">
            <a:spAutoFit/>
          </a:bodyPr>
          <a:lstStyle/>
          <a:p>
            <a:r>
              <a:rPr lang="fr-FR" sz="2800" dirty="0">
                <a:solidFill>
                  <a:schemeClr val="bg1"/>
                </a:solidFill>
                <a:latin typeface="Madimi One"/>
              </a:rPr>
              <a:t>1) Antidépresseurs</a:t>
            </a:r>
          </a:p>
          <a:p>
            <a:endParaRPr lang="fr-FR" sz="2800" dirty="0">
              <a:solidFill>
                <a:schemeClr val="bg1"/>
              </a:solidFill>
              <a:latin typeface="Madimi One"/>
            </a:endParaRPr>
          </a:p>
          <a:p>
            <a:r>
              <a:rPr lang="fr-FR" sz="2800" dirty="0">
                <a:solidFill>
                  <a:schemeClr val="bg1"/>
                </a:solidFill>
                <a:latin typeface="Madimi One"/>
              </a:rPr>
              <a:t>2) Anxiolytiques</a:t>
            </a:r>
          </a:p>
          <a:p>
            <a:endParaRPr lang="fr-FR" sz="2800" dirty="0">
              <a:solidFill>
                <a:schemeClr val="bg1"/>
              </a:solidFill>
              <a:latin typeface="Madimi One"/>
            </a:endParaRPr>
          </a:p>
          <a:p>
            <a:r>
              <a:rPr lang="fr-FR" sz="2800" dirty="0">
                <a:solidFill>
                  <a:schemeClr val="bg1"/>
                </a:solidFill>
                <a:latin typeface="Madimi One"/>
              </a:rPr>
              <a:t>3) Traitement pour le Sommeil</a:t>
            </a:r>
          </a:p>
          <a:p>
            <a:endParaRPr lang="fr-FR" sz="2800" dirty="0">
              <a:solidFill>
                <a:schemeClr val="bg1"/>
              </a:solidFill>
              <a:latin typeface="Madimi One"/>
            </a:endParaRPr>
          </a:p>
          <a:p>
            <a:r>
              <a:rPr lang="fr-FR" sz="2800" dirty="0">
                <a:solidFill>
                  <a:schemeClr val="bg1"/>
                </a:solidFill>
                <a:latin typeface="Madimi One"/>
              </a:rPr>
              <a:t>4) Neuroleptiques</a:t>
            </a:r>
          </a:p>
          <a:p>
            <a:endParaRPr lang="fr-FR" sz="2800" dirty="0">
              <a:solidFill>
                <a:schemeClr val="bg1"/>
              </a:solidFill>
              <a:latin typeface="Madimi One"/>
            </a:endParaRPr>
          </a:p>
          <a:p>
            <a:r>
              <a:rPr lang="fr-FR" sz="2800" dirty="0">
                <a:solidFill>
                  <a:schemeClr val="bg1"/>
                </a:solidFill>
                <a:latin typeface="Madimi One"/>
              </a:rPr>
              <a:t>5) Thymorégulateurs</a:t>
            </a:r>
          </a:p>
          <a:p>
            <a:endParaRPr lang="fr-FR" sz="2800" dirty="0">
              <a:solidFill>
                <a:schemeClr val="bg1"/>
              </a:solidFill>
              <a:latin typeface="Madimi One"/>
            </a:endParaRPr>
          </a:p>
          <a:p>
            <a:r>
              <a:rPr lang="fr-FR" sz="2800" dirty="0">
                <a:solidFill>
                  <a:schemeClr val="bg1"/>
                </a:solidFill>
                <a:latin typeface="Madimi One"/>
              </a:rPr>
              <a:t>6) Méthylphénidate</a:t>
            </a:r>
          </a:p>
        </p:txBody>
      </p:sp>
    </p:spTree>
    <p:extLst>
      <p:ext uri="{BB962C8B-B14F-4D97-AF65-F5344CB8AC3E}">
        <p14:creationId xmlns:p14="http://schemas.microsoft.com/office/powerpoint/2010/main" val="2086525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err="1">
                <a:solidFill>
                  <a:srgbClr val="0198FA"/>
                </a:solidFill>
                <a:latin typeface="Madimi One"/>
              </a:rPr>
              <a:t>Anxiolityiques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Et la phytothérapie ?</a:t>
            </a:r>
          </a:p>
          <a:p>
            <a:pPr lvl="1"/>
            <a:r>
              <a:rPr lang="fr-FR" dirty="0">
                <a:latin typeface="Outfit"/>
              </a:rPr>
              <a:t>Pas de preuve à leur efficacité</a:t>
            </a:r>
          </a:p>
          <a:p>
            <a:pPr lvl="1"/>
            <a:r>
              <a:rPr lang="fr-FR" dirty="0">
                <a:latin typeface="Outfit"/>
              </a:rPr>
              <a:t>Possible pour anxiété légère</a:t>
            </a:r>
          </a:p>
          <a:p>
            <a:pPr lvl="1"/>
            <a:r>
              <a:rPr lang="fr-FR" dirty="0">
                <a:latin typeface="Outfit"/>
              </a:rPr>
              <a:t>Passiflore, Aubépine</a:t>
            </a:r>
          </a:p>
          <a:p>
            <a:pPr lvl="1"/>
            <a:r>
              <a:rPr lang="fr-FR" dirty="0">
                <a:latin typeface="Outfit"/>
              </a:rPr>
              <a:t>Attention aux interactions médicamenteuses avec la Valériane et la Mélisse</a:t>
            </a:r>
          </a:p>
          <a:p>
            <a:r>
              <a:rPr lang="fr-FR" dirty="0">
                <a:solidFill>
                  <a:srgbClr val="0198FA"/>
                </a:solidFill>
                <a:latin typeface="Outfit"/>
              </a:rPr>
              <a:t>Et l’</a:t>
            </a:r>
            <a:r>
              <a:rPr lang="fr-FR" dirty="0" err="1">
                <a:solidFill>
                  <a:srgbClr val="0198FA"/>
                </a:solidFill>
                <a:latin typeface="Outfit"/>
              </a:rPr>
              <a:t>Efitoxine</a:t>
            </a:r>
            <a:r>
              <a:rPr lang="fr-FR" dirty="0">
                <a:solidFill>
                  <a:srgbClr val="0198FA"/>
                </a:solidFill>
                <a:latin typeface="Outfit"/>
              </a:rPr>
              <a:t> (</a:t>
            </a:r>
            <a:r>
              <a:rPr lang="fr-FR" dirty="0" err="1">
                <a:solidFill>
                  <a:srgbClr val="0198FA"/>
                </a:solidFill>
                <a:latin typeface="Outfit"/>
              </a:rPr>
              <a:t>Stresam</a:t>
            </a:r>
            <a:r>
              <a:rPr lang="fr-FR" dirty="0">
                <a:solidFill>
                  <a:srgbClr val="0198FA"/>
                </a:solidFill>
                <a:latin typeface="Outfit"/>
              </a:rPr>
              <a:t>) ?</a:t>
            </a:r>
          </a:p>
          <a:p>
            <a:pPr lvl="1"/>
            <a:r>
              <a:rPr lang="fr-FR" dirty="0">
                <a:latin typeface="Outfit"/>
              </a:rPr>
              <a:t>Non recommandé par la HAS car pas de preuve d’efficacité et risque rare mais grave d’atteintes dermatologiques et hépatiques</a:t>
            </a:r>
          </a:p>
          <a:p>
            <a:pPr algn="just"/>
            <a:endParaRPr lang="fr-FR"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380479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9BED4-3365-92FA-73C2-2BDC99AD738B}"/>
              </a:ext>
            </a:extLst>
          </p:cNvPr>
          <p:cNvSpPr>
            <a:spLocks noGrp="1"/>
          </p:cNvSpPr>
          <p:nvPr>
            <p:ph type="title"/>
          </p:nvPr>
        </p:nvSpPr>
        <p:spPr>
          <a:xfrm>
            <a:off x="2224087" y="2078464"/>
            <a:ext cx="600075" cy="985838"/>
          </a:xfrm>
        </p:spPr>
        <p:txBody>
          <a:bodyPr>
            <a:normAutofit/>
          </a:bodyPr>
          <a:lstStyle/>
          <a:p>
            <a:r>
              <a:rPr lang="fr-FR" sz="6000" dirty="0">
                <a:solidFill>
                  <a:srgbClr val="10D396"/>
                </a:solidFill>
                <a:latin typeface="Madimi One" pitchFamily="2" charset="0"/>
              </a:rPr>
              <a:t>3</a:t>
            </a:r>
          </a:p>
        </p:txBody>
      </p:sp>
      <p:sp>
        <p:nvSpPr>
          <p:cNvPr id="3" name="Espace réservé du contenu 2">
            <a:extLst>
              <a:ext uri="{FF2B5EF4-FFF2-40B4-BE49-F238E27FC236}">
                <a16:creationId xmlns:a16="http://schemas.microsoft.com/office/drawing/2014/main" id="{766F5341-3BAE-8794-1140-7756D97D6591}"/>
              </a:ext>
            </a:extLst>
          </p:cNvPr>
          <p:cNvSpPr>
            <a:spLocks noGrp="1"/>
          </p:cNvSpPr>
          <p:nvPr>
            <p:ph idx="1"/>
          </p:nvPr>
        </p:nvSpPr>
        <p:spPr>
          <a:xfrm>
            <a:off x="838200" y="3137326"/>
            <a:ext cx="3371850" cy="1641475"/>
          </a:xfrm>
        </p:spPr>
        <p:txBody>
          <a:bodyPr>
            <a:noAutofit/>
          </a:bodyPr>
          <a:lstStyle/>
          <a:p>
            <a:pPr marL="0" indent="0" algn="ctr">
              <a:buNone/>
            </a:pPr>
            <a:endParaRPr lang="fr-FR" sz="3000" dirty="0">
              <a:solidFill>
                <a:schemeClr val="bg1"/>
              </a:solidFill>
              <a:latin typeface="Madimi One" pitchFamily="2" charset="0"/>
            </a:endParaRPr>
          </a:p>
        </p:txBody>
      </p:sp>
      <p:sp>
        <p:nvSpPr>
          <p:cNvPr id="6" name="Espace réservé du contenu 2">
            <a:extLst>
              <a:ext uri="{FF2B5EF4-FFF2-40B4-BE49-F238E27FC236}">
                <a16:creationId xmlns:a16="http://schemas.microsoft.com/office/drawing/2014/main" id="{E2CF2988-7222-786E-6907-7F888A1961D1}"/>
              </a:ext>
            </a:extLst>
          </p:cNvPr>
          <p:cNvSpPr txBox="1">
            <a:spLocks/>
          </p:cNvSpPr>
          <p:nvPr/>
        </p:nvSpPr>
        <p:spPr>
          <a:xfrm>
            <a:off x="6096000" y="2318176"/>
            <a:ext cx="5343525" cy="180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a:solidFill>
                  <a:srgbClr val="1F1B8C"/>
                </a:solidFill>
                <a:latin typeface="Madimi One" pitchFamily="2" charset="0"/>
              </a:rPr>
              <a:t>Traitement pour le sommeil</a:t>
            </a:r>
          </a:p>
          <a:p>
            <a:pPr marL="0" indent="0" algn="ctr">
              <a:buFont typeface="Arial" panose="020B0604020202020204" pitchFamily="34" charset="0"/>
              <a:buNone/>
            </a:pPr>
            <a:r>
              <a:rPr lang="fr-FR" sz="2400" dirty="0">
                <a:solidFill>
                  <a:srgbClr val="1F1B8C"/>
                </a:solidFill>
                <a:latin typeface="Madimi One" pitchFamily="2" charset="0"/>
              </a:rPr>
              <a:t>Dr Alix RICHARD</a:t>
            </a:r>
          </a:p>
        </p:txBody>
      </p:sp>
      <p:sp>
        <p:nvSpPr>
          <p:cNvPr id="7" name="Espace réservé du contenu 2">
            <a:extLst>
              <a:ext uri="{FF2B5EF4-FFF2-40B4-BE49-F238E27FC236}">
                <a16:creationId xmlns:a16="http://schemas.microsoft.com/office/drawing/2014/main" id="{2A113C20-33B3-6853-FB9D-29A5C6B8BAC6}"/>
              </a:ext>
            </a:extLst>
          </p:cNvPr>
          <p:cNvSpPr txBox="1">
            <a:spLocks/>
          </p:cNvSpPr>
          <p:nvPr/>
        </p:nvSpPr>
        <p:spPr>
          <a:xfrm>
            <a:off x="9435150" y="4318712"/>
            <a:ext cx="1485900" cy="211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r-FR" sz="1000" dirty="0">
              <a:solidFill>
                <a:srgbClr val="1F1B8C"/>
              </a:solidFill>
              <a:latin typeface="Madimi One" pitchFamily="2" charset="0"/>
            </a:endParaRPr>
          </a:p>
        </p:txBody>
      </p:sp>
    </p:spTree>
    <p:extLst>
      <p:ext uri="{BB962C8B-B14F-4D97-AF65-F5344CB8AC3E}">
        <p14:creationId xmlns:p14="http://schemas.microsoft.com/office/powerpoint/2010/main" val="405283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pPr marL="0" indent="0">
              <a:buFont typeface="Arial" panose="020B0604020202020204" pitchFamily="34" charset="0"/>
              <a:buNone/>
            </a:pPr>
            <a:r>
              <a:rPr lang="fr-FR" sz="3200" dirty="0">
                <a:solidFill>
                  <a:srgbClr val="0198FA"/>
                </a:solidFill>
                <a:latin typeface="Madimi One" pitchFamily="2" charset="0"/>
              </a:rPr>
              <a:t>Traitement pour le sommeil</a:t>
            </a:r>
          </a:p>
        </p:txBody>
      </p:sp>
      <p:pic>
        <p:nvPicPr>
          <p:cNvPr id="4" name="Espace réservé du contenu 3">
            <a:extLst>
              <a:ext uri="{FF2B5EF4-FFF2-40B4-BE49-F238E27FC236}">
                <a16:creationId xmlns:a16="http://schemas.microsoft.com/office/drawing/2014/main" id="{6E4773AF-B349-2090-697C-35EAFB8249AA}"/>
              </a:ext>
            </a:extLst>
          </p:cNvPr>
          <p:cNvPicPr>
            <a:picLocks noGrp="1" noChangeAspect="1"/>
          </p:cNvPicPr>
          <p:nvPr>
            <p:ph idx="1"/>
          </p:nvPr>
        </p:nvPicPr>
        <p:blipFill>
          <a:blip r:embed="rId3"/>
          <a:stretch>
            <a:fillRect/>
          </a:stretch>
        </p:blipFill>
        <p:spPr>
          <a:xfrm>
            <a:off x="5995448" y="288925"/>
            <a:ext cx="5693789" cy="6107005"/>
          </a:xfrm>
          <a:prstGeom prst="rect">
            <a:avLst/>
          </a:prstGeom>
        </p:spPr>
      </p:pic>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22/88</a:t>
            </a:r>
            <a:endParaRPr lang="fr-FR" sz="1400" dirty="0">
              <a:solidFill>
                <a:srgbClr val="0198FA"/>
              </a:solidFill>
              <a:latin typeface="Madimi One" pitchFamily="2" charset="0"/>
            </a:endParaRPr>
          </a:p>
        </p:txBody>
      </p:sp>
      <p:sp>
        <p:nvSpPr>
          <p:cNvPr id="7" name="ZoneTexte 6">
            <a:extLst>
              <a:ext uri="{FF2B5EF4-FFF2-40B4-BE49-F238E27FC236}">
                <a16:creationId xmlns:a16="http://schemas.microsoft.com/office/drawing/2014/main" id="{89FEB723-1440-32DB-569E-0665BF3E1DE9}"/>
              </a:ext>
            </a:extLst>
          </p:cNvPr>
          <p:cNvSpPr txBox="1"/>
          <p:nvPr/>
        </p:nvSpPr>
        <p:spPr>
          <a:xfrm>
            <a:off x="1489435" y="2337847"/>
            <a:ext cx="3817856" cy="2708434"/>
          </a:xfrm>
          <a:prstGeom prst="rect">
            <a:avLst/>
          </a:prstGeom>
          <a:noFill/>
        </p:spPr>
        <p:txBody>
          <a:bodyPr wrap="square" rtlCol="0">
            <a:spAutoFit/>
          </a:bodyPr>
          <a:lstStyle/>
          <a:p>
            <a:r>
              <a:rPr lang="en-US" sz="2400" b="1" kern="1200" dirty="0" err="1">
                <a:solidFill>
                  <a:srgbClr val="0198FA"/>
                </a:solidFill>
                <a:latin typeface="Outfit"/>
                <a:ea typeface="+mj-ea"/>
                <a:cs typeface="+mj-cs"/>
              </a:rPr>
              <a:t>Arbre</a:t>
            </a:r>
            <a:r>
              <a:rPr lang="en-US" sz="2400" b="1" kern="1200" dirty="0">
                <a:solidFill>
                  <a:srgbClr val="0198FA"/>
                </a:solidFill>
                <a:latin typeface="Outfit"/>
                <a:ea typeface="+mj-ea"/>
                <a:cs typeface="+mj-cs"/>
              </a:rPr>
              <a:t> </a:t>
            </a:r>
            <a:r>
              <a:rPr lang="en-US" sz="2400" b="1" kern="1200" dirty="0" err="1">
                <a:solidFill>
                  <a:srgbClr val="0198FA"/>
                </a:solidFill>
                <a:latin typeface="Outfit"/>
                <a:ea typeface="+mj-ea"/>
                <a:cs typeface="+mj-cs"/>
              </a:rPr>
              <a:t>décisionnel</a:t>
            </a:r>
            <a:r>
              <a:rPr lang="en-US" sz="2400" b="1" kern="1200" dirty="0">
                <a:solidFill>
                  <a:srgbClr val="0198FA"/>
                </a:solidFill>
                <a:latin typeface="Outfit"/>
                <a:ea typeface="+mj-ea"/>
                <a:cs typeface="+mj-cs"/>
              </a:rPr>
              <a:t> : PEC de </a:t>
            </a:r>
            <a:r>
              <a:rPr lang="en-US" sz="2400" b="1" kern="1200" dirty="0" err="1">
                <a:solidFill>
                  <a:srgbClr val="0198FA"/>
                </a:solidFill>
                <a:latin typeface="Outfit"/>
                <a:ea typeface="+mj-ea"/>
                <a:cs typeface="+mj-cs"/>
              </a:rPr>
              <a:t>l’insomnie</a:t>
            </a:r>
            <a:r>
              <a:rPr lang="en-US" sz="2400" b="1" kern="1200" dirty="0">
                <a:solidFill>
                  <a:srgbClr val="0198FA"/>
                </a:solidFill>
                <a:latin typeface="Outfit"/>
                <a:ea typeface="+mj-ea"/>
                <a:cs typeface="+mj-cs"/>
              </a:rPr>
              <a:t> chez </a:t>
            </a:r>
            <a:r>
              <a:rPr lang="en-US" sz="2400" b="1" kern="1200" dirty="0" err="1">
                <a:solidFill>
                  <a:srgbClr val="0198FA"/>
                </a:solidFill>
                <a:latin typeface="Outfit"/>
                <a:ea typeface="+mj-ea"/>
                <a:cs typeface="+mj-cs"/>
              </a:rPr>
              <a:t>l’enfant</a:t>
            </a:r>
            <a:r>
              <a:rPr lang="en-US" sz="2400" b="1" kern="1200" dirty="0">
                <a:solidFill>
                  <a:srgbClr val="0198FA"/>
                </a:solidFill>
                <a:latin typeface="Outfit"/>
                <a:ea typeface="+mj-ea"/>
                <a:cs typeface="+mj-cs"/>
              </a:rPr>
              <a:t> / ado</a:t>
            </a:r>
          </a:p>
          <a:p>
            <a:endParaRPr lang="en-US" sz="2400" b="1" dirty="0">
              <a:solidFill>
                <a:srgbClr val="0198FA"/>
              </a:solidFill>
              <a:latin typeface="Outfit"/>
              <a:ea typeface="+mj-ea"/>
              <a:cs typeface="+mj-cs"/>
            </a:endParaRPr>
          </a:p>
          <a:p>
            <a:r>
              <a:rPr lang="en-US" sz="2000" dirty="0">
                <a:solidFill>
                  <a:srgbClr val="0198FA"/>
                </a:solidFill>
                <a:latin typeface="Outfit"/>
                <a:ea typeface="+mj-ea"/>
                <a:cs typeface="+mj-cs"/>
              </a:rPr>
              <a:t>Source: Vidal</a:t>
            </a:r>
          </a:p>
          <a:p>
            <a:endParaRPr lang="en-US" b="1" dirty="0">
              <a:solidFill>
                <a:srgbClr val="0198FA"/>
              </a:solidFill>
              <a:latin typeface="Outfit"/>
              <a:ea typeface="+mj-ea"/>
              <a:cs typeface="+mj-cs"/>
            </a:endParaRPr>
          </a:p>
          <a:p>
            <a:endParaRPr lang="en-US" b="1" dirty="0">
              <a:solidFill>
                <a:srgbClr val="0198FA"/>
              </a:solidFill>
              <a:latin typeface="Outfit"/>
              <a:ea typeface="+mj-ea"/>
              <a:cs typeface="+mj-cs"/>
            </a:endParaRPr>
          </a:p>
          <a:p>
            <a:endParaRPr lang="fr-FR" b="1" dirty="0">
              <a:solidFill>
                <a:srgbClr val="0198FA"/>
              </a:solidFill>
              <a:latin typeface="Outfit"/>
            </a:endParaRPr>
          </a:p>
        </p:txBody>
      </p:sp>
    </p:spTree>
    <p:extLst>
      <p:ext uri="{BB962C8B-B14F-4D97-AF65-F5344CB8AC3E}">
        <p14:creationId xmlns:p14="http://schemas.microsoft.com/office/powerpoint/2010/main" val="609579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Objectifs de la prise en charge</a:t>
            </a:r>
          </a:p>
          <a:p>
            <a:pPr lvl="1"/>
            <a:r>
              <a:rPr lang="fr-FR" sz="2400" dirty="0">
                <a:latin typeface="Outfit"/>
              </a:rPr>
              <a:t>Amélioration de la qualité du sommeil de l'enfant.</a:t>
            </a:r>
          </a:p>
          <a:p>
            <a:pPr lvl="1"/>
            <a:r>
              <a:rPr lang="fr-FR" sz="2400" dirty="0">
                <a:latin typeface="Outfit"/>
              </a:rPr>
              <a:t>Amélioration de la qualité de vie de l'enfant et de son entourage.</a:t>
            </a:r>
          </a:p>
          <a:p>
            <a:pPr lvl="1"/>
            <a:r>
              <a:rPr lang="fr-FR" sz="2400" dirty="0">
                <a:latin typeface="Outfit"/>
              </a:rPr>
              <a:t>Prévention du passage à la chronicité des troubles de l'endormissement par une intervention thérapeutique précoce.</a:t>
            </a:r>
          </a:p>
          <a:p>
            <a:pPr lvl="1"/>
            <a:r>
              <a:rPr lang="fr-FR" sz="2400" dirty="0">
                <a:latin typeface="Outfit"/>
              </a:rPr>
              <a:t>Prévention du retentissement diurne de l'insomnie, notamment des troubles de la vigilance, de l'humeur, de la concentration et de l'apprentissage.</a:t>
            </a:r>
          </a:p>
          <a:p>
            <a:pPr marL="0" indent="0" algn="l">
              <a:buNone/>
            </a:pPr>
            <a:endParaRPr lang="fr-FR" i="0" dirty="0">
              <a:solidFill>
                <a:srgbClr val="0198FA"/>
              </a:solidFill>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46191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165889"/>
          </a:xfrm>
        </p:spPr>
        <p:txBody>
          <a:bodyPr>
            <a:normAutofit fontScale="85000" lnSpcReduction="10000"/>
          </a:bodyPr>
          <a:lstStyle/>
          <a:p>
            <a:r>
              <a:rPr lang="fr-FR" dirty="0">
                <a:solidFill>
                  <a:srgbClr val="0198FA"/>
                </a:solidFill>
                <a:latin typeface="Outfit"/>
              </a:rPr>
              <a:t>Première ligne : </a:t>
            </a:r>
            <a:r>
              <a:rPr lang="fr-FR" b="1" dirty="0">
                <a:solidFill>
                  <a:srgbClr val="0198FA"/>
                </a:solidFill>
                <a:latin typeface="Outfit"/>
              </a:rPr>
              <a:t>Règles hygiéno-diététiques</a:t>
            </a:r>
          </a:p>
          <a:p>
            <a:pPr lvl="1"/>
            <a:r>
              <a:rPr lang="fr-FR" sz="2400" dirty="0">
                <a:latin typeface="Outfit"/>
              </a:rPr>
              <a:t>Insomnies du nourrisson :</a:t>
            </a:r>
          </a:p>
          <a:p>
            <a:pPr lvl="2"/>
            <a:r>
              <a:rPr lang="fr-FR" dirty="0">
                <a:latin typeface="Outfit"/>
              </a:rPr>
              <a:t>Ne pas intervenir systématiquement lors des éveils nocturnes.</a:t>
            </a:r>
          </a:p>
          <a:p>
            <a:pPr lvl="2"/>
            <a:r>
              <a:rPr lang="fr-FR" dirty="0">
                <a:latin typeface="Outfit"/>
              </a:rPr>
              <a:t>Ne pas systématiser l'alimentation nocturne.</a:t>
            </a:r>
          </a:p>
          <a:p>
            <a:pPr lvl="2"/>
            <a:r>
              <a:rPr lang="fr-FR" dirty="0">
                <a:latin typeface="Outfit"/>
              </a:rPr>
              <a:t>Mettre en place des « donneurs de temps » : horaires de lever réguliers, repas et siestes à heures fixes, horaires de jeux réguliers.</a:t>
            </a:r>
          </a:p>
          <a:p>
            <a:pPr lvl="1"/>
            <a:r>
              <a:rPr lang="fr-FR" i="0" dirty="0">
                <a:effectLst/>
                <a:highlight>
                  <a:srgbClr val="FFFFFF"/>
                </a:highlight>
                <a:latin typeface="Outfit"/>
              </a:rPr>
              <a:t>Insomnies du jeune enfant :</a:t>
            </a:r>
          </a:p>
          <a:p>
            <a:pPr lvl="2"/>
            <a:r>
              <a:rPr lang="fr-FR" i="0" dirty="0">
                <a:effectLst/>
                <a:highlight>
                  <a:srgbClr val="FFFFFF"/>
                </a:highlight>
                <a:latin typeface="Outfit"/>
              </a:rPr>
              <a:t>Mettre en place un rituel du coucher préparant à la séparation : l'enfant doit être encouragé à s'endormir sans la présence de l'adulte et sans prise alimentaire (biberon).</a:t>
            </a:r>
          </a:p>
          <a:p>
            <a:pPr lvl="2"/>
            <a:r>
              <a:rPr lang="fr-FR" i="0" dirty="0">
                <a:effectLst/>
                <a:highlight>
                  <a:srgbClr val="FFFFFF"/>
                </a:highlight>
                <a:latin typeface="Outfit"/>
              </a:rPr>
              <a:t>Habituer l'enfant à s'endormir dans son lit. Les pratiques de lit partagé ou </a:t>
            </a:r>
            <a:r>
              <a:rPr lang="fr-FR" i="0" dirty="0" err="1">
                <a:effectLst/>
                <a:highlight>
                  <a:srgbClr val="FFFFFF"/>
                </a:highlight>
                <a:latin typeface="Outfit"/>
              </a:rPr>
              <a:t>cosleeping</a:t>
            </a:r>
            <a:r>
              <a:rPr lang="fr-FR" i="0" dirty="0">
                <a:effectLst/>
                <a:highlight>
                  <a:srgbClr val="FFFFFF"/>
                </a:highlight>
                <a:latin typeface="Outfit"/>
              </a:rPr>
              <a:t> (parents et enfants dormant dans le même lit), répandues dans certaines cultures, sont à éviter afin de favoriser l'autonomie du coucher.</a:t>
            </a:r>
          </a:p>
          <a:p>
            <a:pPr lvl="2"/>
            <a:r>
              <a:rPr lang="fr-FR" i="0" dirty="0">
                <a:effectLst/>
                <a:highlight>
                  <a:srgbClr val="FFFFFF"/>
                </a:highlight>
                <a:latin typeface="Outfit"/>
              </a:rPr>
              <a:t>Si l'opposition au coucher est trop forte, repérer l'heure habituelle d'endormissement et faire coïncider l'heure du coucher avec celle-ci. Redonner confiance à l'enfant dans sa capacité à s'endormir rapidement et sans efforts.</a:t>
            </a:r>
          </a:p>
          <a:p>
            <a:pPr lvl="2"/>
            <a:r>
              <a:rPr lang="fr-FR" i="0" dirty="0">
                <a:effectLst/>
                <a:highlight>
                  <a:srgbClr val="FFFFFF"/>
                </a:highlight>
                <a:latin typeface="Outfit"/>
              </a:rPr>
              <a:t>Limiter le temps passé devant un écran (télévision, ordinateur, jeux vidéo trop tardifs, etc.).</a:t>
            </a:r>
          </a:p>
          <a:p>
            <a:pPr lvl="2"/>
            <a:r>
              <a:rPr lang="fr-FR" i="0" dirty="0">
                <a:effectLst/>
                <a:highlight>
                  <a:srgbClr val="FFFFFF"/>
                </a:highlight>
                <a:latin typeface="Outfit"/>
              </a:rPr>
              <a:t>En cas de réveils nocturnes, encourager l'enfant à se rendormir sans intervention et à gérer lui-même ses éveils.</a:t>
            </a:r>
          </a:p>
          <a:p>
            <a:pPr lvl="2"/>
            <a:r>
              <a:rPr lang="fr-FR" i="0" dirty="0">
                <a:effectLst/>
                <a:highlight>
                  <a:srgbClr val="FFFFFF"/>
                </a:highlight>
                <a:latin typeface="Outfit"/>
              </a:rPr>
              <a:t>Si l'enfant quitte systématiquement son lit ou sa chambre, il convient de repréciser les limites, tout en suscitant une association positive entre la chambre, le lit et le sommeil (rituels du coucher).</a:t>
            </a:r>
          </a:p>
          <a:p>
            <a:pPr lvl="1"/>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816049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165889"/>
          </a:xfrm>
        </p:spPr>
        <p:txBody>
          <a:bodyPr>
            <a:normAutofit/>
          </a:bodyPr>
          <a:lstStyle/>
          <a:p>
            <a:r>
              <a:rPr lang="fr-FR" dirty="0">
                <a:solidFill>
                  <a:srgbClr val="0198FA"/>
                </a:solidFill>
                <a:latin typeface="Outfit"/>
              </a:rPr>
              <a:t>Première ligne : </a:t>
            </a:r>
            <a:r>
              <a:rPr lang="fr-FR" b="1" dirty="0">
                <a:solidFill>
                  <a:srgbClr val="0198FA"/>
                </a:solidFill>
                <a:latin typeface="Outfit"/>
              </a:rPr>
              <a:t>Règles hygiéno-diététiques</a:t>
            </a:r>
          </a:p>
          <a:p>
            <a:pPr lvl="1"/>
            <a:r>
              <a:rPr lang="fr-FR" i="0" dirty="0">
                <a:effectLst/>
                <a:highlight>
                  <a:srgbClr val="FFFFFF"/>
                </a:highlight>
                <a:latin typeface="Outfit"/>
              </a:rPr>
              <a:t>Insomnies de l’adolescent :</a:t>
            </a:r>
          </a:p>
          <a:p>
            <a:pPr lvl="2"/>
            <a:r>
              <a:rPr lang="fr-FR" i="0" dirty="0">
                <a:effectLst/>
                <a:highlight>
                  <a:srgbClr val="FFFFFF"/>
                </a:highlight>
                <a:latin typeface="Outfit"/>
              </a:rPr>
              <a:t>Se coucher quand le besoin de sommeil se fait sentir.</a:t>
            </a:r>
          </a:p>
          <a:p>
            <a:pPr lvl="2"/>
            <a:r>
              <a:rPr lang="fr-FR" i="0" dirty="0">
                <a:effectLst/>
                <a:highlight>
                  <a:srgbClr val="FFFFFF"/>
                </a:highlight>
                <a:latin typeface="Outfit"/>
              </a:rPr>
              <a:t>En cas d'éveil, se lever et pratiquer une activité calme, se recoucher après quelques minutes.</a:t>
            </a:r>
          </a:p>
          <a:p>
            <a:pPr lvl="2"/>
            <a:r>
              <a:rPr lang="fr-FR" i="0" dirty="0">
                <a:effectLst/>
                <a:highlight>
                  <a:srgbClr val="FFFFFF"/>
                </a:highlight>
                <a:latin typeface="Outfit"/>
              </a:rPr>
              <a:t>Si besoin, privilégier les siestes de courtes durées (&lt; 20 minutes).</a:t>
            </a:r>
          </a:p>
          <a:p>
            <a:pPr lvl="2"/>
            <a:r>
              <a:rPr lang="fr-FR" i="0" dirty="0">
                <a:effectLst/>
                <a:highlight>
                  <a:srgbClr val="FFFFFF"/>
                </a:highlight>
                <a:latin typeface="Outfit"/>
              </a:rPr>
              <a:t>Éviter les activités trop intenses avant le coucher.</a:t>
            </a:r>
          </a:p>
          <a:p>
            <a:pPr lvl="2"/>
            <a:r>
              <a:rPr lang="fr-FR" i="0" dirty="0">
                <a:effectLst/>
                <a:highlight>
                  <a:srgbClr val="FFFFFF"/>
                </a:highlight>
                <a:latin typeface="Outfit"/>
              </a:rPr>
              <a:t>Éviter les excitants (boissons énergisantes, café, thé, tabac).</a:t>
            </a:r>
          </a:p>
          <a:p>
            <a:pPr lvl="1"/>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311557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165889"/>
          </a:xfrm>
        </p:spPr>
        <p:txBody>
          <a:bodyPr>
            <a:normAutofit/>
          </a:bodyPr>
          <a:lstStyle/>
          <a:p>
            <a:r>
              <a:rPr lang="fr-FR" dirty="0">
                <a:solidFill>
                  <a:srgbClr val="0198FA"/>
                </a:solidFill>
                <a:latin typeface="Outfit"/>
              </a:rPr>
              <a:t>Deuxième ligne : traitements médicamenteux</a:t>
            </a:r>
          </a:p>
          <a:p>
            <a:pPr lvl="1"/>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26/88</a:t>
            </a:r>
            <a:endParaRPr lang="fr-FR" sz="1400" dirty="0">
              <a:solidFill>
                <a:srgbClr val="0198FA"/>
              </a:solidFill>
              <a:latin typeface="Madimi One" pitchFamily="2" charset="0"/>
            </a:endParaRPr>
          </a:p>
        </p:txBody>
      </p:sp>
      <p:pic>
        <p:nvPicPr>
          <p:cNvPr id="4" name="Image 3">
            <a:extLst>
              <a:ext uri="{FF2B5EF4-FFF2-40B4-BE49-F238E27FC236}">
                <a16:creationId xmlns:a16="http://schemas.microsoft.com/office/drawing/2014/main" id="{887C696C-5244-3C62-4C4C-D4F471014E30}"/>
              </a:ext>
            </a:extLst>
          </p:cNvPr>
          <p:cNvPicPr>
            <a:picLocks noChangeAspect="1"/>
          </p:cNvPicPr>
          <p:nvPr/>
        </p:nvPicPr>
        <p:blipFill>
          <a:blip r:embed="rId4"/>
          <a:stretch>
            <a:fillRect/>
          </a:stretch>
        </p:blipFill>
        <p:spPr>
          <a:xfrm>
            <a:off x="3013631" y="1687596"/>
            <a:ext cx="6688612" cy="4690185"/>
          </a:xfrm>
          <a:prstGeom prst="rect">
            <a:avLst/>
          </a:prstGeom>
        </p:spPr>
      </p:pic>
    </p:spTree>
    <p:extLst>
      <p:ext uri="{BB962C8B-B14F-4D97-AF65-F5344CB8AC3E}">
        <p14:creationId xmlns:p14="http://schemas.microsoft.com/office/powerpoint/2010/main" val="2812923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165889"/>
          </a:xfrm>
        </p:spPr>
        <p:txBody>
          <a:bodyPr>
            <a:normAutofit fontScale="77500" lnSpcReduction="20000"/>
          </a:bodyPr>
          <a:lstStyle/>
          <a:p>
            <a:r>
              <a:rPr lang="fr-FR" dirty="0">
                <a:solidFill>
                  <a:srgbClr val="0198FA"/>
                </a:solidFill>
                <a:latin typeface="Outfit"/>
              </a:rPr>
              <a:t>Deuxième ligne : traitements médicamenteux</a:t>
            </a:r>
          </a:p>
          <a:p>
            <a:pPr lvl="1"/>
            <a:r>
              <a:rPr lang="fr-FR" i="0" dirty="0">
                <a:effectLst/>
                <a:highlight>
                  <a:srgbClr val="FFFFFF"/>
                </a:highlight>
                <a:latin typeface="Outfit"/>
              </a:rPr>
              <a:t>Première intention : </a:t>
            </a:r>
            <a:r>
              <a:rPr lang="fr-FR" b="1" i="0" dirty="0">
                <a:solidFill>
                  <a:srgbClr val="0198FA"/>
                </a:solidFill>
                <a:effectLst/>
                <a:highlight>
                  <a:srgbClr val="FFFFFF"/>
                </a:highlight>
                <a:latin typeface="Outfit"/>
              </a:rPr>
              <a:t>MELATONINE </a:t>
            </a:r>
          </a:p>
          <a:p>
            <a:pPr lvl="2"/>
            <a:r>
              <a:rPr lang="fr-FR" i="0" dirty="0">
                <a:effectLst/>
                <a:highlight>
                  <a:srgbClr val="FFFFFF"/>
                </a:highlight>
                <a:latin typeface="Outfit"/>
              </a:rPr>
              <a:t>Formes à libération immédiate : à favoriser sur les troubles du rythme veille-sommeil à type d’insomnies d’endormissement (retard de phase de sommeil)</a:t>
            </a:r>
          </a:p>
          <a:p>
            <a:pPr lvl="3"/>
            <a:r>
              <a:rPr lang="fr-FR" i="0" dirty="0">
                <a:effectLst/>
                <a:highlight>
                  <a:srgbClr val="FFFFFF"/>
                </a:highlight>
                <a:latin typeface="Outfit"/>
              </a:rPr>
              <a:t> A prendre au coucher</a:t>
            </a:r>
          </a:p>
          <a:p>
            <a:pPr lvl="2"/>
            <a:r>
              <a:rPr lang="fr-FR" i="0" dirty="0">
                <a:effectLst/>
                <a:highlight>
                  <a:srgbClr val="FFFFFF"/>
                </a:highlight>
                <a:latin typeface="Outfit"/>
              </a:rPr>
              <a:t>Forme à libération prolongée : à favoriser sur les troubles du rythme veille-sommeil avec réveils nocturnes </a:t>
            </a:r>
            <a:r>
              <a:rPr lang="en-US" dirty="0">
                <a:sym typeface="Wingdings" panose="05000000000000000000" pitchFamily="2" charset="2"/>
              </a:rPr>
              <a:t></a:t>
            </a:r>
            <a:r>
              <a:rPr lang="fr-FR" i="0" dirty="0">
                <a:effectLst/>
                <a:highlight>
                  <a:srgbClr val="FFFFFF"/>
                </a:highlight>
                <a:latin typeface="Outfit"/>
              </a:rPr>
              <a:t>pic plasmatique 2 à 4h après l’ingestion</a:t>
            </a:r>
          </a:p>
          <a:p>
            <a:pPr lvl="3"/>
            <a:r>
              <a:rPr lang="fr-FR" i="0" dirty="0">
                <a:solidFill>
                  <a:srgbClr val="0198FA"/>
                </a:solidFill>
                <a:effectLst/>
                <a:highlight>
                  <a:srgbClr val="FFFFFF"/>
                </a:highlight>
                <a:latin typeface="Outfit"/>
              </a:rPr>
              <a:t>SLENYTO = MELATONINE LP PEDIATRIQUE: </a:t>
            </a:r>
          </a:p>
          <a:p>
            <a:pPr lvl="4"/>
            <a:r>
              <a:rPr lang="fr-FR" i="0" dirty="0">
                <a:effectLst/>
                <a:highlight>
                  <a:srgbClr val="FFFFFF"/>
                </a:highlight>
                <a:latin typeface="Outfit"/>
              </a:rPr>
              <a:t>A partir de 2 ans</a:t>
            </a:r>
          </a:p>
          <a:p>
            <a:pPr lvl="4"/>
            <a:r>
              <a:rPr lang="fr-FR" i="0" dirty="0">
                <a:effectLst/>
                <a:highlight>
                  <a:srgbClr val="FFFFFF"/>
                </a:highlight>
                <a:latin typeface="Outfit"/>
              </a:rPr>
              <a:t>Comprimés de 1 ou 5mg</a:t>
            </a:r>
          </a:p>
          <a:p>
            <a:pPr lvl="4"/>
            <a:r>
              <a:rPr lang="fr-FR" i="0" dirty="0">
                <a:effectLst/>
                <a:highlight>
                  <a:srgbClr val="FFFFFF"/>
                </a:highlight>
                <a:latin typeface="Outfit"/>
              </a:rPr>
              <a:t>Dose initiale 2mg, si inefficace majoration à 5mg, puis à 10mg si nécessaire / réévaluer tous les 3 mois</a:t>
            </a:r>
          </a:p>
          <a:p>
            <a:pPr lvl="4"/>
            <a:r>
              <a:rPr lang="fr-FR" i="0" dirty="0">
                <a:effectLst/>
                <a:highlight>
                  <a:srgbClr val="FFFFFF"/>
                </a:highlight>
                <a:latin typeface="Outfit"/>
              </a:rPr>
              <a:t>Ne pas écraser ni macher (perte de l’effet LP) </a:t>
            </a:r>
          </a:p>
          <a:p>
            <a:pPr lvl="4"/>
            <a:r>
              <a:rPr lang="fr-FR" i="0" dirty="0">
                <a:effectLst/>
                <a:highlight>
                  <a:srgbClr val="FFFFFF"/>
                </a:highlight>
                <a:latin typeface="Outfit"/>
              </a:rPr>
              <a:t>ES fréquents : somnolence/céphalées, irritabilité/agressivité/sautes d’humeur, sinusite, asthénie/ obnubilation</a:t>
            </a:r>
          </a:p>
          <a:p>
            <a:pPr lvl="4"/>
            <a:r>
              <a:rPr lang="fr-FR" i="0" dirty="0">
                <a:effectLst/>
                <a:highlight>
                  <a:srgbClr val="FFFFFF"/>
                </a:highlight>
                <a:latin typeface="Outfit"/>
              </a:rPr>
              <a:t>Interactions : avec Fluvoxamine, alcool, BZD et hypnotiques, </a:t>
            </a:r>
            <a:r>
              <a:rPr lang="fr-FR" i="0" dirty="0" err="1">
                <a:effectLst/>
                <a:highlight>
                  <a:srgbClr val="FFFFFF"/>
                </a:highlight>
                <a:latin typeface="Outfit"/>
              </a:rPr>
              <a:t>thiorazidine</a:t>
            </a:r>
            <a:r>
              <a:rPr lang="fr-FR" i="0" dirty="0">
                <a:effectLst/>
                <a:highlight>
                  <a:srgbClr val="FFFFFF"/>
                </a:highlight>
                <a:latin typeface="Outfit"/>
              </a:rPr>
              <a:t> et imipramine </a:t>
            </a:r>
          </a:p>
          <a:p>
            <a:pPr lvl="3"/>
            <a:r>
              <a:rPr lang="fr-FR" i="0" dirty="0">
                <a:solidFill>
                  <a:srgbClr val="0198FA"/>
                </a:solidFill>
                <a:effectLst/>
                <a:highlight>
                  <a:srgbClr val="FFFFFF"/>
                </a:highlight>
                <a:latin typeface="Outfit"/>
              </a:rPr>
              <a:t>CIRCADIN : </a:t>
            </a:r>
          </a:p>
          <a:p>
            <a:pPr lvl="4"/>
            <a:r>
              <a:rPr lang="fr-FR" i="0" dirty="0">
                <a:effectLst/>
                <a:highlight>
                  <a:srgbClr val="FFFFFF"/>
                </a:highlight>
                <a:latin typeface="Outfit"/>
              </a:rPr>
              <a:t>RTU pour les enfants &gt; 6 ans avec des TND et maladies neurogénétiques</a:t>
            </a:r>
          </a:p>
          <a:p>
            <a:pPr lvl="2"/>
            <a:r>
              <a:rPr lang="fr-FR" i="0" dirty="0">
                <a:effectLst/>
                <a:highlight>
                  <a:srgbClr val="FFFFFF"/>
                </a:highlight>
                <a:latin typeface="Outfit"/>
              </a:rPr>
              <a:t>A administrer 30 à 60 mn avant l’heure du coucher</a:t>
            </a:r>
          </a:p>
          <a:p>
            <a:pPr lvl="2"/>
            <a:r>
              <a:rPr lang="fr-FR" i="0" dirty="0">
                <a:effectLst/>
                <a:highlight>
                  <a:srgbClr val="FFFFFF"/>
                </a:highlight>
                <a:latin typeface="Outfit"/>
              </a:rPr>
              <a:t>NON REMBOURSE PAR LA SECURITE SOCIALE sauf :</a:t>
            </a:r>
          </a:p>
          <a:p>
            <a:pPr lvl="3"/>
            <a:r>
              <a:rPr lang="fr-FR" i="0" dirty="0">
                <a:effectLst/>
                <a:highlight>
                  <a:srgbClr val="FFFFFF"/>
                </a:highlight>
                <a:latin typeface="Outfit"/>
              </a:rPr>
              <a:t>Pour les patients bénéficiant d’une ALD pour TSA ou syndrome de Smith-</a:t>
            </a:r>
            <a:r>
              <a:rPr lang="fr-FR" i="0" dirty="0" err="1">
                <a:effectLst/>
                <a:highlight>
                  <a:srgbClr val="FFFFFF"/>
                </a:highlight>
                <a:latin typeface="Outfit"/>
              </a:rPr>
              <a:t>Magenis</a:t>
            </a:r>
            <a:r>
              <a:rPr lang="fr-FR" i="0" dirty="0">
                <a:effectLst/>
                <a:highlight>
                  <a:srgbClr val="FFFFFF"/>
                </a:highlight>
                <a:latin typeface="Outfit"/>
              </a:rPr>
              <a:t> (AMM)</a:t>
            </a:r>
          </a:p>
          <a:p>
            <a:pPr lvl="3"/>
            <a:r>
              <a:rPr lang="fr-FR" i="0" dirty="0">
                <a:effectLst/>
                <a:highlight>
                  <a:srgbClr val="FFFFFF"/>
                </a:highlight>
                <a:latin typeface="Outfit"/>
              </a:rPr>
              <a:t>Pour les patients de 2 à 18 ans “présentant un trouble du rythme veille-sommeil associé à des troubles développementaux et des maladies neurogénétiques comme le syndrome de Rett, le syndrome d’Angelman ou la sclérose tubéreuse” (au titre d’un accès compassionnel)</a:t>
            </a:r>
          </a:p>
          <a:p>
            <a:pPr lvl="2"/>
            <a:r>
              <a:rPr lang="fr-FR" i="0" dirty="0">
                <a:effectLst/>
                <a:highlight>
                  <a:srgbClr val="FFFFFF"/>
                </a:highlight>
                <a:latin typeface="Outfit"/>
              </a:rPr>
              <a:t>INFO : Suivant les pharmacies le prix varie. Les mélanges </a:t>
            </a:r>
            <a:r>
              <a:rPr lang="fr-FR" i="0" dirty="0" err="1">
                <a:effectLst/>
                <a:highlight>
                  <a:srgbClr val="FFFFFF"/>
                </a:highlight>
                <a:latin typeface="Outfit"/>
              </a:rPr>
              <a:t>phytothérapeutiques</a:t>
            </a:r>
            <a:r>
              <a:rPr lang="fr-FR" i="0" dirty="0">
                <a:effectLst/>
                <a:highlight>
                  <a:srgbClr val="FFFFFF"/>
                </a:highlight>
                <a:latin typeface="Outfit"/>
              </a:rPr>
              <a:t> avec MELATONINE sont moins chers que la MELATONINE pure pour les patients en situation de précarité. </a:t>
            </a:r>
          </a:p>
          <a:p>
            <a:pPr lvl="1"/>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733545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165889"/>
          </a:xfrm>
        </p:spPr>
        <p:txBody>
          <a:bodyPr>
            <a:normAutofit fontScale="92500" lnSpcReduction="10000"/>
          </a:bodyPr>
          <a:lstStyle/>
          <a:p>
            <a:r>
              <a:rPr lang="fr-FR" dirty="0">
                <a:solidFill>
                  <a:srgbClr val="0198FA"/>
                </a:solidFill>
                <a:latin typeface="Outfit"/>
              </a:rPr>
              <a:t>Deuxième ligne : traitements médicamenteux</a:t>
            </a:r>
          </a:p>
          <a:p>
            <a:pPr lvl="1"/>
            <a:r>
              <a:rPr lang="fr-FR" i="0" dirty="0">
                <a:effectLst/>
                <a:highlight>
                  <a:srgbClr val="FFFFFF"/>
                </a:highlight>
                <a:latin typeface="Outfit"/>
              </a:rPr>
              <a:t>Deuxième intention : </a:t>
            </a:r>
            <a:r>
              <a:rPr lang="fr-FR" b="1" i="0" dirty="0" err="1">
                <a:solidFill>
                  <a:srgbClr val="0198FA"/>
                </a:solidFill>
                <a:effectLst/>
                <a:highlight>
                  <a:srgbClr val="FFFFFF"/>
                </a:highlight>
                <a:latin typeface="Outfit"/>
              </a:rPr>
              <a:t>Anti-histaminiques</a:t>
            </a:r>
            <a:r>
              <a:rPr lang="fr-FR" b="1" i="0" dirty="0">
                <a:solidFill>
                  <a:srgbClr val="0198FA"/>
                </a:solidFill>
                <a:effectLst/>
                <a:highlight>
                  <a:srgbClr val="FFFFFF"/>
                </a:highlight>
                <a:latin typeface="Outfit"/>
              </a:rPr>
              <a:t> H1: HYDROXIZINE (ATARAX)</a:t>
            </a:r>
          </a:p>
          <a:p>
            <a:pPr lvl="2" algn="ju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Sirop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2mg/mL : AMM pour enfant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partir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 3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ans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2" algn="ju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Comprimé</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25mg : AMM pour enfant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partir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 6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ans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2" algn="ju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Posologie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usuelle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1mg/kg/j</a:t>
            </a:r>
          </a:p>
          <a:p>
            <a:pPr lvl="2" algn="ju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Posologie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maximum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2mg/kg/jour pour les &lt; 40kg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100mg/jour pour les &gt; 40kg </a:t>
            </a:r>
          </a:p>
          <a:p>
            <a:pPr lvl="2" algn="ju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Indication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insomnies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d’endormissement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liées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à un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état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d’hyperéveil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(vigilance accrue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liée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à des manifestations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anxieuses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au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coucher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après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échec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mesures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comportementales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2" algn="ju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Traitement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courte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durée (2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semaines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max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selon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recommandations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pratique,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réévaluation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régulière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avec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essais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d’arrêt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quand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stabilisation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l’état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clinique</a:t>
            </a:r>
            <a:r>
              <a:rPr lang="en-US" sz="1800" dirty="0">
                <a:solidFill>
                  <a:prstClr val="black"/>
                </a:solidFill>
                <a:latin typeface="Calibri" panose="020F0502020204030204"/>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dans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l’idéal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réévaluation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à 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semaine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l’introduction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(EI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cardiaques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notamment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2" algn="just">
              <a:defRPr/>
            </a:pP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Contre</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-indications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allongement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du QTc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risque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d’allongement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du QTc,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antécédent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glaucome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aigu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 fermeture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l’angle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troubles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urétro-prostatiques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à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risque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RAU,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insuffisance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rénale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terminale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2" algn="just">
              <a:defRPr/>
            </a:pP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Bilan</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pré-thérapeutique</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ECG</a:t>
            </a:r>
          </a:p>
          <a:p>
            <a:pPr lvl="2" algn="just">
              <a:defRPr/>
            </a:pP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Précautions</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d’emploi</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association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contre-indiquée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avec des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traitements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allongeant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le QT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à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risque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d’induire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torsade de pointe</a:t>
            </a:r>
          </a:p>
          <a:p>
            <a:pPr lvl="2" algn="ju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ES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principaux</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somnolence,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céphalées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asthénie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sécheresse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buccale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confusion,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prurit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erythème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tachycardie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nausées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vomissements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/constipation</a:t>
            </a:r>
          </a:p>
          <a:p>
            <a:pPr lvl="2" algn="just">
              <a:defRPr/>
            </a:pPr>
            <a:endParaRPr lang="fr-FR" sz="600" b="1" i="0" dirty="0">
              <a:effectLst/>
              <a:highlight>
                <a:srgbClr val="FFFFFF"/>
              </a:highlight>
              <a:latin typeface="Outfi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Outfit"/>
              </a:rPr>
              <a:t>	/!\  SURTOUT PAS DE BZD OU APPARENTE BZD CHEZ L’ENFANT ET L’ADOLESCENT (hors AMM)</a:t>
            </a:r>
            <a:endParaRPr lang="fr-FR" sz="220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28/88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76559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287030"/>
          </a:xfrm>
        </p:spPr>
        <p:txBody>
          <a:bodyPr>
            <a:normAutofit fontScale="92500" lnSpcReduction="20000"/>
          </a:bodyPr>
          <a:lstStyle/>
          <a:p>
            <a:r>
              <a:rPr lang="fr-FR" dirty="0">
                <a:solidFill>
                  <a:srgbClr val="0198FA"/>
                </a:solidFill>
                <a:latin typeface="Outfit"/>
              </a:rPr>
              <a:t>Deuxième ligne : traitements médicamenteux</a:t>
            </a:r>
          </a:p>
          <a:p>
            <a:pPr lvl="1"/>
            <a:r>
              <a:rPr lang="fr-FR" i="0" dirty="0">
                <a:effectLst/>
                <a:highlight>
                  <a:srgbClr val="FFFFFF"/>
                </a:highlight>
                <a:latin typeface="Outfit"/>
              </a:rPr>
              <a:t>Deuxième intention:</a:t>
            </a:r>
            <a:r>
              <a:rPr lang="fr-FR" i="0" dirty="0">
                <a:solidFill>
                  <a:srgbClr val="0198FA"/>
                </a:solidFill>
                <a:effectLst/>
                <a:highlight>
                  <a:srgbClr val="FFFFFF"/>
                </a:highlight>
                <a:latin typeface="Outfit"/>
              </a:rPr>
              <a:t> </a:t>
            </a:r>
            <a:r>
              <a:rPr lang="fr-FR" b="1" i="0" dirty="0" err="1">
                <a:solidFill>
                  <a:srgbClr val="0198FA"/>
                </a:solidFill>
                <a:effectLst/>
                <a:highlight>
                  <a:srgbClr val="FFFFFF"/>
                </a:highlight>
                <a:latin typeface="Outfit"/>
              </a:rPr>
              <a:t>Anti-histaminiques</a:t>
            </a:r>
            <a:r>
              <a:rPr lang="fr-FR" b="1" i="0" dirty="0">
                <a:solidFill>
                  <a:srgbClr val="0198FA"/>
                </a:solidFill>
                <a:effectLst/>
                <a:highlight>
                  <a:srgbClr val="FFFFFF"/>
                </a:highlight>
                <a:latin typeface="Outfit"/>
              </a:rPr>
              <a:t> H1 et Phénothiazine: ALIMEMAZINE (THERALENE)</a:t>
            </a:r>
          </a:p>
          <a:p>
            <a:pPr lvl="2"/>
            <a:r>
              <a:rPr lang="fr-FR" b="1" i="0" dirty="0">
                <a:effectLst/>
                <a:highlight>
                  <a:srgbClr val="FFFFFF"/>
                </a:highlight>
                <a:latin typeface="Outfit"/>
              </a:rPr>
              <a:t>Solution buvable </a:t>
            </a:r>
            <a:r>
              <a:rPr lang="fr-FR" i="0" dirty="0">
                <a:effectLst/>
                <a:highlight>
                  <a:srgbClr val="FFFFFF"/>
                </a:highlight>
                <a:latin typeface="Outfit"/>
              </a:rPr>
              <a:t>: AMM </a:t>
            </a:r>
            <a:r>
              <a:rPr lang="fr-FR" b="1" i="0" dirty="0">
                <a:effectLst/>
                <a:highlight>
                  <a:srgbClr val="FFFFFF"/>
                </a:highlight>
                <a:latin typeface="Outfit"/>
              </a:rPr>
              <a:t>pour enfant &gt; 20 kg </a:t>
            </a:r>
            <a:r>
              <a:rPr lang="fr-FR" i="0" dirty="0">
                <a:effectLst/>
                <a:highlight>
                  <a:srgbClr val="FFFFFF"/>
                </a:highlight>
                <a:latin typeface="Outfit"/>
              </a:rPr>
              <a:t>/ 1mL = 40mg</a:t>
            </a:r>
          </a:p>
          <a:p>
            <a:pPr lvl="2"/>
            <a:r>
              <a:rPr lang="fr-FR" b="1" i="0" dirty="0">
                <a:effectLst/>
                <a:highlight>
                  <a:srgbClr val="FFFFFF"/>
                </a:highlight>
                <a:latin typeface="Outfit"/>
              </a:rPr>
              <a:t>Comprimé</a:t>
            </a:r>
            <a:r>
              <a:rPr lang="fr-FR" i="0" dirty="0">
                <a:effectLst/>
                <a:highlight>
                  <a:srgbClr val="FFFFFF"/>
                </a:highlight>
                <a:latin typeface="Outfit"/>
              </a:rPr>
              <a:t> : AMM pour enfant </a:t>
            </a:r>
            <a:r>
              <a:rPr lang="fr-FR" b="1" i="0" dirty="0">
                <a:effectLst/>
                <a:highlight>
                  <a:srgbClr val="FFFFFF"/>
                </a:highlight>
                <a:latin typeface="Outfit"/>
              </a:rPr>
              <a:t>&gt; 6 ans et &gt; 20kg</a:t>
            </a:r>
          </a:p>
          <a:p>
            <a:pPr lvl="3"/>
            <a:r>
              <a:rPr lang="fr-FR" b="1" i="0" dirty="0">
                <a:effectLst/>
                <a:highlight>
                  <a:srgbClr val="FFFFFF"/>
                </a:highlight>
                <a:latin typeface="Outfit"/>
              </a:rPr>
              <a:t>Enfant entre 20 et 40kg </a:t>
            </a:r>
            <a:r>
              <a:rPr lang="fr-FR" i="0" dirty="0">
                <a:effectLst/>
                <a:highlight>
                  <a:srgbClr val="FFFFFF"/>
                </a:highlight>
                <a:latin typeface="Outfit"/>
              </a:rPr>
              <a:t>(environ 6 – 10ans) : </a:t>
            </a:r>
            <a:r>
              <a:rPr lang="fr-FR" b="1" i="0" dirty="0">
                <a:effectLst/>
                <a:highlight>
                  <a:srgbClr val="FFFFFF"/>
                </a:highlight>
                <a:latin typeface="Outfit"/>
              </a:rPr>
              <a:t>5mg/jour</a:t>
            </a:r>
          </a:p>
          <a:p>
            <a:pPr lvl="3"/>
            <a:r>
              <a:rPr lang="fr-FR" b="1" i="0" dirty="0">
                <a:effectLst/>
                <a:highlight>
                  <a:srgbClr val="FFFFFF"/>
                </a:highlight>
                <a:latin typeface="Outfit"/>
              </a:rPr>
              <a:t>Enfant entre 40 et 50kg </a:t>
            </a:r>
            <a:r>
              <a:rPr lang="fr-FR" i="0" dirty="0">
                <a:effectLst/>
                <a:highlight>
                  <a:srgbClr val="FFFFFF"/>
                </a:highlight>
                <a:latin typeface="Outfit"/>
              </a:rPr>
              <a:t>(environ 10 – 15 ans) : </a:t>
            </a:r>
            <a:r>
              <a:rPr lang="fr-FR" b="1" i="0" dirty="0">
                <a:effectLst/>
                <a:highlight>
                  <a:srgbClr val="FFFFFF"/>
                </a:highlight>
                <a:latin typeface="Outfit"/>
              </a:rPr>
              <a:t>5 à 10mg/jour</a:t>
            </a:r>
          </a:p>
          <a:p>
            <a:pPr lvl="3"/>
            <a:r>
              <a:rPr lang="fr-FR" b="1" i="0" dirty="0">
                <a:effectLst/>
                <a:highlight>
                  <a:srgbClr val="FFFFFF"/>
                </a:highlight>
                <a:latin typeface="Outfit"/>
              </a:rPr>
              <a:t>Posologie maximum :  10mg/jour pour enfants</a:t>
            </a:r>
          </a:p>
          <a:p>
            <a:pPr lvl="3"/>
            <a:r>
              <a:rPr lang="fr-FR" b="1" i="0" dirty="0">
                <a:effectLst/>
                <a:highlight>
                  <a:srgbClr val="FFFFFF"/>
                </a:highlight>
                <a:latin typeface="Outfit"/>
              </a:rPr>
              <a:t>Adolescents &gt; 50kg avec gabarit adulte </a:t>
            </a:r>
            <a:r>
              <a:rPr lang="fr-FR" i="0" dirty="0">
                <a:effectLst/>
                <a:highlight>
                  <a:srgbClr val="FFFFFF"/>
                </a:highlight>
                <a:latin typeface="Outfit"/>
              </a:rPr>
              <a:t>: posologie adulte soit </a:t>
            </a:r>
            <a:r>
              <a:rPr lang="fr-FR" b="1" i="0" dirty="0">
                <a:effectLst/>
                <a:highlight>
                  <a:srgbClr val="FFFFFF"/>
                </a:highlight>
                <a:latin typeface="Outfit"/>
              </a:rPr>
              <a:t>5 à 20mg/jour</a:t>
            </a:r>
          </a:p>
          <a:p>
            <a:pPr lvl="2"/>
            <a:r>
              <a:rPr lang="fr-FR" i="0" dirty="0">
                <a:effectLst/>
                <a:highlight>
                  <a:srgbClr val="FFFFFF"/>
                </a:highlight>
                <a:latin typeface="Outfit"/>
              </a:rPr>
              <a:t>En 1 prise / jour, 15 à 30 mn avant le coucher</a:t>
            </a:r>
          </a:p>
          <a:p>
            <a:pPr lvl="2"/>
            <a:r>
              <a:rPr lang="fr-FR" i="0" dirty="0">
                <a:effectLst/>
                <a:highlight>
                  <a:srgbClr val="FFFFFF"/>
                </a:highlight>
                <a:latin typeface="Outfit"/>
              </a:rPr>
              <a:t>Indication : insomnies d’endormissement liées à un </a:t>
            </a:r>
            <a:r>
              <a:rPr lang="fr-FR" b="1" i="0" dirty="0">
                <a:effectLst/>
                <a:highlight>
                  <a:srgbClr val="FFFFFF"/>
                </a:highlight>
                <a:latin typeface="Outfit"/>
              </a:rPr>
              <a:t>état d’hyperéveil (vigilance accrue liée à des manifestations anxieuses au coucher)</a:t>
            </a:r>
            <a:r>
              <a:rPr lang="fr-FR" i="0" dirty="0">
                <a:effectLst/>
                <a:highlight>
                  <a:srgbClr val="FFFFFF"/>
                </a:highlight>
                <a:latin typeface="Outfit"/>
              </a:rPr>
              <a:t>, après échec des mesures comportementales.</a:t>
            </a:r>
          </a:p>
          <a:p>
            <a:pPr lvl="2"/>
            <a:r>
              <a:rPr lang="fr-FR" i="0" dirty="0">
                <a:effectLst/>
                <a:highlight>
                  <a:srgbClr val="FFFFFF"/>
                </a:highlight>
                <a:latin typeface="Outfit"/>
              </a:rPr>
              <a:t>Traitement de courte durée (2 semaines max selon les recommandations) / en pratiqu</a:t>
            </a:r>
            <a:r>
              <a:rPr lang="fr-FR" dirty="0">
                <a:highlight>
                  <a:srgbClr val="FFFFFF"/>
                </a:highlight>
                <a:latin typeface="Outfit"/>
              </a:rPr>
              <a:t>e,</a:t>
            </a:r>
            <a:r>
              <a:rPr lang="fr-FR" i="0" dirty="0">
                <a:effectLst/>
                <a:highlight>
                  <a:srgbClr val="FFFFFF"/>
                </a:highlight>
                <a:latin typeface="Outfit"/>
              </a:rPr>
              <a:t> réévaluation régulière avec essai d’arrêt quand stabilisation de l’état clinique; dans l’idéal réévaluation à 1 semaine de l’introduction </a:t>
            </a:r>
          </a:p>
          <a:p>
            <a:pPr lvl="2"/>
            <a:r>
              <a:rPr lang="fr-FR" i="0" dirty="0">
                <a:effectLst/>
                <a:highlight>
                  <a:srgbClr val="FFFFFF"/>
                </a:highlight>
                <a:latin typeface="Outfit"/>
              </a:rPr>
              <a:t>Contre-indications : antécédent de glaucome aigu par fermeture de l’angle, troubles urétro-prostatiques à risque de RAU, antécédents de syndrome malin des neuroleptiques</a:t>
            </a:r>
          </a:p>
          <a:p>
            <a:pPr lvl="2"/>
            <a:r>
              <a:rPr lang="fr-FR" i="0" dirty="0">
                <a:effectLst/>
                <a:highlight>
                  <a:srgbClr val="FFFFFF"/>
                </a:highlight>
                <a:latin typeface="Outfit"/>
              </a:rPr>
              <a:t>Précautions d’emploi : abaisse le seuil épileptogène </a:t>
            </a:r>
          </a:p>
          <a:p>
            <a:pPr marL="914400" lvl="2" indent="0">
              <a:buNone/>
            </a:pPr>
            <a:endParaRPr lang="fr-FR" sz="1100" i="0" dirty="0">
              <a:effectLst/>
              <a:highlight>
                <a:srgbClr val="FFFFFF"/>
              </a:highlight>
              <a:latin typeface="Outfi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Outfit"/>
              </a:rPr>
              <a:t>	/!\  SURTOUT PAS DE BZD OU APPARENTE BZD CHEZ L’ENFANT ET L’ADOLESCENT (hors AMM)</a:t>
            </a:r>
            <a:endParaRPr kumimoji="0" lang="fr-FR" sz="2600" b="0" i="0" u="none" strike="noStrike" kern="1200" cap="none" spc="0" normalizeH="0" baseline="0" noProof="0" dirty="0">
              <a:ln>
                <a:noFill/>
              </a:ln>
              <a:solidFill>
                <a:prstClr val="black"/>
              </a:solidFill>
              <a:effectLst/>
              <a:highlight>
                <a:srgbClr val="FFFFFF"/>
              </a:highlight>
              <a:uLnTx/>
              <a:uFillTx/>
              <a:latin typeface="Outfit"/>
            </a:endParaRPr>
          </a:p>
          <a:p>
            <a:pPr marL="457200" lvl="1" indent="0">
              <a:buNone/>
            </a:pPr>
            <a:endParaRPr lang="fr-FR" i="0" dirty="0">
              <a:effectLst/>
              <a:highlight>
                <a:srgbClr val="FFFFFF"/>
              </a:highlight>
              <a:latin typeface="Outfit"/>
            </a:endParaRPr>
          </a:p>
          <a:p>
            <a:pPr lvl="2"/>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29/88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50298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9BED4-3365-92FA-73C2-2BDC99AD738B}"/>
              </a:ext>
            </a:extLst>
          </p:cNvPr>
          <p:cNvSpPr>
            <a:spLocks noGrp="1"/>
          </p:cNvSpPr>
          <p:nvPr>
            <p:ph type="title"/>
          </p:nvPr>
        </p:nvSpPr>
        <p:spPr>
          <a:xfrm>
            <a:off x="2224087" y="2078464"/>
            <a:ext cx="600075" cy="985838"/>
          </a:xfrm>
        </p:spPr>
        <p:txBody>
          <a:bodyPr>
            <a:normAutofit/>
          </a:bodyPr>
          <a:lstStyle/>
          <a:p>
            <a:r>
              <a:rPr lang="fr-FR" sz="6000" dirty="0">
                <a:solidFill>
                  <a:srgbClr val="10D396"/>
                </a:solidFill>
                <a:latin typeface="Madimi One" pitchFamily="2" charset="0"/>
              </a:rPr>
              <a:t>1</a:t>
            </a:r>
          </a:p>
        </p:txBody>
      </p:sp>
      <p:sp>
        <p:nvSpPr>
          <p:cNvPr id="3" name="Espace réservé du contenu 2">
            <a:extLst>
              <a:ext uri="{FF2B5EF4-FFF2-40B4-BE49-F238E27FC236}">
                <a16:creationId xmlns:a16="http://schemas.microsoft.com/office/drawing/2014/main" id="{766F5341-3BAE-8794-1140-7756D97D6591}"/>
              </a:ext>
            </a:extLst>
          </p:cNvPr>
          <p:cNvSpPr>
            <a:spLocks noGrp="1"/>
          </p:cNvSpPr>
          <p:nvPr>
            <p:ph idx="1"/>
          </p:nvPr>
        </p:nvSpPr>
        <p:spPr>
          <a:xfrm>
            <a:off x="838200" y="3137326"/>
            <a:ext cx="3371850" cy="1641475"/>
          </a:xfrm>
        </p:spPr>
        <p:txBody>
          <a:bodyPr>
            <a:noAutofit/>
          </a:bodyPr>
          <a:lstStyle/>
          <a:p>
            <a:pPr marL="0" indent="0" algn="ctr">
              <a:buNone/>
            </a:pPr>
            <a:endParaRPr lang="fr-FR" sz="3000" dirty="0">
              <a:solidFill>
                <a:schemeClr val="bg1"/>
              </a:solidFill>
              <a:latin typeface="Madimi One" pitchFamily="2" charset="0"/>
            </a:endParaRPr>
          </a:p>
        </p:txBody>
      </p:sp>
      <p:sp>
        <p:nvSpPr>
          <p:cNvPr id="6" name="Espace réservé du contenu 2">
            <a:extLst>
              <a:ext uri="{FF2B5EF4-FFF2-40B4-BE49-F238E27FC236}">
                <a16:creationId xmlns:a16="http://schemas.microsoft.com/office/drawing/2014/main" id="{E2CF2988-7222-786E-6907-7F888A1961D1}"/>
              </a:ext>
            </a:extLst>
          </p:cNvPr>
          <p:cNvSpPr txBox="1">
            <a:spLocks/>
          </p:cNvSpPr>
          <p:nvPr/>
        </p:nvSpPr>
        <p:spPr>
          <a:xfrm>
            <a:off x="6096000" y="2318176"/>
            <a:ext cx="5343525" cy="149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a:solidFill>
                  <a:srgbClr val="1F1B8C"/>
                </a:solidFill>
                <a:latin typeface="Madimi One" pitchFamily="2" charset="0"/>
              </a:rPr>
              <a:t>Antidépresseurs</a:t>
            </a:r>
          </a:p>
          <a:p>
            <a:pPr marL="0" indent="0" algn="ctr">
              <a:buFont typeface="Arial" panose="020B0604020202020204" pitchFamily="34" charset="0"/>
              <a:buNone/>
            </a:pPr>
            <a:r>
              <a:rPr lang="fr-FR" sz="2400" dirty="0">
                <a:solidFill>
                  <a:srgbClr val="1F1B8C"/>
                </a:solidFill>
                <a:latin typeface="Madimi One" pitchFamily="2" charset="0"/>
              </a:rPr>
              <a:t>Dr Xavier ANGIBAULT</a:t>
            </a:r>
            <a:endParaRPr lang="fr-FR" sz="2000" dirty="0">
              <a:solidFill>
                <a:srgbClr val="1F1B8C"/>
              </a:solidFill>
              <a:latin typeface="Madimi One" pitchFamily="2" charset="0"/>
            </a:endParaRPr>
          </a:p>
        </p:txBody>
      </p:sp>
      <p:sp>
        <p:nvSpPr>
          <p:cNvPr id="7" name="Espace réservé du contenu 2">
            <a:extLst>
              <a:ext uri="{FF2B5EF4-FFF2-40B4-BE49-F238E27FC236}">
                <a16:creationId xmlns:a16="http://schemas.microsoft.com/office/drawing/2014/main" id="{2A113C20-33B3-6853-FB9D-29A5C6B8BAC6}"/>
              </a:ext>
            </a:extLst>
          </p:cNvPr>
          <p:cNvSpPr txBox="1">
            <a:spLocks/>
          </p:cNvSpPr>
          <p:nvPr/>
        </p:nvSpPr>
        <p:spPr>
          <a:xfrm>
            <a:off x="9435150" y="4318712"/>
            <a:ext cx="1485900" cy="211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r-FR" sz="1000" dirty="0">
              <a:solidFill>
                <a:srgbClr val="1F1B8C"/>
              </a:solidFill>
              <a:latin typeface="Madimi One" pitchFamily="2" charset="0"/>
            </a:endParaRPr>
          </a:p>
        </p:txBody>
      </p:sp>
    </p:spTree>
    <p:extLst>
      <p:ext uri="{BB962C8B-B14F-4D97-AF65-F5344CB8AC3E}">
        <p14:creationId xmlns:p14="http://schemas.microsoft.com/office/powerpoint/2010/main" val="233439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310325"/>
            <a:ext cx="10515600" cy="5165889"/>
          </a:xfrm>
        </p:spPr>
        <p:txBody>
          <a:bodyPr>
            <a:normAutofit fontScale="92500" lnSpcReduction="10000"/>
          </a:bodyPr>
          <a:lstStyle/>
          <a:p>
            <a:r>
              <a:rPr lang="fr-FR" dirty="0">
                <a:solidFill>
                  <a:srgbClr val="0198FA"/>
                </a:solidFill>
                <a:latin typeface="Outfit"/>
              </a:rPr>
              <a:t>En résumé:</a:t>
            </a:r>
          </a:p>
          <a:p>
            <a:pPr lvl="1"/>
            <a:r>
              <a:rPr lang="fr-FR" dirty="0">
                <a:latin typeface="Outfit"/>
              </a:rPr>
              <a:t>Bilan pré-thérapeutique</a:t>
            </a:r>
          </a:p>
          <a:p>
            <a:pPr lvl="2"/>
            <a:r>
              <a:rPr lang="fr-FR" dirty="0">
                <a:latin typeface="Outfit"/>
              </a:rPr>
              <a:t>Aucun bilan biologique pré-thérapeutique n’est nécessaire. Toutefois un bilan biologique peut être nécessaire dans la démarche diagnostique globale </a:t>
            </a:r>
          </a:p>
          <a:p>
            <a:pPr lvl="2"/>
            <a:r>
              <a:rPr lang="fr-FR" dirty="0">
                <a:latin typeface="Outfit"/>
              </a:rPr>
              <a:t>Un ECG doit être réalisé avant l’instauration de l’hydroxyzine (Atarax®), avec mesure du </a:t>
            </a:r>
            <a:r>
              <a:rPr lang="fr-FR" dirty="0" err="1">
                <a:latin typeface="Outfit"/>
              </a:rPr>
              <a:t>QTc</a:t>
            </a:r>
            <a:r>
              <a:rPr lang="fr-FR" dirty="0">
                <a:latin typeface="Outfit"/>
              </a:rPr>
              <a:t>.</a:t>
            </a:r>
          </a:p>
          <a:p>
            <a:pPr lvl="1"/>
            <a:r>
              <a:rPr lang="fr-FR" dirty="0">
                <a:latin typeface="Outfit"/>
              </a:rPr>
              <a:t>Moment de la prise</a:t>
            </a:r>
          </a:p>
          <a:p>
            <a:pPr lvl="2"/>
            <a:r>
              <a:rPr lang="fr-FR" dirty="0">
                <a:latin typeface="Outfit"/>
              </a:rPr>
              <a:t>La prise d’hydroxyzine (Atarax®) et d’</a:t>
            </a:r>
            <a:r>
              <a:rPr lang="fr-FR" dirty="0" err="1">
                <a:latin typeface="Outfit"/>
              </a:rPr>
              <a:t>alimémazine</a:t>
            </a:r>
            <a:r>
              <a:rPr lang="fr-FR" dirty="0">
                <a:latin typeface="Outfit"/>
              </a:rPr>
              <a:t> (Théralène®) se fait 15-30 min avant le coucher.</a:t>
            </a:r>
          </a:p>
          <a:p>
            <a:pPr lvl="2"/>
            <a:r>
              <a:rPr lang="fr-FR" dirty="0">
                <a:latin typeface="Outfit"/>
              </a:rPr>
              <a:t>La prise de la mélatonine LI se fait habituellement au coucher.</a:t>
            </a:r>
          </a:p>
          <a:p>
            <a:pPr lvl="2"/>
            <a:r>
              <a:rPr lang="fr-FR" dirty="0">
                <a:latin typeface="Outfit"/>
              </a:rPr>
              <a:t>La prise de la mélatonine à LP (</a:t>
            </a:r>
            <a:r>
              <a:rPr lang="fr-FR" dirty="0" err="1">
                <a:latin typeface="Outfit"/>
              </a:rPr>
              <a:t>Slényto</a:t>
            </a:r>
            <a:r>
              <a:rPr lang="fr-FR" dirty="0">
                <a:latin typeface="Outfit"/>
              </a:rPr>
              <a:t>® ou </a:t>
            </a:r>
            <a:r>
              <a:rPr lang="fr-FR" dirty="0" err="1">
                <a:latin typeface="Outfit"/>
              </a:rPr>
              <a:t>Circadin</a:t>
            </a:r>
            <a:r>
              <a:rPr lang="fr-FR" dirty="0">
                <a:latin typeface="Outfit"/>
              </a:rPr>
              <a:t>®) se fait 30-60 min avant le coucher.</a:t>
            </a:r>
          </a:p>
          <a:p>
            <a:pPr lvl="1"/>
            <a:r>
              <a:rPr lang="fr-FR" dirty="0">
                <a:latin typeface="Outfit"/>
              </a:rPr>
              <a:t>Titration</a:t>
            </a:r>
          </a:p>
          <a:p>
            <a:pPr lvl="2"/>
            <a:r>
              <a:rPr lang="fr-FR" dirty="0">
                <a:latin typeface="Outfit"/>
              </a:rPr>
              <a:t>La molécule est instaurée à une posologie adaptée au poids du patient pour l’hydroxyzine et l’</a:t>
            </a:r>
            <a:r>
              <a:rPr lang="fr-FR" dirty="0" err="1">
                <a:latin typeface="Outfit"/>
              </a:rPr>
              <a:t>alimémazine</a:t>
            </a:r>
            <a:r>
              <a:rPr lang="fr-FR" dirty="0">
                <a:latin typeface="Outfit"/>
              </a:rPr>
              <a:t>.</a:t>
            </a:r>
          </a:p>
          <a:p>
            <a:pPr lvl="2"/>
            <a:r>
              <a:rPr lang="fr-FR" dirty="0">
                <a:latin typeface="Outfit"/>
              </a:rPr>
              <a:t>La posologie de la mélatonine, que ce soit en LI ou en LP, est indépendante du poids ou de l’âge de l’enfant – elle doit être individuellement titrée.</a:t>
            </a:r>
          </a:p>
          <a:p>
            <a:pPr lvl="2"/>
            <a:endParaRPr lang="fr-FR" sz="1900" dirty="0">
              <a:latin typeface="Outfi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Outfit"/>
              </a:rPr>
              <a:t>	</a:t>
            </a:r>
            <a:r>
              <a:rPr kumimoji="0" lang="en-US" sz="1900" b="1" i="0" u="none" strike="noStrike" kern="1200" cap="none" spc="0" normalizeH="0" baseline="0" noProof="0" dirty="0">
                <a:ln>
                  <a:noFill/>
                </a:ln>
                <a:solidFill>
                  <a:srgbClr val="FF0000"/>
                </a:solidFill>
                <a:effectLst/>
                <a:uLnTx/>
                <a:uFillTx/>
                <a:latin typeface="Outfit"/>
              </a:rPr>
              <a:t>/!\  SURTOUT PAS DE BZD OU APPARENTE BZD CHEZ L’ENFANT ET L’ADOLESCENT (hors AMM)</a:t>
            </a:r>
          </a:p>
          <a:p>
            <a:pPr marL="914400" lvl="2" indent="0">
              <a:buNone/>
            </a:pPr>
            <a:endParaRPr lang="fr-FR" dirty="0">
              <a:latin typeface="Outfit"/>
            </a:endParaRPr>
          </a:p>
          <a:p>
            <a:pPr lvl="1"/>
            <a:endParaRPr lang="fr-FR" b="1" dirty="0">
              <a:latin typeface="Outfit"/>
            </a:endParaRPr>
          </a:p>
          <a:p>
            <a:pPr lvl="1"/>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600736" y="6256640"/>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064545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pic>
        <p:nvPicPr>
          <p:cNvPr id="4" name="Espace réservé du contenu 3">
            <a:extLst>
              <a:ext uri="{FF2B5EF4-FFF2-40B4-BE49-F238E27FC236}">
                <a16:creationId xmlns:a16="http://schemas.microsoft.com/office/drawing/2014/main" id="{DBEFD88F-8F5B-3CC5-3B56-AEACBC1061DD}"/>
              </a:ext>
            </a:extLst>
          </p:cNvPr>
          <p:cNvPicPr>
            <a:picLocks noGrp="1" noChangeAspect="1"/>
          </p:cNvPicPr>
          <p:nvPr>
            <p:ph idx="1"/>
          </p:nvPr>
        </p:nvPicPr>
        <p:blipFill>
          <a:blip r:embed="rId3"/>
          <a:stretch>
            <a:fillRect/>
          </a:stretch>
        </p:blipFill>
        <p:spPr>
          <a:xfrm>
            <a:off x="6519332" y="291878"/>
            <a:ext cx="4472322" cy="6092175"/>
          </a:xfrm>
          <a:prstGeom prst="rect">
            <a:avLst/>
          </a:prstGeom>
        </p:spPr>
      </p:pic>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81883" y="6268483"/>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31/88</a:t>
            </a:r>
            <a:endParaRPr lang="fr-FR" sz="1400" dirty="0">
              <a:solidFill>
                <a:srgbClr val="0198FA"/>
              </a:solidFill>
              <a:latin typeface="Madimi One" pitchFamily="2" charset="0"/>
            </a:endParaRPr>
          </a:p>
        </p:txBody>
      </p:sp>
      <p:sp>
        <p:nvSpPr>
          <p:cNvPr id="7" name="ZoneTexte 6">
            <a:extLst>
              <a:ext uri="{FF2B5EF4-FFF2-40B4-BE49-F238E27FC236}">
                <a16:creationId xmlns:a16="http://schemas.microsoft.com/office/drawing/2014/main" id="{D67E617E-B6E5-898B-C232-2B659D812CFA}"/>
              </a:ext>
            </a:extLst>
          </p:cNvPr>
          <p:cNvSpPr txBox="1"/>
          <p:nvPr/>
        </p:nvSpPr>
        <p:spPr>
          <a:xfrm>
            <a:off x="857839" y="2686638"/>
            <a:ext cx="5382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Outfit"/>
              </a:rPr>
              <a:t>https://www.pharmacologie.sfpeada.fr/</a:t>
            </a:r>
          </a:p>
        </p:txBody>
      </p:sp>
    </p:spTree>
    <p:extLst>
      <p:ext uri="{BB962C8B-B14F-4D97-AF65-F5344CB8AC3E}">
        <p14:creationId xmlns:p14="http://schemas.microsoft.com/office/powerpoint/2010/main" val="2742613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Traitement pour le sommeil</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282045"/>
            <a:ext cx="10515600" cy="5165889"/>
          </a:xfrm>
        </p:spPr>
        <p:txBody>
          <a:bodyPr>
            <a:normAutofit/>
          </a:bodyPr>
          <a:lstStyle/>
          <a:p>
            <a:r>
              <a:rPr lang="fr-FR" dirty="0">
                <a:solidFill>
                  <a:srgbClr val="0198FA"/>
                </a:solidFill>
                <a:latin typeface="Outfit"/>
              </a:rPr>
              <a:t>A noter: la phytothérapie</a:t>
            </a:r>
            <a:endParaRPr lang="fr-FR" b="1" dirty="0">
              <a:solidFill>
                <a:srgbClr val="0198FA"/>
              </a:solidFill>
              <a:latin typeface="Outfit"/>
            </a:endParaRPr>
          </a:p>
          <a:p>
            <a:pPr lvl="1"/>
            <a:r>
              <a:rPr lang="fr-FR" dirty="0">
                <a:latin typeface="Outfit"/>
              </a:rPr>
              <a:t>Selon le Vidal (mise à jour Juillet 2024) : certains types de phytothérapie ont une AMM dans les troubles mineurs ou légers du sommeil de l’enfant</a:t>
            </a:r>
          </a:p>
          <a:p>
            <a:pPr marL="457200" lvl="1" indent="0">
              <a:buNone/>
            </a:pPr>
            <a:r>
              <a:rPr lang="fr-FR" dirty="0">
                <a:latin typeface="Outfit"/>
              </a:rPr>
              <a:t> </a:t>
            </a:r>
          </a:p>
          <a:p>
            <a:pPr lvl="1"/>
            <a:endParaRPr lang="fr-FR" i="0" dirty="0">
              <a:effectLst/>
              <a:highlight>
                <a:srgbClr val="FFFFFF"/>
              </a:highlight>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32/88</a:t>
            </a:r>
            <a:endParaRPr lang="fr-FR" sz="1400" dirty="0">
              <a:solidFill>
                <a:srgbClr val="0198FA"/>
              </a:solidFill>
              <a:latin typeface="Madimi One" pitchFamily="2" charset="0"/>
            </a:endParaRPr>
          </a:p>
        </p:txBody>
      </p:sp>
      <p:pic>
        <p:nvPicPr>
          <p:cNvPr id="4" name="Image 3">
            <a:extLst>
              <a:ext uri="{FF2B5EF4-FFF2-40B4-BE49-F238E27FC236}">
                <a16:creationId xmlns:a16="http://schemas.microsoft.com/office/drawing/2014/main" id="{DBCD843B-5D06-692A-E709-1FCBC396C013}"/>
              </a:ext>
            </a:extLst>
          </p:cNvPr>
          <p:cNvPicPr>
            <a:picLocks noChangeAspect="1"/>
          </p:cNvPicPr>
          <p:nvPr/>
        </p:nvPicPr>
        <p:blipFill>
          <a:blip r:embed="rId4"/>
          <a:stretch>
            <a:fillRect/>
          </a:stretch>
        </p:blipFill>
        <p:spPr>
          <a:xfrm>
            <a:off x="1560899" y="2413110"/>
            <a:ext cx="4392225" cy="3952432"/>
          </a:xfrm>
          <a:prstGeom prst="rect">
            <a:avLst/>
          </a:prstGeom>
        </p:spPr>
      </p:pic>
      <p:pic>
        <p:nvPicPr>
          <p:cNvPr id="7" name="Image 6">
            <a:extLst>
              <a:ext uri="{FF2B5EF4-FFF2-40B4-BE49-F238E27FC236}">
                <a16:creationId xmlns:a16="http://schemas.microsoft.com/office/drawing/2014/main" id="{C1D448FE-F32B-082B-DF17-D543885EE7B6}"/>
              </a:ext>
            </a:extLst>
          </p:cNvPr>
          <p:cNvPicPr>
            <a:picLocks noChangeAspect="1"/>
          </p:cNvPicPr>
          <p:nvPr/>
        </p:nvPicPr>
        <p:blipFill>
          <a:blip r:embed="rId5"/>
          <a:stretch>
            <a:fillRect/>
          </a:stretch>
        </p:blipFill>
        <p:spPr>
          <a:xfrm>
            <a:off x="6096000" y="2948289"/>
            <a:ext cx="4653508" cy="3081830"/>
          </a:xfrm>
          <a:prstGeom prst="rect">
            <a:avLst/>
          </a:prstGeom>
        </p:spPr>
      </p:pic>
    </p:spTree>
    <p:extLst>
      <p:ext uri="{BB962C8B-B14F-4D97-AF65-F5344CB8AC3E}">
        <p14:creationId xmlns:p14="http://schemas.microsoft.com/office/powerpoint/2010/main" val="192067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9BED4-3365-92FA-73C2-2BDC99AD738B}"/>
              </a:ext>
            </a:extLst>
          </p:cNvPr>
          <p:cNvSpPr>
            <a:spLocks noGrp="1"/>
          </p:cNvSpPr>
          <p:nvPr>
            <p:ph type="title"/>
          </p:nvPr>
        </p:nvSpPr>
        <p:spPr>
          <a:xfrm>
            <a:off x="2224087" y="2078464"/>
            <a:ext cx="600075" cy="985838"/>
          </a:xfrm>
        </p:spPr>
        <p:txBody>
          <a:bodyPr>
            <a:normAutofit/>
          </a:bodyPr>
          <a:lstStyle/>
          <a:p>
            <a:r>
              <a:rPr lang="fr-FR" sz="6000" dirty="0">
                <a:solidFill>
                  <a:srgbClr val="10D396"/>
                </a:solidFill>
                <a:latin typeface="Madimi One" pitchFamily="2" charset="0"/>
              </a:rPr>
              <a:t>4</a:t>
            </a:r>
          </a:p>
        </p:txBody>
      </p:sp>
      <p:sp>
        <p:nvSpPr>
          <p:cNvPr id="3" name="Espace réservé du contenu 2">
            <a:extLst>
              <a:ext uri="{FF2B5EF4-FFF2-40B4-BE49-F238E27FC236}">
                <a16:creationId xmlns:a16="http://schemas.microsoft.com/office/drawing/2014/main" id="{766F5341-3BAE-8794-1140-7756D97D6591}"/>
              </a:ext>
            </a:extLst>
          </p:cNvPr>
          <p:cNvSpPr>
            <a:spLocks noGrp="1"/>
          </p:cNvSpPr>
          <p:nvPr>
            <p:ph idx="1"/>
          </p:nvPr>
        </p:nvSpPr>
        <p:spPr>
          <a:xfrm>
            <a:off x="838200" y="3137326"/>
            <a:ext cx="3371850" cy="1641475"/>
          </a:xfrm>
        </p:spPr>
        <p:txBody>
          <a:bodyPr>
            <a:noAutofit/>
          </a:bodyPr>
          <a:lstStyle/>
          <a:p>
            <a:pPr marL="0" indent="0" algn="ctr">
              <a:buNone/>
            </a:pPr>
            <a:endParaRPr lang="fr-FR" sz="3000" dirty="0">
              <a:solidFill>
                <a:schemeClr val="bg1"/>
              </a:solidFill>
              <a:latin typeface="Madimi One" pitchFamily="2" charset="0"/>
            </a:endParaRPr>
          </a:p>
        </p:txBody>
      </p:sp>
      <p:sp>
        <p:nvSpPr>
          <p:cNvPr id="6" name="Espace réservé du contenu 2">
            <a:extLst>
              <a:ext uri="{FF2B5EF4-FFF2-40B4-BE49-F238E27FC236}">
                <a16:creationId xmlns:a16="http://schemas.microsoft.com/office/drawing/2014/main" id="{E2CF2988-7222-786E-6907-7F888A1961D1}"/>
              </a:ext>
            </a:extLst>
          </p:cNvPr>
          <p:cNvSpPr txBox="1">
            <a:spLocks/>
          </p:cNvSpPr>
          <p:nvPr/>
        </p:nvSpPr>
        <p:spPr>
          <a:xfrm>
            <a:off x="6096000" y="2318176"/>
            <a:ext cx="5343525" cy="149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a:solidFill>
                  <a:srgbClr val="1F1B8C"/>
                </a:solidFill>
                <a:latin typeface="Madimi One" pitchFamily="2" charset="0"/>
              </a:rPr>
              <a:t>Neuroleptiques</a:t>
            </a:r>
          </a:p>
          <a:p>
            <a:pPr marL="0" indent="0" algn="ctr">
              <a:buFont typeface="Arial" panose="020B0604020202020204" pitchFamily="34" charset="0"/>
              <a:buNone/>
            </a:pPr>
            <a:r>
              <a:rPr lang="fr-FR" sz="2400" dirty="0">
                <a:solidFill>
                  <a:srgbClr val="1F1B8C"/>
                </a:solidFill>
                <a:latin typeface="Madimi One" pitchFamily="2" charset="0"/>
              </a:rPr>
              <a:t>Dr Justine COUSIN</a:t>
            </a:r>
          </a:p>
        </p:txBody>
      </p:sp>
      <p:sp>
        <p:nvSpPr>
          <p:cNvPr id="7" name="Espace réservé du contenu 2">
            <a:extLst>
              <a:ext uri="{FF2B5EF4-FFF2-40B4-BE49-F238E27FC236}">
                <a16:creationId xmlns:a16="http://schemas.microsoft.com/office/drawing/2014/main" id="{2A113C20-33B3-6853-FB9D-29A5C6B8BAC6}"/>
              </a:ext>
            </a:extLst>
          </p:cNvPr>
          <p:cNvSpPr txBox="1">
            <a:spLocks/>
          </p:cNvSpPr>
          <p:nvPr/>
        </p:nvSpPr>
        <p:spPr>
          <a:xfrm>
            <a:off x="9435150" y="4318712"/>
            <a:ext cx="1485900" cy="211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r-FR" sz="1000" dirty="0">
              <a:solidFill>
                <a:srgbClr val="1F1B8C"/>
              </a:solidFill>
              <a:latin typeface="Madimi One" pitchFamily="2" charset="0"/>
            </a:endParaRPr>
          </a:p>
        </p:txBody>
      </p:sp>
    </p:spTree>
    <p:extLst>
      <p:ext uri="{BB962C8B-B14F-4D97-AF65-F5344CB8AC3E}">
        <p14:creationId xmlns:p14="http://schemas.microsoft.com/office/powerpoint/2010/main" val="1361946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01CE287-64FF-B0BC-A936-C011462BB814}"/>
              </a:ext>
            </a:extLst>
          </p:cNvPr>
          <p:cNvSpPr>
            <a:spLocks noGrp="1"/>
          </p:cNvSpPr>
          <p:nvPr>
            <p:ph type="ctrTitle"/>
          </p:nvPr>
        </p:nvSpPr>
        <p:spPr>
          <a:xfrm>
            <a:off x="641776" y="637523"/>
            <a:ext cx="3941121" cy="1386733"/>
          </a:xfrm>
        </p:spPr>
        <p:txBody>
          <a:bodyPr vert="horz" lIns="91440" tIns="45720" rIns="91440" bIns="45720" rtlCol="0" anchor="ctr">
            <a:normAutofit/>
          </a:bodyPr>
          <a:lstStyle/>
          <a:p>
            <a:pPr indent="228600" algn="l">
              <a:tabLst>
                <a:tab pos="575945" algn="l"/>
                <a:tab pos="2016125" algn="l"/>
                <a:tab pos="3096260" algn="l"/>
                <a:tab pos="3815715" algn="l"/>
                <a:tab pos="4895850" algn="l"/>
              </a:tabLst>
            </a:pPr>
            <a:r>
              <a:rPr lang="en-US" sz="3100" b="1" kern="1200">
                <a:solidFill>
                  <a:srgbClr val="FFFFFF"/>
                </a:solidFill>
                <a:effectLst/>
                <a:latin typeface="+mj-lt"/>
                <a:ea typeface="+mj-ea"/>
                <a:cs typeface="+mj-cs"/>
              </a:rPr>
              <a:t>Antipsychotiques et Thymorégulateurs </a:t>
            </a:r>
            <a:br>
              <a:rPr lang="en-US" sz="3100" b="1" kern="1200">
                <a:solidFill>
                  <a:srgbClr val="FFFFFF"/>
                </a:solidFill>
                <a:effectLst/>
                <a:latin typeface="+mj-lt"/>
                <a:ea typeface="+mj-ea"/>
                <a:cs typeface="+mj-cs"/>
              </a:rPr>
            </a:br>
            <a:r>
              <a:rPr lang="en-US" sz="3100" b="1" kern="1200">
                <a:solidFill>
                  <a:srgbClr val="FFFFFF"/>
                </a:solidFill>
                <a:effectLst/>
                <a:latin typeface="+mj-lt"/>
                <a:ea typeface="+mj-ea"/>
                <a:cs typeface="+mj-cs"/>
              </a:rPr>
              <a:t>en Pédopsychiatrie</a:t>
            </a:r>
            <a:endParaRPr lang="en-US" sz="3100" b="1" kern="1200">
              <a:solidFill>
                <a:srgbClr val="FFFFFF"/>
              </a:solidFill>
              <a:latin typeface="+mj-lt"/>
              <a:ea typeface="+mj-ea"/>
              <a:cs typeface="+mj-cs"/>
            </a:endParaRPr>
          </a:p>
        </p:txBody>
      </p:sp>
      <p:pic>
        <p:nvPicPr>
          <p:cNvPr id="5" name="Image 4" descr="Une image contenant texte, Police, logo, Graphique&#10;&#10;Description générée automatiquement">
            <a:extLst>
              <a:ext uri="{FF2B5EF4-FFF2-40B4-BE49-F238E27FC236}">
                <a16:creationId xmlns:a16="http://schemas.microsoft.com/office/drawing/2014/main" id="{DEB6A70A-8780-6FCA-4B3F-B4B7DD992FCF}"/>
              </a:ext>
            </a:extLst>
          </p:cNvPr>
          <p:cNvPicPr>
            <a:picLocks/>
          </p:cNvPicPr>
          <p:nvPr/>
        </p:nvPicPr>
        <p:blipFill>
          <a:blip r:embed="rId3" cstate="print">
            <a:extLst>
              <a:ext uri="{28A0092B-C50C-407E-A947-70E740481C1C}">
                <a14:useLocalDpi xmlns:a14="http://schemas.microsoft.com/office/drawing/2010/main" val="0"/>
              </a:ext>
            </a:extLst>
          </a:blip>
          <a:stretch/>
        </p:blipFill>
        <p:spPr bwMode="auto">
          <a:xfrm>
            <a:off x="5288382" y="891992"/>
            <a:ext cx="4035451" cy="645671"/>
          </a:xfrm>
          <a:prstGeom prst="rect">
            <a:avLst/>
          </a:prstGeom>
          <a:noFill/>
        </p:spPr>
      </p:pic>
      <p:pic>
        <p:nvPicPr>
          <p:cNvPr id="4" name="Image 3" descr="Logo de l'Académie d'Orléans-Tours">
            <a:extLst>
              <a:ext uri="{FF2B5EF4-FFF2-40B4-BE49-F238E27FC236}">
                <a16:creationId xmlns:a16="http://schemas.microsoft.com/office/drawing/2014/main" id="{5A8E2CDB-F213-A776-8B40-EA7E95623FC7}"/>
              </a:ext>
            </a:extLst>
          </p:cNvPr>
          <p:cNvPicPr>
            <a:picLocks noChangeAspect="1"/>
          </p:cNvPicPr>
          <p:nvPr/>
        </p:nvPicPr>
        <p:blipFill>
          <a:blip r:embed="rId4">
            <a:extLst>
              <a:ext uri="{28A0092B-C50C-407E-A947-70E740481C1C}">
                <a14:useLocalDpi xmlns:a14="http://schemas.microsoft.com/office/drawing/2010/main" val="0"/>
              </a:ext>
            </a:extLst>
          </a:blip>
          <a:stretch/>
        </p:blipFill>
        <p:spPr bwMode="auto">
          <a:xfrm>
            <a:off x="9905007" y="333327"/>
            <a:ext cx="1882162" cy="1882162"/>
          </a:xfrm>
          <a:prstGeom prst="rect">
            <a:avLst/>
          </a:prstGeom>
          <a:noFill/>
        </p:spPr>
      </p:pic>
      <p:pic>
        <p:nvPicPr>
          <p:cNvPr id="6" name="Picture 2" descr="https://attachment.outlook.live.net/owa/MSA%3AMolttes%40hotmail.fr/service.svc/s/GetAttachmentThumbnail?id=AQMkADAwATY0MDABLTk1ODktYTJiMC0wMAItMDAKAEYAAAN9mUX5n7xVT4XMU7d9XgeZBwCvxGLUi5IGRbNMUbVVEzXDAAACAQwAAACvxGLUi5IGRbNMUbVVEzXDAARpUYRiAAAAARIAEAAmuD8wqqT%2BSbhnalSrbptF&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EwMDgwLCJleHAiOjE2MTcyMTA2ODAsImlzcyI6IjAwMDAwMDAyLTAwMDAtMGZmMS1jZTAwLTAwMDAwMDAwMDAwMEA4NGRmOWU3Zi1lOWY2LTQwYWYtYjQzNS1hYWFhYWFhYWFhYWEiLCJhdWQiOiIwMDAwMDAwMi0wMDAwLTBmZjEtY2UwMC0wMDAwMDAwMDAwMDAvYXR0YWNobWVudC5vdXRsb29rLmxpdmUubmV0QDg0ZGY5ZTdmLWU5ZjYtNDBhZi1iNDM1LWFhYWFhYWFhYWFhYSIsImhhcHAiOiJvd2EifQ.RPjd51INu53NDo2Ae_wNRnC9bKzbzQvIPdbmVTtAB1DzUFQ4juZGz4d0LcOdmLO9aLDK7NaSnRrRQjORinZ2koNLqKCsXm4Vgq3Ywv0MbYIsbGSCSAA5gA_e5-M_Z7q2roprjbcnn_3USTLAIAVmFiboi5egBdKQBzGcAGXeg5R9tWAhYXZgGFcymMjH7GjL71CBVyuVrsvdOYmyHz5rIfO-cTlhLAAs-UFmujL7iPD8Dmnm44Dq5tPxvTLFIRYoOhpuO1G-ftkP6BonSfoJtoDOujEq_ednO4Q1Gr7pX9iCvR0-AqZ8erqktWVlbTrHJNTw00C0ZCPJo_sdzv4zBw&amp;X-OWA-CANARY=n2xggQAh8kaaBlTi3ZGLyLAOjwdn9NgYzNS6zilHG43-xu9rqmsrUud6jGj9-LOZIlpjtQCx_TM.&amp;owa=outlook.live.com&amp;scriptVer=20210322004.04&amp;animation=true">
            <a:extLst>
              <a:ext uri="{FF2B5EF4-FFF2-40B4-BE49-F238E27FC236}">
                <a16:creationId xmlns:a16="http://schemas.microsoft.com/office/drawing/2014/main" id="{9646E6C2-CFAA-C29D-6DDE-69625AE6BEB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456264" y="2758930"/>
            <a:ext cx="4082816" cy="365412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478C391A-61CF-D31C-E120-61DA3879B49D}"/>
              </a:ext>
            </a:extLst>
          </p:cNvPr>
          <p:cNvSpPr txBox="1">
            <a:spLocks/>
          </p:cNvSpPr>
          <p:nvPr/>
        </p:nvSpPr>
        <p:spPr>
          <a:xfrm>
            <a:off x="5262159" y="2758930"/>
            <a:ext cx="3944010" cy="34550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000">
              <a:solidFill>
                <a:srgbClr val="FFFFFF"/>
              </a:solidFill>
            </a:endParaRPr>
          </a:p>
          <a:p>
            <a:pPr marL="0"/>
            <a:r>
              <a:rPr lang="en-US" sz="2000" b="1">
                <a:solidFill>
                  <a:srgbClr val="FFFFFF"/>
                </a:solidFill>
              </a:rPr>
              <a:t>Dr J. COUSIN Dr junior en pédopsychiatrie </a:t>
            </a:r>
          </a:p>
        </p:txBody>
      </p:sp>
      <p:pic>
        <p:nvPicPr>
          <p:cNvPr id="50" name="Image 49" descr="Une image contenant capture d’écran, conception&#10;&#10;Description générée automatiquement">
            <a:extLst>
              <a:ext uri="{FF2B5EF4-FFF2-40B4-BE49-F238E27FC236}">
                <a16:creationId xmlns:a16="http://schemas.microsoft.com/office/drawing/2014/main" id="{521F708D-6329-BCAA-9C62-968E550B0CFE}"/>
              </a:ext>
            </a:extLst>
          </p:cNvPr>
          <p:cNvPicPr>
            <a:picLocks noChangeAspect="1"/>
          </p:cNvPicPr>
          <p:nvPr/>
        </p:nvPicPr>
        <p:blipFill>
          <a:blip r:embed="rId6"/>
          <a:stretch>
            <a:fillRect/>
          </a:stretch>
        </p:blipFill>
        <p:spPr>
          <a:xfrm>
            <a:off x="9861470" y="2539428"/>
            <a:ext cx="1969241" cy="1821549"/>
          </a:xfrm>
          <a:prstGeom prst="rect">
            <a:avLst/>
          </a:prstGeom>
        </p:spPr>
      </p:pic>
      <p:pic>
        <p:nvPicPr>
          <p:cNvPr id="7" name="Picture 2" descr="perçu de l’image">
            <a:extLst>
              <a:ext uri="{FF2B5EF4-FFF2-40B4-BE49-F238E27FC236}">
                <a16:creationId xmlns:a16="http://schemas.microsoft.com/office/drawing/2014/main" id="{78190F6B-0321-0403-4FE6-18F967BB9D9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p:blipFill>
        <p:spPr bwMode="auto">
          <a:xfrm>
            <a:off x="9884228" y="4682710"/>
            <a:ext cx="1923721" cy="184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7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4F46E11-3E44-C393-8F65-F4B9DE17FAF5}"/>
            </a:ext>
          </a:extLst>
        </p:cNvPr>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FF70FED5-49D1-1BC9-3EEA-DB9848B2E5F6}"/>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Espace réservé du contenu 2">
            <a:extLst>
              <a:ext uri="{FF2B5EF4-FFF2-40B4-BE49-F238E27FC236}">
                <a16:creationId xmlns:a16="http://schemas.microsoft.com/office/drawing/2014/main" id="{1BEA7880-3BFD-BC35-9F6D-0B01A1A295FE}"/>
              </a:ext>
            </a:extLst>
          </p:cNvPr>
          <p:cNvSpPr txBox="1">
            <a:spLocks/>
          </p:cNvSpPr>
          <p:nvPr/>
        </p:nvSpPr>
        <p:spPr>
          <a:xfrm>
            <a:off x="342509" y="750780"/>
            <a:ext cx="11247908" cy="53564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ZoneTexte 7">
            <a:extLst>
              <a:ext uri="{FF2B5EF4-FFF2-40B4-BE49-F238E27FC236}">
                <a16:creationId xmlns:a16="http://schemas.microsoft.com/office/drawing/2014/main" id="{658884B1-F71B-DDC2-D028-7E899D564584}"/>
              </a:ext>
            </a:extLst>
          </p:cNvPr>
          <p:cNvSpPr txBox="1"/>
          <p:nvPr/>
        </p:nvSpPr>
        <p:spPr>
          <a:xfrm>
            <a:off x="342509" y="292757"/>
            <a:ext cx="10741331" cy="62724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3600" kern="100" dirty="0">
                <a:solidFill>
                  <a:prstClr val="black"/>
                </a:solidFill>
                <a:latin typeface="Outfit"/>
                <a:ea typeface="Calibri" panose="020F0502020204030204" pitchFamily="34" charset="0"/>
                <a:cs typeface="Times New Roman" panose="02020603050405020304" pitchFamily="18" charset="0"/>
              </a:rPr>
              <a:t>		</a:t>
            </a:r>
            <a:r>
              <a:rPr kumimoji="0" lang="fr-FR" sz="3600" b="0" i="0" u="sng"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rPr>
              <a:t>PHARMACOLOGIE EN PEDIATRIE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prstClr val="black"/>
                </a:solidFill>
                <a:effectLst/>
                <a:uLnTx/>
                <a:uFillTx/>
                <a:latin typeface="Outfit"/>
                <a:ea typeface="+mn-ea"/>
                <a:cs typeface="+mn-cs"/>
              </a:rPr>
              <a:t>Modifications du devenir du médicament dans l’organisme</a:t>
            </a:r>
          </a:p>
          <a:p>
            <a:pPr marL="457200" marR="0" lvl="1" indent="0" algn="l" defTabSz="457200" rtl="0" eaLnBrk="1" fontAlgn="auto" latinLnBrk="0" hangingPunct="1">
              <a:lnSpc>
                <a:spcPct val="9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Outfit"/>
                <a:ea typeface="+mn-ea"/>
                <a:cs typeface="+mn-cs"/>
              </a:rPr>
              <a:t>Nécessité d’adapter les posologies/les galéniques</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altLang="fr-FR" sz="2800" b="0" i="0" u="none" strike="noStrike" kern="1200" cap="none" spc="0" normalizeH="0" baseline="0" noProof="0" dirty="0">
              <a:ln>
                <a:noFill/>
              </a:ln>
              <a:solidFill>
                <a:prstClr val="black"/>
              </a:solidFill>
              <a:effectLst/>
              <a:uLnTx/>
              <a:uFillTx/>
              <a:latin typeface="Outfit"/>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prstClr val="black"/>
                </a:solidFill>
                <a:effectLst/>
                <a:uLnTx/>
                <a:uFillTx/>
                <a:latin typeface="Outfit"/>
                <a:ea typeface="+mn-ea"/>
                <a:cs typeface="+mn-cs"/>
              </a:rPr>
              <a:t>Résorption orale diminuée </a:t>
            </a:r>
            <a:r>
              <a:rPr kumimoji="0" lang="fr-FR" altLang="fr-FR" sz="2400" b="0" i="0" u="none" strike="noStrike" kern="1200" cap="none" spc="0" normalizeH="0" baseline="0" noProof="0" dirty="0">
                <a:ln>
                  <a:noFill/>
                </a:ln>
                <a:solidFill>
                  <a:prstClr val="black"/>
                </a:solidFill>
                <a:effectLst/>
                <a:uLnTx/>
                <a:uFillTx/>
                <a:latin typeface="Outfit"/>
                <a:ea typeface="+mn-ea"/>
                <a:cs typeface="+mn-cs"/>
              </a:rPr>
              <a:t>(fonction de l’âge et des formes galéniques)</a:t>
            </a:r>
            <a:endParaRPr kumimoji="0" lang="fr-FR" altLang="fr-FR" sz="2800" b="0" i="0" u="none" strike="noStrike" kern="1200" cap="none" spc="0" normalizeH="0" baseline="0" noProof="0" dirty="0">
              <a:ln>
                <a:noFill/>
              </a:ln>
              <a:solidFill>
                <a:prstClr val="black"/>
              </a:solidFill>
              <a:effectLst/>
              <a:uLnTx/>
              <a:uFillTx/>
              <a:latin typeface="Outfit"/>
              <a:ea typeface="+mn-ea"/>
              <a:cs typeface="+mn-cs"/>
            </a:endParaRPr>
          </a:p>
          <a:p>
            <a:pPr marL="457200" marR="0" lvl="1" indent="0" algn="l" defTabSz="457200" rtl="0" eaLnBrk="1" fontAlgn="auto" latinLnBrk="0" hangingPunct="1">
              <a:lnSpc>
                <a:spcPct val="9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Outfit"/>
                <a:ea typeface="+mn-ea"/>
                <a:cs typeface="+mn-cs"/>
              </a:rPr>
              <a:t>Adapter la galénique à l’âge (solution buvable,…)</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altLang="fr-FR" sz="2000" b="0" i="0" u="none" strike="noStrike" kern="1200" cap="none" spc="0" normalizeH="0" baseline="0" noProof="0" dirty="0">
              <a:ln>
                <a:noFill/>
              </a:ln>
              <a:solidFill>
                <a:prstClr val="black"/>
              </a:solidFill>
              <a:effectLst/>
              <a:uLnTx/>
              <a:uFillTx/>
              <a:latin typeface="Outfit"/>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prstClr val="black"/>
                </a:solidFill>
                <a:effectLst/>
                <a:uLnTx/>
                <a:uFillTx/>
                <a:latin typeface="Outfit"/>
                <a:ea typeface="+mn-ea"/>
                <a:cs typeface="+mn-cs"/>
              </a:rPr>
              <a:t>Volumes de distribution des médicaments plus élevés que chez l’adulte</a:t>
            </a:r>
          </a:p>
          <a:p>
            <a:pPr marL="457200" marR="0" lvl="1" indent="0" algn="l" defTabSz="457200" rtl="0" eaLnBrk="1" fontAlgn="auto" latinLnBrk="0" hangingPunct="1">
              <a:lnSpc>
                <a:spcPct val="9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Outfit"/>
                <a:ea typeface="+mn-ea"/>
                <a:cs typeface="+mn-cs"/>
              </a:rPr>
              <a:t>Nécessité d’utilisation de doses de charge et/ou de doses unitaires (rapportées au poids) plus élevées que chez l’adulte, pour certains médicaments</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fr-FR" altLang="fr-FR" sz="2800" b="0" i="0" u="none" strike="noStrike" kern="1200" cap="none" spc="0" normalizeH="0" baseline="0" noProof="0" dirty="0">
              <a:ln>
                <a:noFill/>
              </a:ln>
              <a:solidFill>
                <a:prstClr val="black"/>
              </a:solidFill>
              <a:effectLst/>
              <a:uLnTx/>
              <a:uFillTx/>
              <a:latin typeface="Outfit"/>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prstClr val="black"/>
                </a:solidFill>
                <a:effectLst/>
                <a:uLnTx/>
                <a:uFillTx/>
                <a:latin typeface="Outfit"/>
                <a:ea typeface="+mn-ea"/>
                <a:cs typeface="+mn-cs"/>
              </a:rPr>
              <a:t>Immaturité rénale et hépatique</a:t>
            </a:r>
          </a:p>
          <a:p>
            <a:pPr marL="457200" marR="0" lvl="1" indent="0" algn="l" defTabSz="457200" rtl="0" eaLnBrk="1" fontAlgn="auto" latinLnBrk="0" hangingPunct="1">
              <a:lnSpc>
                <a:spcPct val="9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Outfit"/>
                <a:ea typeface="+mn-ea"/>
                <a:cs typeface="+mn-cs"/>
              </a:rPr>
              <a:t>Diminuer les doses (car excrétion diminuée)</a:t>
            </a:r>
          </a:p>
          <a:p>
            <a:pPr marL="457200" marR="0" lvl="1" indent="0" algn="l" defTabSz="457200" rtl="0" eaLnBrk="1" fontAlgn="auto" latinLnBrk="0" hangingPunct="1">
              <a:lnSpc>
                <a:spcPct val="9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Outfit"/>
                <a:ea typeface="+mn-ea"/>
                <a:cs typeface="+mn-cs"/>
              </a:rPr>
              <a:t>Augmentation de l’intervalle entre les doses (car augmentation de la demi-vie)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276B48AD-CEB8-5EB9-771F-8808BE56ADA6}"/>
              </a:ext>
            </a:extLst>
          </p:cNvPr>
          <p:cNvPicPr>
            <a:picLocks noChangeAspect="1"/>
          </p:cNvPicPr>
          <p:nvPr/>
        </p:nvPicPr>
        <p:blipFill>
          <a:blip r:embed="rId9"/>
          <a:stretch>
            <a:fillRect/>
          </a:stretch>
        </p:blipFill>
        <p:spPr>
          <a:xfrm>
            <a:off x="342509" y="599281"/>
            <a:ext cx="883997" cy="725487"/>
          </a:xfrm>
          <a:prstGeom prst="rect">
            <a:avLst/>
          </a:prstGeom>
        </p:spPr>
      </p:pic>
      <p:sp>
        <p:nvSpPr>
          <p:cNvPr id="5" name="Titre 1">
            <a:extLst>
              <a:ext uri="{FF2B5EF4-FFF2-40B4-BE49-F238E27FC236}">
                <a16:creationId xmlns:a16="http://schemas.microsoft.com/office/drawing/2014/main" id="{18188CF9-751D-2276-4174-1E36345A8D66}"/>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051164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AD069FBF-7887-DE04-BD95-07674CEC77A2}"/>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Espace réservé du contenu 2">
            <a:extLst>
              <a:ext uri="{FF2B5EF4-FFF2-40B4-BE49-F238E27FC236}">
                <a16:creationId xmlns:a16="http://schemas.microsoft.com/office/drawing/2014/main" id="{FDF62282-846A-A97F-E02B-B65FFF471F0E}"/>
              </a:ext>
            </a:extLst>
          </p:cNvPr>
          <p:cNvSpPr txBox="1">
            <a:spLocks/>
          </p:cNvSpPr>
          <p:nvPr/>
        </p:nvSpPr>
        <p:spPr>
          <a:xfrm>
            <a:off x="342509" y="750780"/>
            <a:ext cx="11247908" cy="53564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C6E7C705-CD26-134C-171A-5B17380E4369}"/>
                  </a:ext>
                </a:extLst>
              </p:cNvPr>
              <p:cNvGraphicFramePr>
                <a:graphicFrameLocks noChangeAspect="1"/>
              </p:cNvGraphicFramePr>
              <p:nvPr/>
            </p:nvGraphicFramePr>
            <p:xfrm>
              <a:off x="5525590" y="6400798"/>
              <a:ext cx="440873" cy="420833"/>
            </p:xfrm>
            <a:graphic>
              <a:graphicData uri="http://schemas.microsoft.com/office/powerpoint/2016/slidezoom">
                <pslz:sldZm>
                  <pslz:sldZmObj sldId="339" cId="16824865">
                    <pslz:zmPr id="{84DB6044-DB1B-924D-9E9E-590A735ED3B8}" returnToParent="0" imageType="cover" transitionDur="1000" showBg="0">
                      <p166:blipFill xmlns:p166="http://schemas.microsoft.com/office/powerpoint/2016/6/main">
                        <a:blip r:embed="rId9"/>
                        <a:stretch>
                          <a:fillRect/>
                        </a:stretch>
                      </p166:blipFill>
                      <p166:spPr xmlns:p166="http://schemas.microsoft.com/office/powerpoint/2016/6/main">
                        <a:xfrm>
                          <a:off x="0" y="0"/>
                          <a:ext cx="440873" cy="420833"/>
                        </a:xfrm>
                        <a:prstGeom prst="rect">
                          <a:avLst/>
                        </a:prstGeom>
                      </p166:spPr>
                    </pslz:zmPr>
                  </pslz:sldZmObj>
                </pslz:sldZm>
              </a:graphicData>
            </a:graphic>
          </p:graphicFrame>
        </mc:Choice>
        <mc:Fallback xmlns="">
          <p:pic>
            <p:nvPicPr>
              <p:cNvPr id="5" name="Zoom de diapositive 4">
                <a:hlinkClick r:id="rId10" action="ppaction://hlinksldjump"/>
                <a:extLst>
                  <a:ext uri="{FF2B5EF4-FFF2-40B4-BE49-F238E27FC236}">
                    <a16:creationId xmlns:a16="http://schemas.microsoft.com/office/drawing/2014/main" id="{C6E7C705-CD26-134C-171A-5B17380E4369}"/>
                  </a:ext>
                </a:extLst>
              </p:cNvPr>
              <p:cNvPicPr>
                <a:picLocks noGrp="1" noRot="1" noChangeAspect="1" noMove="1" noResize="1" noEditPoints="1" noAdjustHandles="1" noChangeArrowheads="1" noChangeShapeType="1"/>
              </p:cNvPicPr>
              <p:nvPr/>
            </p:nvPicPr>
            <p:blipFill>
              <a:blip r:embed="rId11"/>
              <a:stretch>
                <a:fillRect/>
              </a:stretch>
            </p:blipFill>
            <p:spPr>
              <a:xfrm>
                <a:off x="5525590" y="6400798"/>
                <a:ext cx="440873" cy="420833"/>
              </a:xfrm>
              <a:prstGeom prst="rect">
                <a:avLst/>
              </a:prstGeom>
            </p:spPr>
          </p:pic>
        </mc:Fallback>
      </mc:AlternateContent>
      <p:sp>
        <p:nvSpPr>
          <p:cNvPr id="8" name="ZoneTexte 7">
            <a:extLst>
              <a:ext uri="{FF2B5EF4-FFF2-40B4-BE49-F238E27FC236}">
                <a16:creationId xmlns:a16="http://schemas.microsoft.com/office/drawing/2014/main" id="{5C2F8A63-9307-367B-0C16-BA44551485EB}"/>
              </a:ext>
            </a:extLst>
          </p:cNvPr>
          <p:cNvSpPr txBox="1"/>
          <p:nvPr/>
        </p:nvSpPr>
        <p:spPr>
          <a:xfrm>
            <a:off x="0" y="457201"/>
            <a:ext cx="10741331" cy="64325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800" b="0" i="0"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800" b="0" i="0" u="sng"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rPr>
              <a:t>GENERALITES pour les NEUROLEPTIQUES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00" cap="none" spc="0" normalizeH="0" baseline="0" noProof="0" dirty="0">
                <a:ln>
                  <a:noFill/>
                </a:ln>
                <a:solidFill>
                  <a:srgbClr val="C00000"/>
                </a:solidFill>
                <a:effectLst/>
                <a:uLnTx/>
                <a:uFillTx/>
                <a:latin typeface="Outfit"/>
                <a:ea typeface="Calibri" panose="020F0502020204030204" pitchFamily="34" charset="0"/>
                <a:cs typeface="Times New Roman" panose="02020603050405020304" pitchFamily="18" charset="0"/>
              </a:rPr>
              <a:t>    Jamais en première intention </a:t>
            </a:r>
            <a:r>
              <a:rPr kumimoji="0" lang="fr-FR" sz="16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rPr>
              <a:t>(</a:t>
            </a:r>
            <a:r>
              <a:rPr kumimoji="0" lang="fr-FR" sz="1600" b="0" i="0" u="none" strike="noStrike" kern="1200" cap="none" spc="0" normalizeH="0" baseline="0" noProof="0" dirty="0">
                <a:ln>
                  <a:noFill/>
                </a:ln>
                <a:solidFill>
                  <a:prstClr val="black"/>
                </a:solidFill>
                <a:effectLst/>
                <a:uLnTx/>
                <a:uFillTx/>
                <a:latin typeface="Outfit"/>
              </a:rPr>
              <a:t>approches relationnelle et psychothérapeutique)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Outfi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rPr>
              <a:t>    Consentement éclairé des parents et du jeunes (hors AMM)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rPr>
              <a:t>    Privilégier la deuxième génération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00" cap="none" spc="0" normalizeH="0" baseline="0" noProof="0" dirty="0">
                <a:ln>
                  <a:noFill/>
                </a:ln>
                <a:solidFill>
                  <a:prstClr val="black"/>
                </a:solidFill>
                <a:effectLst/>
                <a:uLnTx/>
                <a:uFillTx/>
                <a:latin typeface="Outfit"/>
                <a:ea typeface="Calibri" panose="020F0502020204030204" pitchFamily="34" charset="0"/>
                <a:cs typeface="Times New Roman" panose="02020603050405020304" pitchFamily="18" charset="0"/>
              </a:rPr>
              <a:t>    Dose minimale efficace, augmentation par pallier progressif</a:t>
            </a:r>
            <a:r>
              <a:rPr kumimoji="0" lang="fr-FR" sz="2400" b="0" i="0" u="none" strike="noStrike" kern="1200" cap="none" spc="0" normalizeH="0" baseline="0" noProof="0" dirty="0">
                <a:ln>
                  <a:noFill/>
                </a:ln>
                <a:solidFill>
                  <a:prstClr val="black"/>
                </a:solidFill>
                <a:effectLst/>
                <a:uLnTx/>
                <a:uFillTx/>
                <a:latin typeface="Outfi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Outfi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Outfit"/>
              </a:rPr>
              <a:t>    Population plus sensible que les adultes à certains effets indésirables (surtout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solidFill>
                  <a:prstClr val="black"/>
                </a:solidFill>
                <a:latin typeface="Outfit"/>
              </a:rPr>
              <a:t>    </a:t>
            </a:r>
            <a:r>
              <a:rPr kumimoji="0" lang="fr-FR" sz="2400" b="0" i="0" u="none" strike="noStrike" kern="1200" cap="none" spc="0" normalizeH="0" baseline="0" noProof="0" dirty="0">
                <a:ln>
                  <a:noFill/>
                </a:ln>
                <a:solidFill>
                  <a:prstClr val="black"/>
                </a:solidFill>
                <a:effectLst/>
                <a:uLnTx/>
                <a:uFillTx/>
                <a:latin typeface="Outfit"/>
              </a:rPr>
              <a:t>effets endocrinologiques et métaboliques)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Outfi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Outfit"/>
              </a:rPr>
              <a:t>    Fréquence 3,8 pour 1 000</a:t>
            </a:r>
            <a:endParaRPr kumimoji="0" lang="fr-FR" sz="2400" b="0" i="0" u="none" strike="noStrike" kern="100" cap="none" spc="0" normalizeH="0" baseline="0" noProof="0" dirty="0">
              <a:ln>
                <a:noFill/>
              </a:ln>
              <a:solidFill>
                <a:prstClr val="black"/>
              </a:solidFill>
              <a:effectLst/>
              <a:uLnTx/>
              <a:uFillTx/>
              <a:latin typeface="Outfit"/>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Outfi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Outfit"/>
              </a:rPr>
              <a:t>    Balance bénéfice-risque est essentielle en fonction des données de la littérature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E1B73617-FE19-A495-9F8F-367EAA33B98E}"/>
              </a:ext>
            </a:extLst>
          </p:cNvPr>
          <p:cNvPicPr>
            <a:picLocks noChangeAspect="1"/>
          </p:cNvPicPr>
          <p:nvPr/>
        </p:nvPicPr>
        <p:blipFill>
          <a:blip r:embed="rId12"/>
          <a:stretch>
            <a:fillRect/>
          </a:stretch>
        </p:blipFill>
        <p:spPr>
          <a:xfrm>
            <a:off x="159584" y="551657"/>
            <a:ext cx="883997" cy="725487"/>
          </a:xfrm>
          <a:prstGeom prst="rect">
            <a:avLst/>
          </a:prstGeom>
        </p:spPr>
      </p:pic>
      <p:sp>
        <p:nvSpPr>
          <p:cNvPr id="6" name="Titre 1">
            <a:extLst>
              <a:ext uri="{FF2B5EF4-FFF2-40B4-BE49-F238E27FC236}">
                <a16:creationId xmlns:a16="http://schemas.microsoft.com/office/drawing/2014/main" id="{E3D9621E-054C-2CD3-CA3C-6A118B8C97B5}"/>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759719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6A0F8-72EA-3771-4E15-4B89B557A84F}"/>
              </a:ext>
            </a:extLst>
          </p:cNvPr>
          <p:cNvSpPr/>
          <p:nvPr/>
        </p:nvSpPr>
        <p:spPr>
          <a:xfrm>
            <a:off x="0" y="0"/>
            <a:ext cx="12191999" cy="6858000"/>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1" i="0"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231E802B-9C51-340C-06E3-EC121CC6A15F}"/>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Espace réservé du contenu 3">
            <a:extLst>
              <a:ext uri="{FF2B5EF4-FFF2-40B4-BE49-F238E27FC236}">
                <a16:creationId xmlns:a16="http://schemas.microsoft.com/office/drawing/2014/main" id="{CC06E8BE-B005-C0AD-36A2-1A1F15C32893}"/>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24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F2F8F70F-9E4D-65D1-E6C5-F425BDD42D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3C751F-53A0-BC85-986B-25FCB8C798FC}"/>
              </a:ext>
            </a:extLst>
          </p:cNvPr>
          <p:cNvSpPr/>
          <p:nvPr/>
        </p:nvSpPr>
        <p:spPr>
          <a:xfrm>
            <a:off x="0" y="0"/>
            <a:ext cx="12191999" cy="6858000"/>
          </a:xfrm>
          <a:prstGeom prst="rect">
            <a:avLst/>
          </a:prstGeom>
          <a:no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926057E9-E568-5F36-B508-F074531114E1}"/>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C7A50FE2-8B72-E8CB-59E0-F33AEA1EC667}"/>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 4" descr="Une image contenant texte, Police, nombre, capture d’écran&#10;&#10;Description générée automatiquement">
            <a:extLst>
              <a:ext uri="{FF2B5EF4-FFF2-40B4-BE49-F238E27FC236}">
                <a16:creationId xmlns:a16="http://schemas.microsoft.com/office/drawing/2014/main" id="{9988A2A2-21E3-D769-7B0D-C50B74BEAABB}"/>
              </a:ext>
            </a:extLst>
          </p:cNvPr>
          <p:cNvPicPr>
            <a:picLocks noChangeAspect="1"/>
          </p:cNvPicPr>
          <p:nvPr/>
        </p:nvPicPr>
        <p:blipFill>
          <a:blip r:embed="rId9"/>
          <a:stretch>
            <a:fillRect/>
          </a:stretch>
        </p:blipFill>
        <p:spPr>
          <a:xfrm>
            <a:off x="255185" y="291548"/>
            <a:ext cx="11681630" cy="6010641"/>
          </a:xfrm>
          <a:prstGeom prst="rect">
            <a:avLst/>
          </a:prstGeom>
        </p:spPr>
      </p:pic>
      <p:sp>
        <p:nvSpPr>
          <p:cNvPr id="3" name="Titre 1">
            <a:extLst>
              <a:ext uri="{FF2B5EF4-FFF2-40B4-BE49-F238E27FC236}">
                <a16:creationId xmlns:a16="http://schemas.microsoft.com/office/drawing/2014/main" id="{1BCAA23F-90FF-DDB6-82E3-2577B81A1833}"/>
              </a:ext>
            </a:extLst>
          </p:cNvPr>
          <p:cNvSpPr txBox="1">
            <a:spLocks/>
          </p:cNvSpPr>
          <p:nvPr/>
        </p:nvSpPr>
        <p:spPr>
          <a:xfrm>
            <a:off x="10609497" y="6284120"/>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38/88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23370997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B0164DC7-4CA0-E231-0CF5-F88582A15C57}"/>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837A2D53-F33C-24FA-A30F-E142064C3918}"/>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1FECE368-7C33-7826-2518-ABCCDF49C001}"/>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9D1B2412-A59C-DE78-7AE4-7F954D7973AA}"/>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DA209CD4-4FCA-0F19-AB12-6B6992C8750D}"/>
              </a:ext>
            </a:extLst>
          </p:cNvPr>
          <p:cNvSpPr txBox="1"/>
          <p:nvPr/>
        </p:nvSpPr>
        <p:spPr>
          <a:xfrm>
            <a:off x="546340" y="925998"/>
            <a:ext cx="10530337" cy="1354217"/>
          </a:xfrm>
          <a:prstGeom prst="rect">
            <a:avLst/>
          </a:prstGeom>
          <a:noFill/>
        </p:spPr>
        <p:txBody>
          <a:bodyPr wrap="square" rtlCol="0">
            <a:spAutoFit/>
          </a:bodyPr>
          <a:lstStyle/>
          <a:p>
            <a:pPr marL="171450" indent="-171450">
              <a:buFont typeface="Arial" panose="020B0604020202020204" pitchFamily="34" charset="0"/>
              <a:buChar char="•"/>
            </a:pPr>
            <a:r>
              <a:rPr lang="fr-FR" b="1" kern="1200" dirty="0">
                <a:solidFill>
                  <a:schemeClr val="tx1"/>
                </a:solidFill>
                <a:effectLst/>
                <a:latin typeface="+mn-lt"/>
                <a:ea typeface="+mn-ea"/>
                <a:cs typeface="+mn-cs"/>
              </a:rPr>
              <a:t>     </a:t>
            </a:r>
            <a:r>
              <a:rPr lang="fr-FR" b="1" kern="1200" dirty="0">
                <a:solidFill>
                  <a:schemeClr val="tx1"/>
                </a:solidFill>
                <a:effectLst/>
                <a:latin typeface="Outfit"/>
              </a:rPr>
              <a:t>Propriétés pharmacologiques des ANTIPSYCHOTIQUES CONVENTIONNELS = PREMIERE GENERATION =  </a:t>
            </a:r>
          </a:p>
          <a:p>
            <a:r>
              <a:rPr lang="fr-FR" b="1" dirty="0">
                <a:latin typeface="Outfit"/>
              </a:rPr>
              <a:t>        </a:t>
            </a:r>
            <a:r>
              <a:rPr lang="fr-FR" b="1" kern="1200" dirty="0">
                <a:solidFill>
                  <a:schemeClr val="tx1"/>
                </a:solidFill>
                <a:effectLst/>
                <a:latin typeface="Outfit"/>
              </a:rPr>
              <a:t>TYPIQUES</a:t>
            </a:r>
            <a:endParaRPr lang="fr-FR" sz="2800" kern="100" dirty="0">
              <a:effectLst/>
              <a:latin typeface="Outfi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8" name="ZoneTexte 7">
            <a:extLst>
              <a:ext uri="{FF2B5EF4-FFF2-40B4-BE49-F238E27FC236}">
                <a16:creationId xmlns:a16="http://schemas.microsoft.com/office/drawing/2014/main" id="{B71BCA64-077B-F41F-13D5-2C2B10F00C8F}"/>
              </a:ext>
            </a:extLst>
          </p:cNvPr>
          <p:cNvSpPr txBox="1"/>
          <p:nvPr/>
        </p:nvSpPr>
        <p:spPr>
          <a:xfrm flipH="1">
            <a:off x="5344324" y="1464607"/>
            <a:ext cx="5382178" cy="4093428"/>
          </a:xfrm>
          <a:prstGeom prst="rect">
            <a:avLst/>
          </a:prstGeom>
          <a:noFill/>
        </p:spPr>
        <p:txBody>
          <a:bodyPr wrap="square" rtlCol="0">
            <a:spAutoFit/>
          </a:bodyPr>
          <a:lstStyle/>
          <a:p>
            <a:endParaRPr lang="fr-FR" b="1" dirty="0">
              <a:solidFill>
                <a:srgbClr val="002060"/>
              </a:solidFill>
              <a:latin typeface="Outfit"/>
            </a:endParaRPr>
          </a:p>
          <a:p>
            <a:endParaRPr lang="fr-FR" sz="2800" b="1" dirty="0">
              <a:solidFill>
                <a:srgbClr val="002060"/>
              </a:solidFill>
              <a:latin typeface="Outfit"/>
            </a:endParaRPr>
          </a:p>
          <a:p>
            <a:r>
              <a:rPr lang="fr-FR" sz="2800" dirty="0">
                <a:latin typeface="Outfit"/>
              </a:rPr>
              <a:t>PRINCIPALE PROPRIETE PHARMACOLOGIQUE = </a:t>
            </a:r>
            <a:r>
              <a:rPr lang="fr-FR" sz="2800" b="1" dirty="0">
                <a:latin typeface="Outfit"/>
              </a:rPr>
              <a:t>Blocage D2 </a:t>
            </a:r>
          </a:p>
          <a:p>
            <a:endParaRPr lang="fr-FR" sz="2800" dirty="0">
              <a:latin typeface="Outfit"/>
            </a:endParaRPr>
          </a:p>
          <a:p>
            <a:r>
              <a:rPr lang="fr-FR" sz="2800" dirty="0">
                <a:latin typeface="Outfit"/>
              </a:rPr>
              <a:t> Cette propriété est responsable des effets thérapeutiques mais aussi des effets secondaires des ATP. </a:t>
            </a:r>
          </a:p>
          <a:p>
            <a:endParaRPr lang="fr-FR" sz="1800" b="1" dirty="0">
              <a:solidFill>
                <a:schemeClr val="tx1"/>
              </a:solidFill>
            </a:endParaRPr>
          </a:p>
        </p:txBody>
      </p:sp>
      <p:pic>
        <p:nvPicPr>
          <p:cNvPr id="15" name="Image 14" descr="Une image contenant capture d’écran, créativité&#10;&#10;Description générée automatiquement">
            <a:extLst>
              <a:ext uri="{FF2B5EF4-FFF2-40B4-BE49-F238E27FC236}">
                <a16:creationId xmlns:a16="http://schemas.microsoft.com/office/drawing/2014/main" id="{150AB25D-4791-8520-CE29-714F03ACD80D}"/>
              </a:ext>
            </a:extLst>
          </p:cNvPr>
          <p:cNvPicPr>
            <a:picLocks noChangeAspect="1"/>
          </p:cNvPicPr>
          <p:nvPr/>
        </p:nvPicPr>
        <p:blipFill>
          <a:blip r:embed="rId14"/>
          <a:stretch>
            <a:fillRect/>
          </a:stretch>
        </p:blipFill>
        <p:spPr>
          <a:xfrm>
            <a:off x="1232328" y="1775013"/>
            <a:ext cx="3327400" cy="3810000"/>
          </a:xfrm>
          <a:prstGeom prst="rect">
            <a:avLst/>
          </a:prstGeom>
        </p:spPr>
      </p:pic>
      <p:pic>
        <p:nvPicPr>
          <p:cNvPr id="2" name="Image 1">
            <a:extLst>
              <a:ext uri="{FF2B5EF4-FFF2-40B4-BE49-F238E27FC236}">
                <a16:creationId xmlns:a16="http://schemas.microsoft.com/office/drawing/2014/main" id="{E3E2BE5C-1C46-EC05-3F45-B6E87415A32C}"/>
              </a:ext>
            </a:extLst>
          </p:cNvPr>
          <p:cNvPicPr>
            <a:picLocks noChangeAspect="1"/>
          </p:cNvPicPr>
          <p:nvPr/>
        </p:nvPicPr>
        <p:blipFill>
          <a:blip r:embed="rId15"/>
          <a:stretch>
            <a:fillRect/>
          </a:stretch>
        </p:blipFill>
        <p:spPr>
          <a:xfrm>
            <a:off x="180424" y="563254"/>
            <a:ext cx="883997" cy="725487"/>
          </a:xfrm>
          <a:prstGeom prst="rect">
            <a:avLst/>
          </a:prstGeom>
        </p:spPr>
      </p:pic>
      <p:sp>
        <p:nvSpPr>
          <p:cNvPr id="4" name="Titre 1">
            <a:extLst>
              <a:ext uri="{FF2B5EF4-FFF2-40B4-BE49-F238E27FC236}">
                <a16:creationId xmlns:a16="http://schemas.microsoft.com/office/drawing/2014/main" id="{F381B7E0-A0C9-F30B-2529-DF2AE3725014}"/>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39/88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533503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198FA"/>
                </a:solidFill>
                <a:effectLst/>
                <a:uLnTx/>
                <a:uFillTx/>
                <a:latin typeface="Outfit"/>
              </a:rPr>
              <a:t>Indications: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Outfit"/>
              </a:rPr>
              <a:t>Episode Dépressif Majeur, mais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Outfit"/>
              </a:rPr>
              <a:t>D’intensité sévère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Outfit"/>
              </a:rPr>
              <a:t>Ou d’intensité modérée avec comorbidité psychiatrique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Outfit"/>
              </a:rPr>
              <a:t>Troubles anxieux sévères (TOC, Trouble Panique,…)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Outfit"/>
              </a:rPr>
              <a:t>Trouble du Stress Post traumatique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Outfit"/>
              </a:rPr>
              <a:t>Enurésie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prstClr val="black"/>
                </a:solidFill>
                <a:effectLst/>
                <a:uLnTx/>
                <a:uFillTx/>
                <a:latin typeface="Outfit"/>
              </a:rPr>
              <a:t>Toujours en 2</a:t>
            </a:r>
            <a:r>
              <a:rPr kumimoji="0" lang="fr-FR" sz="2400" b="1" i="0" u="sng" strike="noStrike" kern="1200" cap="none" spc="0" normalizeH="0" baseline="30000" noProof="0" dirty="0">
                <a:ln>
                  <a:noFill/>
                </a:ln>
                <a:solidFill>
                  <a:prstClr val="black"/>
                </a:solidFill>
                <a:effectLst/>
                <a:uLnTx/>
                <a:uFillTx/>
                <a:latin typeface="Outfit"/>
              </a:rPr>
              <a:t>e</a:t>
            </a:r>
            <a:r>
              <a:rPr kumimoji="0" lang="fr-FR" sz="2400" b="1" i="0" u="sng" strike="noStrike" kern="1200" cap="none" spc="0" normalizeH="0" baseline="0" noProof="0" dirty="0">
                <a:ln>
                  <a:noFill/>
                </a:ln>
                <a:solidFill>
                  <a:prstClr val="black"/>
                </a:solidFill>
                <a:effectLst/>
                <a:uLnTx/>
                <a:uFillTx/>
                <a:latin typeface="Outfit"/>
              </a:rPr>
              <a:t> intention après une psychothérapie</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04/88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568908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A81A6796-F801-0AD7-640D-83B8DBD3BF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876E81-D229-A4B7-A45B-7D8E454A8AC4}"/>
              </a:ext>
            </a:extLst>
          </p:cNvPr>
          <p:cNvSpPr/>
          <p:nvPr/>
        </p:nvSpPr>
        <p:spPr>
          <a:xfrm>
            <a:off x="0" y="457202"/>
            <a:ext cx="12110471" cy="6288155"/>
          </a:xfrm>
          <a:prstGeom prst="rect">
            <a:avLst/>
          </a:prstGeom>
          <a:no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A655C87D-2E21-D066-02B2-8F8C8C32D26A}"/>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66F17E4D-11AF-ECE4-7909-0CF4CB22056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EF15064E-01AB-3B96-2209-E0D69D2AFE28}"/>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Picture 6" descr="perçu de l’image">
            <a:extLst>
              <a:ext uri="{FF2B5EF4-FFF2-40B4-BE49-F238E27FC236}">
                <a16:creationId xmlns:a16="http://schemas.microsoft.com/office/drawing/2014/main" id="{1317652C-913C-5D30-75E3-589A7E3276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43090" y="1564441"/>
            <a:ext cx="6135152" cy="460650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61CD699-BEF1-1405-225F-4C133BADDA8F}"/>
              </a:ext>
            </a:extLst>
          </p:cNvPr>
          <p:cNvSpPr txBox="1"/>
          <p:nvPr/>
        </p:nvSpPr>
        <p:spPr>
          <a:xfrm>
            <a:off x="-154254" y="5074115"/>
            <a:ext cx="6560680" cy="1261884"/>
          </a:xfrm>
          <a:prstGeom prst="rect">
            <a:avLst/>
          </a:prstGeom>
          <a:noFill/>
        </p:spPr>
        <p:txBody>
          <a:bodyPr wrap="square" rtlCol="0">
            <a:spAutoFit/>
          </a:bodyPr>
          <a:lstStyle/>
          <a:p>
            <a:pPr lvl="1"/>
            <a:r>
              <a:rPr lang="fr-FR" sz="1600" b="1" u="sng" dirty="0">
                <a:solidFill>
                  <a:srgbClr val="FFC000"/>
                </a:solidFill>
              </a:rPr>
              <a:t>La voie </a:t>
            </a:r>
            <a:r>
              <a:rPr lang="fr-FR" sz="1600" b="1" u="sng" dirty="0" err="1">
                <a:solidFill>
                  <a:srgbClr val="FFC000"/>
                </a:solidFill>
              </a:rPr>
              <a:t>nigrostriée</a:t>
            </a:r>
            <a:r>
              <a:rPr lang="fr-FR" sz="1600" b="1" u="sng" dirty="0">
                <a:solidFill>
                  <a:srgbClr val="FFC000"/>
                </a:solidFill>
              </a:rPr>
              <a:t> :</a:t>
            </a:r>
            <a:r>
              <a:rPr lang="fr-FR" sz="1600" dirty="0">
                <a:solidFill>
                  <a:srgbClr val="FFC000"/>
                </a:solidFill>
              </a:rPr>
              <a:t> </a:t>
            </a:r>
            <a:r>
              <a:rPr lang="fr-FR" sz="1600" dirty="0"/>
              <a:t>Transmet la DA de la substance noire du TC</a:t>
            </a:r>
          </a:p>
          <a:p>
            <a:pPr lvl="1"/>
            <a:r>
              <a:rPr lang="fr-FR" sz="1600" dirty="0"/>
              <a:t> vers les ganglions de la base et le striatum. Elle n’est pas touchée </a:t>
            </a:r>
          </a:p>
          <a:p>
            <a:pPr lvl="1"/>
            <a:r>
              <a:rPr lang="fr-FR" sz="1600" dirty="0"/>
              <a:t>dans la </a:t>
            </a:r>
            <a:r>
              <a:rPr lang="fr-FR" sz="1600" dirty="0" err="1"/>
              <a:t>scz</a:t>
            </a:r>
            <a:r>
              <a:rPr lang="fr-FR" sz="1600" dirty="0"/>
              <a:t> mais le déficit dopaminergique du au ATPC est </a:t>
            </a:r>
          </a:p>
          <a:p>
            <a:pPr lvl="1"/>
            <a:r>
              <a:rPr lang="fr-FR" sz="1600" dirty="0"/>
              <a:t>responsable d’un  </a:t>
            </a:r>
            <a:r>
              <a:rPr lang="fr-FR" sz="2800" b="1" dirty="0">
                <a:solidFill>
                  <a:srgbClr val="002060"/>
                </a:solidFill>
              </a:rPr>
              <a:t>syndrome extrapyramidal. ++</a:t>
            </a:r>
            <a:endParaRPr lang="fr-FR" sz="1600" b="1" dirty="0">
              <a:solidFill>
                <a:srgbClr val="002060"/>
              </a:solidFill>
            </a:endParaRPr>
          </a:p>
        </p:txBody>
      </p:sp>
      <p:sp>
        <p:nvSpPr>
          <p:cNvPr id="6" name="ZoneTexte 5">
            <a:extLst>
              <a:ext uri="{FF2B5EF4-FFF2-40B4-BE49-F238E27FC236}">
                <a16:creationId xmlns:a16="http://schemas.microsoft.com/office/drawing/2014/main" id="{200E4FEB-5FE3-E902-011F-3EB9D08252B1}"/>
              </a:ext>
            </a:extLst>
          </p:cNvPr>
          <p:cNvSpPr txBox="1"/>
          <p:nvPr/>
        </p:nvSpPr>
        <p:spPr>
          <a:xfrm>
            <a:off x="8362294" y="3924177"/>
            <a:ext cx="3559196" cy="2246769"/>
          </a:xfrm>
          <a:prstGeom prst="rect">
            <a:avLst/>
          </a:prstGeom>
          <a:noFill/>
        </p:spPr>
        <p:txBody>
          <a:bodyPr wrap="square" rtlCol="0">
            <a:spAutoFit/>
          </a:bodyPr>
          <a:lstStyle/>
          <a:p>
            <a:pPr lvl="1"/>
            <a:r>
              <a:rPr lang="fr-FR" sz="1600" b="1" u="sng" dirty="0">
                <a:solidFill>
                  <a:srgbClr val="C00000"/>
                </a:solidFill>
              </a:rPr>
              <a:t>La voie </a:t>
            </a:r>
            <a:r>
              <a:rPr lang="fr-FR" sz="1600" b="1" u="sng" dirty="0" err="1">
                <a:solidFill>
                  <a:srgbClr val="C00000"/>
                </a:solidFill>
              </a:rPr>
              <a:t>tubéro-infundibulaire</a:t>
            </a:r>
            <a:r>
              <a:rPr lang="fr-FR" sz="1600" b="1" u="sng" dirty="0">
                <a:solidFill>
                  <a:srgbClr val="C00000"/>
                </a:solidFill>
              </a:rPr>
              <a:t> :</a:t>
            </a:r>
            <a:r>
              <a:rPr lang="fr-FR" sz="1600" dirty="0">
                <a:solidFill>
                  <a:srgbClr val="C00000"/>
                </a:solidFill>
              </a:rPr>
              <a:t> </a:t>
            </a:r>
            <a:r>
              <a:rPr lang="fr-FR" sz="1600" dirty="0"/>
              <a:t>Transmet la DA de l’hypothalamus vers l’hypophyse antérieure où elle inhibe la synthèse de PRL. Elle n’est pas touchée dans la </a:t>
            </a:r>
            <a:r>
              <a:rPr lang="fr-FR" sz="1600" dirty="0" err="1"/>
              <a:t>scz</a:t>
            </a:r>
            <a:r>
              <a:rPr lang="fr-FR" sz="1600" dirty="0"/>
              <a:t> mais le déficit en DA des ATPC provoque </a:t>
            </a:r>
            <a:r>
              <a:rPr lang="fr-FR" sz="1600" b="1" dirty="0">
                <a:solidFill>
                  <a:srgbClr val="002060"/>
                </a:solidFill>
              </a:rPr>
              <a:t>une </a:t>
            </a:r>
            <a:r>
              <a:rPr lang="fr-FR" sz="2000" b="1" dirty="0">
                <a:solidFill>
                  <a:srgbClr val="002060"/>
                </a:solidFill>
              </a:rPr>
              <a:t>hyperprolactinémie</a:t>
            </a:r>
            <a:r>
              <a:rPr lang="fr-FR" sz="2800" b="1" dirty="0">
                <a:solidFill>
                  <a:srgbClr val="002060"/>
                </a:solidFill>
              </a:rPr>
              <a:t> </a:t>
            </a:r>
            <a:r>
              <a:rPr lang="fr-FR" sz="1600" dirty="0"/>
              <a:t>(levée d’inhibition).</a:t>
            </a:r>
            <a:endParaRPr lang="fr-FR" sz="1600" b="1" u="sng" dirty="0">
              <a:solidFill>
                <a:srgbClr val="002060"/>
              </a:solidFill>
            </a:endParaRPr>
          </a:p>
        </p:txBody>
      </p:sp>
      <p:sp>
        <p:nvSpPr>
          <p:cNvPr id="9" name="ZoneTexte 8">
            <a:extLst>
              <a:ext uri="{FF2B5EF4-FFF2-40B4-BE49-F238E27FC236}">
                <a16:creationId xmlns:a16="http://schemas.microsoft.com/office/drawing/2014/main" id="{A181B822-A96A-CAA5-1E3B-014E42F90400}"/>
              </a:ext>
            </a:extLst>
          </p:cNvPr>
          <p:cNvSpPr txBox="1"/>
          <p:nvPr/>
        </p:nvSpPr>
        <p:spPr>
          <a:xfrm>
            <a:off x="7918033" y="585009"/>
            <a:ext cx="4192438" cy="1569660"/>
          </a:xfrm>
          <a:prstGeom prst="rect">
            <a:avLst/>
          </a:prstGeom>
          <a:noFill/>
        </p:spPr>
        <p:txBody>
          <a:bodyPr wrap="square" rtlCol="0">
            <a:spAutoFit/>
          </a:bodyPr>
          <a:lstStyle/>
          <a:p>
            <a:pPr lvl="1"/>
            <a:r>
              <a:rPr lang="fr-FR" sz="1600" b="1" u="sng" dirty="0">
                <a:solidFill>
                  <a:srgbClr val="FFFF00"/>
                </a:solidFill>
              </a:rPr>
              <a:t>La voie </a:t>
            </a:r>
            <a:r>
              <a:rPr lang="fr-FR" sz="1600" b="1" u="sng" dirty="0" err="1">
                <a:solidFill>
                  <a:srgbClr val="FFFF00"/>
                </a:solidFill>
              </a:rPr>
              <a:t>mésocorticale</a:t>
            </a:r>
            <a:r>
              <a:rPr lang="fr-FR" sz="1600" b="1" u="sng" dirty="0">
                <a:solidFill>
                  <a:srgbClr val="FFFF00"/>
                </a:solidFill>
              </a:rPr>
              <a:t> : </a:t>
            </a:r>
            <a:r>
              <a:rPr lang="fr-FR" sz="1600" dirty="0"/>
              <a:t>transmet la DA de l’ATV au CPF. Un fonctionnement </a:t>
            </a:r>
            <a:r>
              <a:rPr lang="fr-FR" sz="1600" dirty="0" err="1"/>
              <a:t>hypodopaminergique</a:t>
            </a:r>
            <a:r>
              <a:rPr lang="fr-FR" sz="1600" dirty="0"/>
              <a:t> sur cette voie (projections vers le CPFDL et le CPFVM) serait responsable des </a:t>
            </a:r>
            <a:r>
              <a:rPr lang="fr-FR" sz="1600" b="1" dirty="0">
                <a:solidFill>
                  <a:srgbClr val="002060"/>
                </a:solidFill>
              </a:rPr>
              <a:t>symptômes négatifs de la </a:t>
            </a:r>
            <a:r>
              <a:rPr lang="fr-FR" sz="1600" b="1" dirty="0" err="1">
                <a:solidFill>
                  <a:srgbClr val="002060"/>
                </a:solidFill>
              </a:rPr>
              <a:t>scz</a:t>
            </a:r>
            <a:r>
              <a:rPr lang="fr-FR" sz="1600" b="1" dirty="0">
                <a:solidFill>
                  <a:srgbClr val="002060"/>
                </a:solidFill>
              </a:rPr>
              <a:t>.  </a:t>
            </a:r>
          </a:p>
        </p:txBody>
      </p:sp>
      <p:sp>
        <p:nvSpPr>
          <p:cNvPr id="12" name="Espace réservé du contenu 2">
            <a:extLst>
              <a:ext uri="{FF2B5EF4-FFF2-40B4-BE49-F238E27FC236}">
                <a16:creationId xmlns:a16="http://schemas.microsoft.com/office/drawing/2014/main" id="{659422D9-5AA6-7E91-0A9A-F1A87C452C8B}"/>
              </a:ext>
            </a:extLst>
          </p:cNvPr>
          <p:cNvSpPr txBox="1">
            <a:spLocks/>
          </p:cNvSpPr>
          <p:nvPr/>
        </p:nvSpPr>
        <p:spPr>
          <a:xfrm>
            <a:off x="456715" y="806032"/>
            <a:ext cx="4209692" cy="176578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fr-FR" b="1" u="sng" dirty="0">
                <a:solidFill>
                  <a:srgbClr val="002060"/>
                </a:solidFill>
              </a:rPr>
              <a:t>La voie mésolimbique </a:t>
            </a:r>
            <a:r>
              <a:rPr lang="fr-FR" dirty="0"/>
              <a:t>: transmet la DA de l’ATV vers le striatum ventral (= noyau accumbens + tubercule olfactif). Un fonctionnement </a:t>
            </a:r>
            <a:r>
              <a:rPr lang="fr-FR" dirty="0" err="1"/>
              <a:t>hyperdopaminergique</a:t>
            </a:r>
            <a:r>
              <a:rPr lang="fr-FR" dirty="0"/>
              <a:t> sur cette voie serait responsable des </a:t>
            </a:r>
            <a:r>
              <a:rPr lang="fr-FR" b="1" dirty="0">
                <a:solidFill>
                  <a:srgbClr val="002060"/>
                </a:solidFill>
              </a:rPr>
              <a:t>symptômes productifs de la schizophrénie.</a:t>
            </a:r>
          </a:p>
        </p:txBody>
      </p:sp>
      <p:pic>
        <p:nvPicPr>
          <p:cNvPr id="7" name="Image 6">
            <a:extLst>
              <a:ext uri="{FF2B5EF4-FFF2-40B4-BE49-F238E27FC236}">
                <a16:creationId xmlns:a16="http://schemas.microsoft.com/office/drawing/2014/main" id="{36259C3B-54FF-B358-D0E9-A74447992A84}"/>
              </a:ext>
            </a:extLst>
          </p:cNvPr>
          <p:cNvPicPr>
            <a:picLocks noChangeAspect="1"/>
          </p:cNvPicPr>
          <p:nvPr/>
        </p:nvPicPr>
        <p:blipFill>
          <a:blip r:embed="rId15"/>
          <a:stretch>
            <a:fillRect/>
          </a:stretch>
        </p:blipFill>
        <p:spPr>
          <a:xfrm>
            <a:off x="179381" y="585009"/>
            <a:ext cx="883997" cy="725487"/>
          </a:xfrm>
          <a:prstGeom prst="rect">
            <a:avLst/>
          </a:prstGeom>
        </p:spPr>
      </p:pic>
      <p:sp>
        <p:nvSpPr>
          <p:cNvPr id="8" name="Titre 1">
            <a:extLst>
              <a:ext uri="{FF2B5EF4-FFF2-40B4-BE49-F238E27FC236}">
                <a16:creationId xmlns:a16="http://schemas.microsoft.com/office/drawing/2014/main" id="{AB23EB07-89D4-C2EC-5AE6-658188A6446B}"/>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79965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6F0B4FA3-ED14-96E2-177A-F1F77939FCB3}"/>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B71F50A-A8CD-B866-DFC4-16AD8262482E}"/>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8B6D00B5-6C08-4A91-6F83-0E8AADB9860D}"/>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5354D470-BAF8-521A-9EDD-CE6DFC72696E}"/>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ZoneTexte 4">
            <a:extLst>
              <a:ext uri="{FF2B5EF4-FFF2-40B4-BE49-F238E27FC236}">
                <a16:creationId xmlns:a16="http://schemas.microsoft.com/office/drawing/2014/main" id="{647A9036-AD26-33C0-72FF-0AC1E60498CE}"/>
              </a:ext>
            </a:extLst>
          </p:cNvPr>
          <p:cNvSpPr txBox="1"/>
          <p:nvPr/>
        </p:nvSpPr>
        <p:spPr>
          <a:xfrm>
            <a:off x="530660" y="910024"/>
            <a:ext cx="11088909" cy="5539978"/>
          </a:xfrm>
          <a:prstGeom prst="rect">
            <a:avLst/>
          </a:prstGeom>
          <a:noFill/>
        </p:spPr>
        <p:txBody>
          <a:bodyPr wrap="square" rtlCol="0">
            <a:spAutoFit/>
          </a:bodyPr>
          <a:lstStyle/>
          <a:p>
            <a:r>
              <a:rPr lang="fr-FR" sz="2400" dirty="0">
                <a:solidFill>
                  <a:srgbClr val="FFC000"/>
                </a:solidFill>
              </a:rPr>
              <a:t>       </a:t>
            </a:r>
            <a:r>
              <a:rPr lang="fr-FR" sz="2400" dirty="0">
                <a:solidFill>
                  <a:srgbClr val="FFC000"/>
                </a:solidFill>
                <a:latin typeface="Outfit"/>
              </a:rPr>
              <a:t>B</a:t>
            </a:r>
            <a:r>
              <a:rPr lang="fr-FR" sz="2400" b="1" u="sng" dirty="0">
                <a:solidFill>
                  <a:srgbClr val="FFC000"/>
                </a:solidFill>
                <a:latin typeface="Outfit"/>
              </a:rPr>
              <a:t>locage D2 de la voie </a:t>
            </a:r>
            <a:r>
              <a:rPr lang="fr-FR" sz="2400" b="1" u="sng" dirty="0" err="1">
                <a:solidFill>
                  <a:srgbClr val="FFC000"/>
                </a:solidFill>
                <a:latin typeface="Outfit"/>
              </a:rPr>
              <a:t>nigrostriée</a:t>
            </a:r>
            <a:r>
              <a:rPr lang="fr-FR" sz="2400" b="1" u="sng" dirty="0">
                <a:solidFill>
                  <a:srgbClr val="FFC000"/>
                </a:solidFill>
                <a:latin typeface="Outfit"/>
              </a:rPr>
              <a:t> : </a:t>
            </a:r>
            <a:r>
              <a:rPr lang="fr-FR" sz="2800" b="1" dirty="0">
                <a:solidFill>
                  <a:srgbClr val="002060"/>
                </a:solidFill>
                <a:latin typeface="Outfit"/>
              </a:rPr>
              <a:t>SYNDROME EXTRAPYRAMIDAL,    </a:t>
            </a:r>
          </a:p>
          <a:p>
            <a:r>
              <a:rPr lang="fr-FR" sz="2800" b="1" dirty="0">
                <a:solidFill>
                  <a:srgbClr val="002060"/>
                </a:solidFill>
                <a:latin typeface="Outfit"/>
              </a:rPr>
              <a:t>      DYSKINESIES TARDIVES ET SYNDROME MALIN DES NEUROLEPTIQUES</a:t>
            </a:r>
          </a:p>
          <a:p>
            <a:pPr lvl="1"/>
            <a:r>
              <a:rPr lang="fr-FR" sz="2800" dirty="0">
                <a:solidFill>
                  <a:schemeClr val="tx1"/>
                </a:solidFill>
                <a:latin typeface="Outfit"/>
              </a:rPr>
              <a:t>La voie </a:t>
            </a:r>
            <a:r>
              <a:rPr lang="fr-FR" sz="2800" dirty="0" err="1">
                <a:solidFill>
                  <a:schemeClr val="tx1"/>
                </a:solidFill>
                <a:latin typeface="Outfit"/>
              </a:rPr>
              <a:t>nigrostriée</a:t>
            </a:r>
            <a:r>
              <a:rPr lang="fr-FR" sz="2800" dirty="0">
                <a:solidFill>
                  <a:schemeClr val="tx1"/>
                </a:solidFill>
                <a:latin typeface="Outfit"/>
              </a:rPr>
              <a:t> appartient au SN extrapyramidal. Le blocage de ses récepteurs D2 est responsable de : </a:t>
            </a:r>
          </a:p>
          <a:p>
            <a:pPr lvl="2"/>
            <a:r>
              <a:rPr lang="fr-FR" sz="2800" b="1" dirty="0">
                <a:solidFill>
                  <a:srgbClr val="002060"/>
                </a:solidFill>
              </a:rPr>
              <a:t>Syndrome extra pyramidal, </a:t>
            </a:r>
          </a:p>
          <a:p>
            <a:pPr lvl="2"/>
            <a:r>
              <a:rPr lang="fr-FR" sz="2800" b="1" dirty="0">
                <a:solidFill>
                  <a:srgbClr val="002060"/>
                </a:solidFill>
              </a:rPr>
              <a:t>Dystonies aigues </a:t>
            </a:r>
          </a:p>
          <a:p>
            <a:pPr lvl="2"/>
            <a:r>
              <a:rPr lang="fr-FR" sz="2800" b="1" dirty="0">
                <a:solidFill>
                  <a:srgbClr val="002060"/>
                </a:solidFill>
              </a:rPr>
              <a:t>Akathisie</a:t>
            </a:r>
            <a:r>
              <a:rPr lang="fr-FR" sz="2800" dirty="0">
                <a:solidFill>
                  <a:schemeClr val="tx1"/>
                </a:solidFill>
              </a:rPr>
              <a:t>. </a:t>
            </a:r>
          </a:p>
          <a:p>
            <a:pPr lvl="1"/>
            <a:r>
              <a:rPr lang="fr-FR" sz="2800" dirty="0">
                <a:solidFill>
                  <a:schemeClr val="tx1"/>
                </a:solidFill>
              </a:rPr>
              <a:t>Le blocage chronique des R D2 de la voie </a:t>
            </a:r>
            <a:r>
              <a:rPr lang="fr-FR" sz="2800" dirty="0" err="1">
                <a:solidFill>
                  <a:schemeClr val="tx1"/>
                </a:solidFill>
              </a:rPr>
              <a:t>nigrostriée</a:t>
            </a:r>
            <a:r>
              <a:rPr lang="fr-FR" sz="2800" dirty="0">
                <a:solidFill>
                  <a:schemeClr val="tx1"/>
                </a:solidFill>
              </a:rPr>
              <a:t> est responsable de </a:t>
            </a:r>
            <a:r>
              <a:rPr lang="fr-FR" sz="2800" b="1" dirty="0">
                <a:solidFill>
                  <a:srgbClr val="002060"/>
                </a:solidFill>
              </a:rPr>
              <a:t>dyskinésies tardives</a:t>
            </a:r>
            <a:r>
              <a:rPr lang="fr-FR" sz="2800" dirty="0">
                <a:solidFill>
                  <a:schemeClr val="tx1"/>
                </a:solidFill>
              </a:rPr>
              <a:t> : </a:t>
            </a:r>
          </a:p>
          <a:p>
            <a:pPr lvl="2"/>
            <a:r>
              <a:rPr lang="fr-FR" sz="2800" dirty="0">
                <a:solidFill>
                  <a:schemeClr val="tx1"/>
                </a:solidFill>
              </a:rPr>
              <a:t>Mouvements de la langue et du visage</a:t>
            </a:r>
          </a:p>
          <a:p>
            <a:pPr lvl="2"/>
            <a:r>
              <a:rPr lang="fr-FR" sz="2800" dirty="0">
                <a:solidFill>
                  <a:schemeClr val="tx1"/>
                </a:solidFill>
              </a:rPr>
              <a:t>Mouvements des membres qui peuvent être rapides et saccadés, en torsion ou </a:t>
            </a:r>
            <a:r>
              <a:rPr lang="fr-FR" sz="2800" dirty="0" err="1">
                <a:solidFill>
                  <a:schemeClr val="tx1"/>
                </a:solidFill>
              </a:rPr>
              <a:t>choréiforme</a:t>
            </a:r>
            <a:endParaRPr lang="fr-FR" sz="2800" dirty="0">
              <a:solidFill>
                <a:schemeClr val="tx1"/>
              </a:solidFill>
            </a:endParaRPr>
          </a:p>
          <a:p>
            <a:endParaRPr lang="fr-FR" dirty="0"/>
          </a:p>
        </p:txBody>
      </p:sp>
      <p:pic>
        <p:nvPicPr>
          <p:cNvPr id="9" name="Image 8" descr="Une image contenant texte, capture d’écran, nombre, Police&#10;&#10;Description générée automatiquement">
            <a:extLst>
              <a:ext uri="{FF2B5EF4-FFF2-40B4-BE49-F238E27FC236}">
                <a16:creationId xmlns:a16="http://schemas.microsoft.com/office/drawing/2014/main" id="{C7CB71A0-5518-F807-6789-8CFEDD65D7E4}"/>
              </a:ext>
            </a:extLst>
          </p:cNvPr>
          <p:cNvPicPr>
            <a:picLocks noChangeAspect="1"/>
          </p:cNvPicPr>
          <p:nvPr/>
        </p:nvPicPr>
        <p:blipFill>
          <a:blip r:embed="rId14"/>
          <a:stretch>
            <a:fillRect/>
          </a:stretch>
        </p:blipFill>
        <p:spPr>
          <a:xfrm>
            <a:off x="530660" y="2652192"/>
            <a:ext cx="11088909" cy="3905944"/>
          </a:xfrm>
          <a:prstGeom prst="rect">
            <a:avLst/>
          </a:prstGeom>
        </p:spPr>
      </p:pic>
      <p:pic>
        <p:nvPicPr>
          <p:cNvPr id="2" name="Image 1">
            <a:extLst>
              <a:ext uri="{FF2B5EF4-FFF2-40B4-BE49-F238E27FC236}">
                <a16:creationId xmlns:a16="http://schemas.microsoft.com/office/drawing/2014/main" id="{F8C43862-5D25-4409-5420-62CC268AAF0C}"/>
              </a:ext>
            </a:extLst>
          </p:cNvPr>
          <p:cNvPicPr>
            <a:picLocks noChangeAspect="1"/>
          </p:cNvPicPr>
          <p:nvPr/>
        </p:nvPicPr>
        <p:blipFill>
          <a:blip r:embed="rId15"/>
          <a:stretch>
            <a:fillRect/>
          </a:stretch>
        </p:blipFill>
        <p:spPr>
          <a:xfrm>
            <a:off x="247437" y="547280"/>
            <a:ext cx="883997" cy="725487"/>
          </a:xfrm>
          <a:prstGeom prst="rect">
            <a:avLst/>
          </a:prstGeom>
        </p:spPr>
      </p:pic>
    </p:spTree>
    <p:extLst>
      <p:ext uri="{BB962C8B-B14F-4D97-AF65-F5344CB8AC3E}">
        <p14:creationId xmlns:p14="http://schemas.microsoft.com/office/powerpoint/2010/main" val="37848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44B0-607C-7072-7129-C515E86849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622B71-1758-A81B-7B20-79A5260A740A}"/>
              </a:ext>
            </a:extLst>
          </p:cNvPr>
          <p:cNvSpPr/>
          <p:nvPr/>
        </p:nvSpPr>
        <p:spPr>
          <a:xfrm>
            <a:off x="0" y="45720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3C88D024-E037-1A9D-0C6F-9E83CE440505}"/>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8F4D3223-6A38-FB13-5DE2-792CE759B8F7}"/>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EFC710EB-A7F7-3472-AA54-FBAE23B85E53}"/>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C146D8B3-8E9B-791F-A20D-0C35F14FA658}"/>
              </a:ext>
            </a:extLst>
          </p:cNvPr>
          <p:cNvSpPr txBox="1"/>
          <p:nvPr/>
        </p:nvSpPr>
        <p:spPr>
          <a:xfrm>
            <a:off x="206214" y="555811"/>
            <a:ext cx="11234935" cy="2462213"/>
          </a:xfrm>
          <a:prstGeom prst="rect">
            <a:avLst/>
          </a:prstGeom>
          <a:noFill/>
        </p:spPr>
        <p:txBody>
          <a:bodyPr wrap="square">
            <a:spAutoFit/>
          </a:bodyPr>
          <a:lstStyle/>
          <a:p>
            <a:r>
              <a:rPr lang="fr-FR" sz="3200" dirty="0"/>
              <a:t>	</a:t>
            </a:r>
            <a:r>
              <a:rPr lang="fr-FR" sz="3200" dirty="0">
                <a:latin typeface="Outfit"/>
              </a:rPr>
              <a:t>  </a:t>
            </a:r>
            <a:r>
              <a:rPr lang="fr-FR" sz="3200" b="1" u="sng" dirty="0" err="1">
                <a:latin typeface="Outfit"/>
              </a:rPr>
              <a:t>Rmq</a:t>
            </a:r>
            <a:r>
              <a:rPr lang="fr-FR" sz="3200" b="1" u="sng" dirty="0">
                <a:latin typeface="Outfit"/>
              </a:rPr>
              <a:t>: CORRECTEURS</a:t>
            </a:r>
          </a:p>
          <a:p>
            <a:endParaRPr lang="fr-FR" sz="3200" b="1" u="sng" dirty="0">
              <a:latin typeface="Outfit"/>
            </a:endParaRPr>
          </a:p>
          <a:p>
            <a:r>
              <a:rPr lang="fr-FR" sz="1800" dirty="0">
                <a:effectLst/>
                <a:latin typeface="Outfit"/>
              </a:rPr>
              <a:t>Pendant une </a:t>
            </a:r>
            <a:r>
              <a:rPr lang="fr-FR" sz="1800" dirty="0" err="1">
                <a:effectLst/>
                <a:latin typeface="Outfit"/>
              </a:rPr>
              <a:t>durée</a:t>
            </a:r>
            <a:r>
              <a:rPr lang="fr-FR" sz="1800" dirty="0">
                <a:effectLst/>
                <a:latin typeface="Outfit"/>
              </a:rPr>
              <a:t> </a:t>
            </a:r>
            <a:r>
              <a:rPr lang="fr-FR" sz="1800" dirty="0" err="1">
                <a:effectLst/>
                <a:latin typeface="Outfit"/>
              </a:rPr>
              <a:t>limitée</a:t>
            </a:r>
            <a:r>
              <a:rPr lang="fr-FR" sz="1800" dirty="0">
                <a:effectLst/>
                <a:latin typeface="Outfit"/>
              </a:rPr>
              <a:t>, mais pas de </a:t>
            </a:r>
            <a:r>
              <a:rPr lang="fr-FR" sz="1800" dirty="0" err="1">
                <a:effectLst/>
                <a:latin typeface="Outfit"/>
              </a:rPr>
              <a:t>façon</a:t>
            </a:r>
            <a:r>
              <a:rPr lang="fr-FR" sz="1800" dirty="0">
                <a:effectLst/>
                <a:latin typeface="Outfit"/>
              </a:rPr>
              <a:t> </a:t>
            </a:r>
            <a:r>
              <a:rPr lang="fr-FR" sz="1800" dirty="0" err="1">
                <a:effectLst/>
                <a:latin typeface="Outfit"/>
              </a:rPr>
              <a:t>systématique</a:t>
            </a:r>
            <a:r>
              <a:rPr lang="fr-FR" sz="1800" dirty="0">
                <a:effectLst/>
                <a:latin typeface="Outfit"/>
              </a:rPr>
              <a:t> (=&gt; effets </a:t>
            </a:r>
            <a:r>
              <a:rPr lang="fr-FR" sz="1800" dirty="0" err="1">
                <a:effectLst/>
                <a:latin typeface="Outfit"/>
              </a:rPr>
              <a:t>indésirables</a:t>
            </a:r>
            <a:r>
              <a:rPr lang="fr-FR" sz="1800" dirty="0">
                <a:effectLst/>
                <a:latin typeface="Outfit"/>
              </a:rPr>
              <a:t> propres) ... </a:t>
            </a:r>
            <a:endParaRPr lang="fr-FR" sz="3200" dirty="0">
              <a:effectLst/>
              <a:latin typeface="Outfit"/>
            </a:endParaRPr>
          </a:p>
          <a:p>
            <a:r>
              <a:rPr lang="fr-FR" sz="1800" dirty="0">
                <a:effectLst/>
                <a:latin typeface="Outfit"/>
              </a:rPr>
              <a:t>ARTANE®, LEPTICUR®, PARKINANE® </a:t>
            </a:r>
          </a:p>
          <a:p>
            <a:r>
              <a:rPr lang="fr-FR" dirty="0">
                <a:latin typeface="Outfit"/>
              </a:rPr>
              <a:t>=Anticholinergiques</a:t>
            </a:r>
          </a:p>
          <a:p>
            <a:endParaRPr lang="fr-FR" dirty="0">
              <a:latin typeface="Outfit"/>
            </a:endParaRPr>
          </a:p>
          <a:p>
            <a:r>
              <a:rPr lang="fr-FR" dirty="0">
                <a:latin typeface="Outfit"/>
              </a:rPr>
              <a:t>PAS AMM chez les enfants</a:t>
            </a:r>
          </a:p>
        </p:txBody>
      </p:sp>
      <p:pic>
        <p:nvPicPr>
          <p:cNvPr id="4" name="Image 3">
            <a:extLst>
              <a:ext uri="{FF2B5EF4-FFF2-40B4-BE49-F238E27FC236}">
                <a16:creationId xmlns:a16="http://schemas.microsoft.com/office/drawing/2014/main" id="{F3B438D4-2726-F38C-201A-7005DCB6FFCB}"/>
              </a:ext>
            </a:extLst>
          </p:cNvPr>
          <p:cNvPicPr>
            <a:picLocks noChangeAspect="1"/>
          </p:cNvPicPr>
          <p:nvPr/>
        </p:nvPicPr>
        <p:blipFill>
          <a:blip r:embed="rId14"/>
          <a:stretch>
            <a:fillRect/>
          </a:stretch>
        </p:blipFill>
        <p:spPr>
          <a:xfrm>
            <a:off x="349253" y="780256"/>
            <a:ext cx="883997" cy="725487"/>
          </a:xfrm>
          <a:prstGeom prst="rect">
            <a:avLst/>
          </a:prstGeom>
        </p:spPr>
      </p:pic>
      <p:sp>
        <p:nvSpPr>
          <p:cNvPr id="5" name="Titre 1">
            <a:extLst>
              <a:ext uri="{FF2B5EF4-FFF2-40B4-BE49-F238E27FC236}">
                <a16:creationId xmlns:a16="http://schemas.microsoft.com/office/drawing/2014/main" id="{7076BB62-9DA5-4300-42DD-3FE40EF8DB2F}"/>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42/88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583578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BE28-4E37-897A-DA70-8D1F8DBD45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0A8787-0E7B-E746-2313-BD0203E02B81}"/>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87655655-CC70-6FDA-4C45-4A0A19E3F9A2}"/>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B9545E0F-3FBD-589B-C21D-DD8C964AA406}"/>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8E715AEF-3E04-952F-57D8-FEAE4A23AB42}"/>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ZoneTexte 7">
            <a:extLst>
              <a:ext uri="{FF2B5EF4-FFF2-40B4-BE49-F238E27FC236}">
                <a16:creationId xmlns:a16="http://schemas.microsoft.com/office/drawing/2014/main" id="{906DE1D1-9A48-357B-4050-257F5BEFDB2B}"/>
              </a:ext>
            </a:extLst>
          </p:cNvPr>
          <p:cNvSpPr txBox="1"/>
          <p:nvPr/>
        </p:nvSpPr>
        <p:spPr>
          <a:xfrm>
            <a:off x="379141" y="666204"/>
            <a:ext cx="11351941" cy="5355312"/>
          </a:xfrm>
          <a:prstGeom prst="rect">
            <a:avLst/>
          </a:prstGeom>
          <a:noFill/>
        </p:spPr>
        <p:txBody>
          <a:bodyPr wrap="square" rtlCol="0">
            <a:spAutoFit/>
          </a:bodyPr>
          <a:lstStyle/>
          <a:p>
            <a:pPr lvl="2"/>
            <a:r>
              <a:rPr lang="fr-FR" sz="2800" b="1" dirty="0">
                <a:solidFill>
                  <a:srgbClr val="002060"/>
                </a:solidFill>
              </a:rPr>
              <a:t>SYNDROME MALIN DES NEUROLEPTIQUES</a:t>
            </a:r>
          </a:p>
          <a:p>
            <a:endParaRPr lang="fr-FR" sz="2400" dirty="0">
              <a:latin typeface="Outfit"/>
            </a:endParaRPr>
          </a:p>
          <a:p>
            <a:r>
              <a:rPr lang="fr-FR" sz="2400" dirty="0">
                <a:latin typeface="Outfit"/>
              </a:rPr>
              <a:t>Complication rare mais grave liée au blocage des R D2 </a:t>
            </a:r>
            <a:r>
              <a:rPr lang="fr-FR" sz="2400" dirty="0" err="1">
                <a:latin typeface="Outfit"/>
              </a:rPr>
              <a:t>nigrostriés</a:t>
            </a:r>
            <a:r>
              <a:rPr lang="fr-FR" sz="2400" dirty="0">
                <a:latin typeface="Outfit"/>
              </a:rPr>
              <a:t> : </a:t>
            </a:r>
          </a:p>
          <a:p>
            <a:pPr lvl="1"/>
            <a:r>
              <a:rPr lang="fr-FR" sz="2400" dirty="0">
                <a:solidFill>
                  <a:schemeClr val="tx1"/>
                </a:solidFill>
                <a:latin typeface="Outfit"/>
              </a:rPr>
              <a:t>Rigidité musculaire extrême </a:t>
            </a:r>
            <a:r>
              <a:rPr lang="fr-FR" dirty="0">
                <a:solidFill>
                  <a:schemeClr val="tx1"/>
                </a:solidFill>
                <a:latin typeface="Outfit"/>
              </a:rPr>
              <a:t>(hypertonie plastique)</a:t>
            </a:r>
          </a:p>
          <a:p>
            <a:pPr lvl="1"/>
            <a:r>
              <a:rPr lang="fr-FR" sz="2400" dirty="0">
                <a:solidFill>
                  <a:schemeClr val="tx1"/>
                </a:solidFill>
                <a:latin typeface="Outfit"/>
              </a:rPr>
              <a:t>Forte fièvre + 40°</a:t>
            </a:r>
          </a:p>
          <a:p>
            <a:pPr lvl="1"/>
            <a:r>
              <a:rPr lang="fr-FR" sz="2400" dirty="0">
                <a:solidFill>
                  <a:schemeClr val="tx1"/>
                </a:solidFill>
                <a:latin typeface="Outfit"/>
              </a:rPr>
              <a:t>Hyper réactivité neuro-végétative </a:t>
            </a:r>
          </a:p>
          <a:p>
            <a:pPr lvl="1"/>
            <a:r>
              <a:rPr lang="fr-FR" sz="2400" dirty="0">
                <a:solidFill>
                  <a:schemeClr val="tx1"/>
                </a:solidFill>
                <a:latin typeface="Outfit"/>
              </a:rPr>
              <a:t>Coma</a:t>
            </a:r>
          </a:p>
          <a:p>
            <a:pPr lvl="1"/>
            <a:r>
              <a:rPr lang="fr-FR" sz="2400" dirty="0">
                <a:solidFill>
                  <a:schemeClr val="tx1"/>
                </a:solidFill>
                <a:latin typeface="Outfit"/>
              </a:rPr>
              <a:t>Peut aller jusqu’au décès</a:t>
            </a:r>
          </a:p>
          <a:p>
            <a:pPr lvl="1"/>
            <a:r>
              <a:rPr lang="fr-FR" sz="2400" dirty="0">
                <a:solidFill>
                  <a:schemeClr val="tx1"/>
                </a:solidFill>
                <a:latin typeface="Outfit"/>
              </a:rPr>
              <a:t>Risque plus important avec les ATP TYPIQUES que les ATYPIQUES</a:t>
            </a:r>
          </a:p>
          <a:p>
            <a:pPr lvl="1"/>
            <a:r>
              <a:rPr lang="fr-FR" sz="2400" dirty="0">
                <a:latin typeface="Outfit"/>
              </a:rPr>
              <a:t>4 signes biologiques: Rhabdomyolyse </a:t>
            </a:r>
            <a:r>
              <a:rPr lang="fr-FR" dirty="0">
                <a:latin typeface="Outfit"/>
              </a:rPr>
              <a:t>(hyper K+, CPK </a:t>
            </a:r>
            <a:r>
              <a:rPr lang="fr-FR" dirty="0" err="1">
                <a:latin typeface="Outfit"/>
              </a:rPr>
              <a:t>aug</a:t>
            </a:r>
            <a:r>
              <a:rPr lang="fr-FR" dirty="0">
                <a:latin typeface="Outfit"/>
              </a:rPr>
              <a:t>, LDH </a:t>
            </a:r>
            <a:r>
              <a:rPr lang="fr-FR" dirty="0" err="1">
                <a:latin typeface="Outfit"/>
              </a:rPr>
              <a:t>aug</a:t>
            </a:r>
            <a:r>
              <a:rPr lang="fr-FR" dirty="0">
                <a:latin typeface="Outfit"/>
              </a:rPr>
              <a:t>), </a:t>
            </a:r>
            <a:r>
              <a:rPr lang="fr-FR" sz="2400" dirty="0">
                <a:latin typeface="Outfit"/>
              </a:rPr>
              <a:t>IRA fonctionnelle</a:t>
            </a:r>
            <a:r>
              <a:rPr lang="fr-FR" dirty="0">
                <a:latin typeface="Outfit"/>
              </a:rPr>
              <a:t> sur déshydratation (sueurs profuses), </a:t>
            </a:r>
            <a:r>
              <a:rPr lang="fr-FR" sz="2400" dirty="0">
                <a:latin typeface="Outfit"/>
              </a:rPr>
              <a:t>hyperleucocytose </a:t>
            </a:r>
            <a:r>
              <a:rPr lang="fr-FR" dirty="0">
                <a:latin typeface="Outfit"/>
              </a:rPr>
              <a:t>par </a:t>
            </a:r>
            <a:r>
              <a:rPr lang="fr-FR" dirty="0" err="1">
                <a:latin typeface="Outfit"/>
              </a:rPr>
              <a:t>démargination</a:t>
            </a:r>
            <a:r>
              <a:rPr lang="fr-FR" dirty="0">
                <a:latin typeface="Outfit"/>
              </a:rPr>
              <a:t>, </a:t>
            </a:r>
            <a:r>
              <a:rPr lang="fr-FR" sz="2400" dirty="0">
                <a:latin typeface="Outfit"/>
              </a:rPr>
              <a:t>Cytolyse hépatique</a:t>
            </a:r>
            <a:r>
              <a:rPr lang="fr-FR" dirty="0">
                <a:latin typeface="Outfit"/>
              </a:rPr>
              <a:t>.</a:t>
            </a:r>
            <a:endParaRPr lang="fr-FR" dirty="0">
              <a:solidFill>
                <a:schemeClr val="tx1"/>
              </a:solidFill>
              <a:latin typeface="Outfit"/>
            </a:endParaRPr>
          </a:p>
          <a:p>
            <a:pPr lvl="1"/>
            <a:endParaRPr lang="fr-FR" sz="800" dirty="0">
              <a:solidFill>
                <a:schemeClr val="tx1"/>
              </a:solidFill>
              <a:latin typeface="Outfit"/>
            </a:endParaRPr>
          </a:p>
          <a:p>
            <a:r>
              <a:rPr lang="fr-FR" sz="2400" dirty="0">
                <a:solidFill>
                  <a:schemeClr val="tx1"/>
                </a:solidFill>
                <a:latin typeface="Outfit"/>
              </a:rPr>
              <a:t>FDR : Doses élevées, augmentation rapide de la dose, administration parentérale (IMR), déshydratation </a:t>
            </a:r>
          </a:p>
          <a:p>
            <a:pPr lvl="2"/>
            <a:endParaRPr lang="fr-FR" sz="1800" b="1" dirty="0">
              <a:solidFill>
                <a:srgbClr val="002060"/>
              </a:solidFill>
            </a:endParaRPr>
          </a:p>
        </p:txBody>
      </p:sp>
      <p:pic>
        <p:nvPicPr>
          <p:cNvPr id="4" name="Image 3">
            <a:extLst>
              <a:ext uri="{FF2B5EF4-FFF2-40B4-BE49-F238E27FC236}">
                <a16:creationId xmlns:a16="http://schemas.microsoft.com/office/drawing/2014/main" id="{6B3FCD64-20C9-766A-E191-9FA9403D2835}"/>
              </a:ext>
            </a:extLst>
          </p:cNvPr>
          <p:cNvPicPr>
            <a:picLocks noChangeAspect="1"/>
          </p:cNvPicPr>
          <p:nvPr/>
        </p:nvPicPr>
        <p:blipFill>
          <a:blip r:embed="rId14"/>
          <a:stretch>
            <a:fillRect/>
          </a:stretch>
        </p:blipFill>
        <p:spPr>
          <a:xfrm>
            <a:off x="379141" y="695094"/>
            <a:ext cx="883997" cy="725487"/>
          </a:xfrm>
          <a:prstGeom prst="rect">
            <a:avLst/>
          </a:prstGeom>
        </p:spPr>
      </p:pic>
      <p:sp>
        <p:nvSpPr>
          <p:cNvPr id="5" name="Titre 1">
            <a:extLst>
              <a:ext uri="{FF2B5EF4-FFF2-40B4-BE49-F238E27FC236}">
                <a16:creationId xmlns:a16="http://schemas.microsoft.com/office/drawing/2014/main" id="{76CDB476-8EC6-D084-A04A-2F618BBE44E4}"/>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285393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BB40D562-4AD2-68E2-B4FA-E239A1571187}"/>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94622A21-CB22-CEC7-28A1-CC81C28FC3FF}"/>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56060A13-73AA-0343-7940-C563EC9FA9E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A091B033-9D6A-5364-AB52-703C77C87CA0}"/>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F466A45E-6CE1-9815-4432-F03FB16D8CB0}"/>
              </a:ext>
            </a:extLst>
          </p:cNvPr>
          <p:cNvSpPr txBox="1"/>
          <p:nvPr/>
        </p:nvSpPr>
        <p:spPr>
          <a:xfrm>
            <a:off x="658147" y="1045159"/>
            <a:ext cx="7807621" cy="4616648"/>
          </a:xfrm>
          <a:prstGeom prst="rect">
            <a:avLst/>
          </a:prstGeom>
          <a:noFill/>
        </p:spPr>
        <p:txBody>
          <a:bodyPr wrap="square" rtlCol="0">
            <a:spAutoFit/>
          </a:bodyPr>
          <a:lstStyle/>
          <a:p>
            <a:r>
              <a:rPr lang="fr-FR" sz="2800" b="1" u="sng" dirty="0">
                <a:solidFill>
                  <a:srgbClr val="C00000"/>
                </a:solidFill>
                <a:latin typeface="Outfit"/>
              </a:rPr>
              <a:t>Blocage D2 de la voie </a:t>
            </a:r>
            <a:r>
              <a:rPr lang="fr-FR" sz="2800" b="1" u="sng" dirty="0" err="1">
                <a:solidFill>
                  <a:srgbClr val="C00000"/>
                </a:solidFill>
                <a:latin typeface="Outfit"/>
              </a:rPr>
              <a:t>tubero-infundibulaire</a:t>
            </a:r>
            <a:r>
              <a:rPr lang="fr-FR" sz="2800" b="1" u="sng" dirty="0">
                <a:solidFill>
                  <a:srgbClr val="C00000"/>
                </a:solidFill>
                <a:latin typeface="Outfit"/>
              </a:rPr>
              <a:t> : HYPERPROLACTINÉMIE : </a:t>
            </a:r>
          </a:p>
          <a:p>
            <a:endParaRPr lang="fr-FR" sz="2800" b="1" u="sng" dirty="0">
              <a:solidFill>
                <a:srgbClr val="C00000"/>
              </a:solidFill>
              <a:latin typeface="Outfit"/>
            </a:endParaRPr>
          </a:p>
          <a:p>
            <a:r>
              <a:rPr lang="fr-FR" sz="3200" dirty="0">
                <a:latin typeface="Outfit"/>
              </a:rPr>
              <a:t>Galactorrhée-Dysménorrhée/</a:t>
            </a:r>
            <a:r>
              <a:rPr lang="fr-FR" sz="3200" dirty="0" err="1">
                <a:latin typeface="Outfit"/>
              </a:rPr>
              <a:t>amenorrhée</a:t>
            </a:r>
            <a:endParaRPr lang="fr-FR" sz="3200" dirty="0">
              <a:latin typeface="Outfit"/>
            </a:endParaRPr>
          </a:p>
          <a:p>
            <a:endParaRPr lang="fr-FR" sz="3200" dirty="0">
              <a:latin typeface="Outfit"/>
            </a:endParaRPr>
          </a:p>
          <a:p>
            <a:r>
              <a:rPr lang="fr-FR" sz="3200" dirty="0">
                <a:latin typeface="Outfit"/>
              </a:rPr>
              <a:t>+ troubles sexuels </a:t>
            </a:r>
          </a:p>
          <a:p>
            <a:r>
              <a:rPr lang="fr-FR" sz="3200" dirty="0">
                <a:latin typeface="Outfit"/>
              </a:rPr>
              <a:t>+ prise de poids </a:t>
            </a:r>
          </a:p>
          <a:p>
            <a:r>
              <a:rPr lang="fr-FR" sz="3200" dirty="0">
                <a:latin typeface="Outfit"/>
              </a:rPr>
              <a:t>+ trouble de la fertilité </a:t>
            </a:r>
          </a:p>
          <a:p>
            <a:r>
              <a:rPr lang="fr-FR" sz="3200" dirty="0">
                <a:latin typeface="Outfit"/>
              </a:rPr>
              <a:t>+ ostéoporose</a:t>
            </a:r>
          </a:p>
          <a:p>
            <a:endParaRPr lang="fr-FR" dirty="0"/>
          </a:p>
        </p:txBody>
      </p:sp>
      <p:sp>
        <p:nvSpPr>
          <p:cNvPr id="4" name="ZoneTexte 3">
            <a:extLst>
              <a:ext uri="{FF2B5EF4-FFF2-40B4-BE49-F238E27FC236}">
                <a16:creationId xmlns:a16="http://schemas.microsoft.com/office/drawing/2014/main" id="{6378EA33-1E92-E589-5468-95EF081CFBFE}"/>
              </a:ext>
            </a:extLst>
          </p:cNvPr>
          <p:cNvSpPr txBox="1"/>
          <p:nvPr/>
        </p:nvSpPr>
        <p:spPr>
          <a:xfrm>
            <a:off x="758283" y="1057838"/>
            <a:ext cx="2029522" cy="369332"/>
          </a:xfrm>
          <a:prstGeom prst="rect">
            <a:avLst/>
          </a:prstGeom>
          <a:noFill/>
        </p:spPr>
        <p:txBody>
          <a:bodyPr wrap="square" rtlCol="0">
            <a:spAutoFit/>
          </a:bodyPr>
          <a:lstStyle/>
          <a:p>
            <a:endParaRPr lang="fr-FR" dirty="0"/>
          </a:p>
        </p:txBody>
      </p:sp>
      <p:pic>
        <p:nvPicPr>
          <p:cNvPr id="2" name="Image 1">
            <a:extLst>
              <a:ext uri="{FF2B5EF4-FFF2-40B4-BE49-F238E27FC236}">
                <a16:creationId xmlns:a16="http://schemas.microsoft.com/office/drawing/2014/main" id="{BFE292D2-E9BD-5F45-6BD3-78559BA5A52E}"/>
              </a:ext>
            </a:extLst>
          </p:cNvPr>
          <p:cNvPicPr>
            <a:picLocks noChangeAspect="1"/>
          </p:cNvPicPr>
          <p:nvPr/>
        </p:nvPicPr>
        <p:blipFill>
          <a:blip r:embed="rId14"/>
          <a:stretch>
            <a:fillRect/>
          </a:stretch>
        </p:blipFill>
        <p:spPr>
          <a:xfrm>
            <a:off x="145480" y="517017"/>
            <a:ext cx="883997" cy="725487"/>
          </a:xfrm>
          <a:prstGeom prst="rect">
            <a:avLst/>
          </a:prstGeom>
        </p:spPr>
      </p:pic>
      <p:sp>
        <p:nvSpPr>
          <p:cNvPr id="5" name="Titre 1">
            <a:extLst>
              <a:ext uri="{FF2B5EF4-FFF2-40B4-BE49-F238E27FC236}">
                <a16:creationId xmlns:a16="http://schemas.microsoft.com/office/drawing/2014/main" id="{11F3AB83-DE64-1D7A-02DE-259CF172B5E8}"/>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934827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57ABC8C4-ABD0-7DAE-1C71-7BE042B7F942}"/>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F7D4AA3A-71C7-E607-08E9-6DCB18E0083F}"/>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447CDF6B-896D-AE81-166B-327022BA9B53}"/>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EDD46880-2EF4-C303-AACF-66DF0DB45DCF}"/>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Image 5" descr="Une image contenant dessin humoristique, Graphique, créativité, art&#10;&#10;Description générée automatiquement">
            <a:extLst>
              <a:ext uri="{FF2B5EF4-FFF2-40B4-BE49-F238E27FC236}">
                <a16:creationId xmlns:a16="http://schemas.microsoft.com/office/drawing/2014/main" id="{A3E07DDA-57A7-6413-1DDB-BFC199CB994C}"/>
              </a:ext>
            </a:extLst>
          </p:cNvPr>
          <p:cNvPicPr>
            <a:picLocks noChangeAspect="1"/>
          </p:cNvPicPr>
          <p:nvPr/>
        </p:nvPicPr>
        <p:blipFill>
          <a:blip r:embed="rId14"/>
          <a:stretch>
            <a:fillRect/>
          </a:stretch>
        </p:blipFill>
        <p:spPr>
          <a:xfrm rot="16200000">
            <a:off x="443594" y="2187511"/>
            <a:ext cx="4330700" cy="3543300"/>
          </a:xfrm>
          <a:prstGeom prst="rect">
            <a:avLst/>
          </a:prstGeom>
        </p:spPr>
      </p:pic>
      <p:sp>
        <p:nvSpPr>
          <p:cNvPr id="7" name="ZoneTexte 6">
            <a:extLst>
              <a:ext uri="{FF2B5EF4-FFF2-40B4-BE49-F238E27FC236}">
                <a16:creationId xmlns:a16="http://schemas.microsoft.com/office/drawing/2014/main" id="{9D78C82D-FC79-894A-B75D-CEEC99F00505}"/>
              </a:ext>
            </a:extLst>
          </p:cNvPr>
          <p:cNvSpPr txBox="1"/>
          <p:nvPr/>
        </p:nvSpPr>
        <p:spPr>
          <a:xfrm>
            <a:off x="1074660" y="880119"/>
            <a:ext cx="10530337" cy="1077218"/>
          </a:xfrm>
          <a:prstGeom prst="rect">
            <a:avLst/>
          </a:prstGeom>
          <a:noFill/>
        </p:spPr>
        <p:txBody>
          <a:bodyPr wrap="square" rtlCol="0">
            <a:spAutoFit/>
          </a:bodyPr>
          <a:lstStyle/>
          <a:p>
            <a:pPr marL="171450" indent="-171450">
              <a:buFont typeface="Arial" panose="020B0604020202020204" pitchFamily="34" charset="0"/>
              <a:buChar char="•"/>
            </a:pPr>
            <a:r>
              <a:rPr lang="fr-FR" b="1" kern="1200" dirty="0">
                <a:solidFill>
                  <a:schemeClr val="tx1"/>
                </a:solidFill>
                <a:effectLst/>
                <a:latin typeface="Outfit"/>
              </a:rPr>
              <a:t>Profil réceptologique </a:t>
            </a:r>
            <a:r>
              <a:rPr lang="fr-FR" kern="1200" dirty="0">
                <a:solidFill>
                  <a:schemeClr val="tx1"/>
                </a:solidFill>
                <a:effectLst/>
                <a:latin typeface="Outfit"/>
              </a:rPr>
              <a:t>diffère pour chaque médicament, ce qui contribue à des profils divergents d’ES</a:t>
            </a:r>
            <a:endParaRPr lang="fr-FR" sz="2800" kern="100" dirty="0">
              <a:effectLst/>
              <a:latin typeface="Outfi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8" name="ZoneTexte 7">
            <a:extLst>
              <a:ext uri="{FF2B5EF4-FFF2-40B4-BE49-F238E27FC236}">
                <a16:creationId xmlns:a16="http://schemas.microsoft.com/office/drawing/2014/main" id="{55526276-945F-98D7-A5B3-8189D35FF63B}"/>
              </a:ext>
            </a:extLst>
          </p:cNvPr>
          <p:cNvSpPr txBox="1"/>
          <p:nvPr/>
        </p:nvSpPr>
        <p:spPr>
          <a:xfrm flipH="1">
            <a:off x="5227319" y="1793811"/>
            <a:ext cx="5382178" cy="1508105"/>
          </a:xfrm>
          <a:prstGeom prst="rect">
            <a:avLst/>
          </a:prstGeom>
          <a:noFill/>
        </p:spPr>
        <p:txBody>
          <a:bodyPr wrap="square" rtlCol="0">
            <a:spAutoFit/>
          </a:bodyPr>
          <a:lstStyle/>
          <a:p>
            <a:r>
              <a:rPr lang="fr-FR" dirty="0">
                <a:latin typeface="Outfit"/>
              </a:rPr>
              <a:t>Blocage des R cholinergiques muscarinique M1</a:t>
            </a:r>
          </a:p>
          <a:p>
            <a:endParaRPr lang="fr-FR" dirty="0">
              <a:latin typeface="Outfit"/>
            </a:endParaRPr>
          </a:p>
          <a:p>
            <a:r>
              <a:rPr lang="fr-FR" dirty="0">
                <a:latin typeface="Outfit"/>
              </a:rPr>
              <a:t>Blocage des R histaminergiques H1</a:t>
            </a:r>
          </a:p>
          <a:p>
            <a:endParaRPr lang="fr-FR" dirty="0">
              <a:latin typeface="Outfit"/>
            </a:endParaRPr>
          </a:p>
          <a:p>
            <a:r>
              <a:rPr lang="fr-FR" dirty="0">
                <a:latin typeface="Outfit"/>
              </a:rPr>
              <a:t>Blocage des R ⍺1 adrénergiques </a:t>
            </a:r>
          </a:p>
        </p:txBody>
      </p:sp>
      <p:pic>
        <p:nvPicPr>
          <p:cNvPr id="2" name="Image 1">
            <a:extLst>
              <a:ext uri="{FF2B5EF4-FFF2-40B4-BE49-F238E27FC236}">
                <a16:creationId xmlns:a16="http://schemas.microsoft.com/office/drawing/2014/main" id="{E0F74673-4304-B1D2-E5EA-72E45A62B9FD}"/>
              </a:ext>
            </a:extLst>
          </p:cNvPr>
          <p:cNvPicPr>
            <a:picLocks noChangeAspect="1"/>
          </p:cNvPicPr>
          <p:nvPr/>
        </p:nvPicPr>
        <p:blipFill>
          <a:blip r:embed="rId15"/>
          <a:stretch>
            <a:fillRect/>
          </a:stretch>
        </p:blipFill>
        <p:spPr>
          <a:xfrm>
            <a:off x="262009" y="691126"/>
            <a:ext cx="883997" cy="725487"/>
          </a:xfrm>
          <a:prstGeom prst="rect">
            <a:avLst/>
          </a:prstGeom>
        </p:spPr>
      </p:pic>
      <p:sp>
        <p:nvSpPr>
          <p:cNvPr id="4" name="Titre 1">
            <a:extLst>
              <a:ext uri="{FF2B5EF4-FFF2-40B4-BE49-F238E27FC236}">
                <a16:creationId xmlns:a16="http://schemas.microsoft.com/office/drawing/2014/main" id="{4E385F68-6A1C-37C2-BBB0-6269F184BEB9}"/>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220261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2E8290FF-53DA-2E42-623B-C0120F47FD79}"/>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FD23CFFA-FB1F-A804-43FC-A007A4BBCB46}"/>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4960F580-EF7A-3D55-7ACA-E069D6A7CD97}"/>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6846CA6B-682F-5F11-019B-3CE11B5F0F45}"/>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Image 5" descr="Une image contenant dessin humoristique, Graphique, créativité, art&#10;&#10;Description générée automatiquement">
            <a:extLst>
              <a:ext uri="{FF2B5EF4-FFF2-40B4-BE49-F238E27FC236}">
                <a16:creationId xmlns:a16="http://schemas.microsoft.com/office/drawing/2014/main" id="{EBF90204-79CA-5266-5D07-E27209D3899D}"/>
              </a:ext>
            </a:extLst>
          </p:cNvPr>
          <p:cNvPicPr>
            <a:picLocks noChangeAspect="1"/>
          </p:cNvPicPr>
          <p:nvPr/>
        </p:nvPicPr>
        <p:blipFill>
          <a:blip r:embed="rId14"/>
          <a:stretch>
            <a:fillRect/>
          </a:stretch>
        </p:blipFill>
        <p:spPr>
          <a:xfrm rot="16200000">
            <a:off x="443594" y="2187511"/>
            <a:ext cx="4330700" cy="3543300"/>
          </a:xfrm>
          <a:prstGeom prst="rect">
            <a:avLst/>
          </a:prstGeom>
        </p:spPr>
      </p:pic>
      <p:sp>
        <p:nvSpPr>
          <p:cNvPr id="7" name="ZoneTexte 6">
            <a:extLst>
              <a:ext uri="{FF2B5EF4-FFF2-40B4-BE49-F238E27FC236}">
                <a16:creationId xmlns:a16="http://schemas.microsoft.com/office/drawing/2014/main" id="{8513F322-E644-84EB-1B7B-7F4008700C1D}"/>
              </a:ext>
            </a:extLst>
          </p:cNvPr>
          <p:cNvSpPr txBox="1"/>
          <p:nvPr/>
        </p:nvSpPr>
        <p:spPr>
          <a:xfrm>
            <a:off x="1222717" y="910893"/>
            <a:ext cx="10530337" cy="1077218"/>
          </a:xfrm>
          <a:prstGeom prst="rect">
            <a:avLst/>
          </a:prstGeom>
          <a:noFill/>
        </p:spPr>
        <p:txBody>
          <a:bodyPr wrap="square" rtlCol="0">
            <a:spAutoFit/>
          </a:bodyPr>
          <a:lstStyle/>
          <a:p>
            <a:pPr marL="171450" indent="-171450">
              <a:buFont typeface="Arial" panose="020B0604020202020204" pitchFamily="34" charset="0"/>
              <a:buChar char="•"/>
            </a:pPr>
            <a:r>
              <a:rPr lang="fr-FR" b="1" kern="1200" dirty="0">
                <a:solidFill>
                  <a:schemeClr val="tx1"/>
                </a:solidFill>
                <a:effectLst/>
                <a:latin typeface="Outfit"/>
              </a:rPr>
              <a:t>Profil réceptologique </a:t>
            </a:r>
            <a:r>
              <a:rPr lang="fr-FR" kern="1200" dirty="0">
                <a:solidFill>
                  <a:schemeClr val="tx1"/>
                </a:solidFill>
                <a:effectLst/>
                <a:latin typeface="Outfit"/>
              </a:rPr>
              <a:t>diffère pour chaque médicament, ce qui contribue à des profils divergents d’ES</a:t>
            </a:r>
            <a:endParaRPr lang="fr-FR" sz="2800" kern="100" dirty="0">
              <a:effectLst/>
              <a:latin typeface="Outfi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8" name="ZoneTexte 7">
            <a:extLst>
              <a:ext uri="{FF2B5EF4-FFF2-40B4-BE49-F238E27FC236}">
                <a16:creationId xmlns:a16="http://schemas.microsoft.com/office/drawing/2014/main" id="{CB8E68B2-A5C5-29FE-2FC0-9AB54C2ABD62}"/>
              </a:ext>
            </a:extLst>
          </p:cNvPr>
          <p:cNvSpPr txBox="1"/>
          <p:nvPr/>
        </p:nvSpPr>
        <p:spPr>
          <a:xfrm flipH="1">
            <a:off x="5227319" y="1793811"/>
            <a:ext cx="5382178" cy="1508105"/>
          </a:xfrm>
          <a:prstGeom prst="rect">
            <a:avLst/>
          </a:prstGeom>
          <a:noFill/>
        </p:spPr>
        <p:txBody>
          <a:bodyPr wrap="square" rtlCol="0">
            <a:spAutoFit/>
          </a:bodyPr>
          <a:lstStyle/>
          <a:p>
            <a:r>
              <a:rPr lang="fr-FR" sz="2000" b="1" dirty="0">
                <a:solidFill>
                  <a:schemeClr val="accent5"/>
                </a:solidFill>
                <a:latin typeface="Outfit"/>
              </a:rPr>
              <a:t>Blocage des R cholinergiques muscarinique M1</a:t>
            </a:r>
          </a:p>
          <a:p>
            <a:endParaRPr lang="fr-FR" dirty="0">
              <a:latin typeface="Outfit"/>
            </a:endParaRPr>
          </a:p>
          <a:p>
            <a:r>
              <a:rPr lang="fr-FR" dirty="0">
                <a:latin typeface="Outfit"/>
              </a:rPr>
              <a:t>Blocage des R histaminergiques H1</a:t>
            </a:r>
          </a:p>
          <a:p>
            <a:endParaRPr lang="fr-FR" dirty="0">
              <a:latin typeface="Outfit"/>
            </a:endParaRPr>
          </a:p>
          <a:p>
            <a:r>
              <a:rPr lang="fr-FR" dirty="0">
                <a:latin typeface="Outfit"/>
              </a:rPr>
              <a:t>Blocage des R ⍺1 adrénergiques </a:t>
            </a:r>
          </a:p>
        </p:txBody>
      </p:sp>
      <p:pic>
        <p:nvPicPr>
          <p:cNvPr id="5" name="Image 4" descr="Une image contenant texte, dessin, croquis, illustration&#10;&#10;Description générée automatiquement">
            <a:extLst>
              <a:ext uri="{FF2B5EF4-FFF2-40B4-BE49-F238E27FC236}">
                <a16:creationId xmlns:a16="http://schemas.microsoft.com/office/drawing/2014/main" id="{7F7BD2DA-4B61-EA6D-77A7-DA281102B94D}"/>
              </a:ext>
            </a:extLst>
          </p:cNvPr>
          <p:cNvPicPr>
            <a:picLocks noChangeAspect="1"/>
          </p:cNvPicPr>
          <p:nvPr/>
        </p:nvPicPr>
        <p:blipFill>
          <a:blip r:embed="rId15"/>
          <a:stretch>
            <a:fillRect/>
          </a:stretch>
        </p:blipFill>
        <p:spPr>
          <a:xfrm rot="16200000">
            <a:off x="6350001" y="2564287"/>
            <a:ext cx="3795486" cy="3379107"/>
          </a:xfrm>
          <a:prstGeom prst="rect">
            <a:avLst/>
          </a:prstGeom>
        </p:spPr>
      </p:pic>
      <p:sp>
        <p:nvSpPr>
          <p:cNvPr id="9" name="Cadre 8">
            <a:extLst>
              <a:ext uri="{FF2B5EF4-FFF2-40B4-BE49-F238E27FC236}">
                <a16:creationId xmlns:a16="http://schemas.microsoft.com/office/drawing/2014/main" id="{A0B1F2DB-A8AB-4B30-A545-77DB6F444AF7}"/>
              </a:ext>
            </a:extLst>
          </p:cNvPr>
          <p:cNvSpPr/>
          <p:nvPr/>
        </p:nvSpPr>
        <p:spPr>
          <a:xfrm>
            <a:off x="6487886" y="2356097"/>
            <a:ext cx="3449412" cy="3795487"/>
          </a:xfrm>
          <a:prstGeom prst="frame">
            <a:avLst>
              <a:gd name="adj1" fmla="val 11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 name="Image 1">
            <a:extLst>
              <a:ext uri="{FF2B5EF4-FFF2-40B4-BE49-F238E27FC236}">
                <a16:creationId xmlns:a16="http://schemas.microsoft.com/office/drawing/2014/main" id="{9DA173EA-2361-BA1B-0CCF-BC610CA130D4}"/>
              </a:ext>
            </a:extLst>
          </p:cNvPr>
          <p:cNvPicPr>
            <a:picLocks noChangeAspect="1"/>
          </p:cNvPicPr>
          <p:nvPr/>
        </p:nvPicPr>
        <p:blipFill>
          <a:blip r:embed="rId16"/>
          <a:stretch>
            <a:fillRect/>
          </a:stretch>
        </p:blipFill>
        <p:spPr>
          <a:xfrm>
            <a:off x="325901" y="724015"/>
            <a:ext cx="883997" cy="725487"/>
          </a:xfrm>
          <a:prstGeom prst="rect">
            <a:avLst/>
          </a:prstGeom>
        </p:spPr>
      </p:pic>
      <p:sp>
        <p:nvSpPr>
          <p:cNvPr id="4" name="Titre 1">
            <a:extLst>
              <a:ext uri="{FF2B5EF4-FFF2-40B4-BE49-F238E27FC236}">
                <a16:creationId xmlns:a16="http://schemas.microsoft.com/office/drawing/2014/main" id="{9A3B24F5-20D9-C92E-5241-DAE331793529}"/>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40391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231E802B-9C51-340C-06E3-EC121CC6A15F}"/>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CC06E8BE-B005-C0AD-36A2-1A1F15C32893}"/>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6C6B9EB4-E97C-F07F-3F93-E6AD85CF9CC3}"/>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Image 5" descr="Une image contenant dessin humoristique, Graphique, créativité, art&#10;&#10;Description générée automatiquement">
            <a:extLst>
              <a:ext uri="{FF2B5EF4-FFF2-40B4-BE49-F238E27FC236}">
                <a16:creationId xmlns:a16="http://schemas.microsoft.com/office/drawing/2014/main" id="{A0253BD8-2158-5006-AA65-4A3FF308CEB4}"/>
              </a:ext>
            </a:extLst>
          </p:cNvPr>
          <p:cNvPicPr>
            <a:picLocks noChangeAspect="1"/>
          </p:cNvPicPr>
          <p:nvPr/>
        </p:nvPicPr>
        <p:blipFill>
          <a:blip r:embed="rId14"/>
          <a:stretch>
            <a:fillRect/>
          </a:stretch>
        </p:blipFill>
        <p:spPr>
          <a:xfrm rot="16200000">
            <a:off x="443594" y="2187511"/>
            <a:ext cx="4330700" cy="3543300"/>
          </a:xfrm>
          <a:prstGeom prst="rect">
            <a:avLst/>
          </a:prstGeom>
        </p:spPr>
      </p:pic>
      <p:sp>
        <p:nvSpPr>
          <p:cNvPr id="7" name="ZoneTexte 6">
            <a:extLst>
              <a:ext uri="{FF2B5EF4-FFF2-40B4-BE49-F238E27FC236}">
                <a16:creationId xmlns:a16="http://schemas.microsoft.com/office/drawing/2014/main" id="{43AD9448-FCC6-4B9A-B5CC-13456056BDC4}"/>
              </a:ext>
            </a:extLst>
          </p:cNvPr>
          <p:cNvSpPr txBox="1"/>
          <p:nvPr/>
        </p:nvSpPr>
        <p:spPr>
          <a:xfrm>
            <a:off x="1447635" y="895753"/>
            <a:ext cx="10530337" cy="1077218"/>
          </a:xfrm>
          <a:prstGeom prst="rect">
            <a:avLst/>
          </a:prstGeom>
          <a:noFill/>
        </p:spPr>
        <p:txBody>
          <a:bodyPr wrap="square" rtlCol="0">
            <a:spAutoFit/>
          </a:bodyPr>
          <a:lstStyle/>
          <a:p>
            <a:pPr marL="171450" indent="-171450">
              <a:buFont typeface="Arial" panose="020B0604020202020204" pitchFamily="34" charset="0"/>
              <a:buChar char="•"/>
            </a:pPr>
            <a:r>
              <a:rPr lang="fr-FR" b="1" kern="1200" dirty="0">
                <a:solidFill>
                  <a:schemeClr val="tx1"/>
                </a:solidFill>
                <a:effectLst/>
                <a:latin typeface="Outfit"/>
              </a:rPr>
              <a:t>Profil réceptologique </a:t>
            </a:r>
            <a:r>
              <a:rPr lang="fr-FR" kern="1200" dirty="0">
                <a:solidFill>
                  <a:schemeClr val="tx1"/>
                </a:solidFill>
                <a:effectLst/>
                <a:latin typeface="Outfit"/>
              </a:rPr>
              <a:t>diffère pour chaque médicament, ce qui contribue à des profils divergents d’ES</a:t>
            </a:r>
            <a:endParaRPr lang="fr-FR" sz="2800" kern="100" dirty="0">
              <a:effectLst/>
              <a:latin typeface="Outfi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8" name="ZoneTexte 7">
            <a:extLst>
              <a:ext uri="{FF2B5EF4-FFF2-40B4-BE49-F238E27FC236}">
                <a16:creationId xmlns:a16="http://schemas.microsoft.com/office/drawing/2014/main" id="{033EB728-1358-6073-997B-887CCA362A86}"/>
              </a:ext>
            </a:extLst>
          </p:cNvPr>
          <p:cNvSpPr txBox="1"/>
          <p:nvPr/>
        </p:nvSpPr>
        <p:spPr>
          <a:xfrm flipH="1">
            <a:off x="5227319" y="1793811"/>
            <a:ext cx="5382178" cy="1569660"/>
          </a:xfrm>
          <a:prstGeom prst="rect">
            <a:avLst/>
          </a:prstGeom>
          <a:noFill/>
        </p:spPr>
        <p:txBody>
          <a:bodyPr wrap="square" rtlCol="0">
            <a:spAutoFit/>
          </a:bodyPr>
          <a:lstStyle/>
          <a:p>
            <a:r>
              <a:rPr lang="fr-FR" dirty="0">
                <a:latin typeface="Outfit"/>
              </a:rPr>
              <a:t>Blocage des R cholinergiques muscariniques</a:t>
            </a:r>
          </a:p>
          <a:p>
            <a:endParaRPr lang="fr-FR" dirty="0">
              <a:latin typeface="Outfit"/>
            </a:endParaRPr>
          </a:p>
          <a:p>
            <a:r>
              <a:rPr lang="fr-FR" sz="2400" b="1" dirty="0">
                <a:solidFill>
                  <a:srgbClr val="7030A0"/>
                </a:solidFill>
                <a:latin typeface="Outfit"/>
              </a:rPr>
              <a:t>Blocage des R histaminergiques H1</a:t>
            </a:r>
          </a:p>
          <a:p>
            <a:endParaRPr lang="fr-FR" dirty="0">
              <a:latin typeface="Outfit"/>
            </a:endParaRPr>
          </a:p>
          <a:p>
            <a:r>
              <a:rPr lang="fr-FR" dirty="0">
                <a:latin typeface="Outfit"/>
              </a:rPr>
              <a:t>Blocage des R ⍺1 adrénergiques </a:t>
            </a:r>
          </a:p>
        </p:txBody>
      </p:sp>
      <p:sp>
        <p:nvSpPr>
          <p:cNvPr id="9" name="ZoneTexte 8">
            <a:extLst>
              <a:ext uri="{FF2B5EF4-FFF2-40B4-BE49-F238E27FC236}">
                <a16:creationId xmlns:a16="http://schemas.microsoft.com/office/drawing/2014/main" id="{0F559950-C89E-DC25-570A-1521252EAFF6}"/>
              </a:ext>
            </a:extLst>
          </p:cNvPr>
          <p:cNvSpPr txBox="1"/>
          <p:nvPr/>
        </p:nvSpPr>
        <p:spPr>
          <a:xfrm>
            <a:off x="5227319" y="4071257"/>
            <a:ext cx="3807824" cy="1661993"/>
          </a:xfrm>
          <a:prstGeom prst="rect">
            <a:avLst/>
          </a:prstGeom>
          <a:noFill/>
        </p:spPr>
        <p:txBody>
          <a:bodyPr wrap="square" rtlCol="0">
            <a:spAutoFit/>
          </a:bodyPr>
          <a:lstStyle/>
          <a:p>
            <a:pPr lvl="1"/>
            <a:r>
              <a:rPr lang="fr-FR" sz="2800" b="1" dirty="0">
                <a:solidFill>
                  <a:srgbClr val="7030A0"/>
                </a:solidFill>
              </a:rPr>
              <a:t>-</a:t>
            </a:r>
            <a:r>
              <a:rPr lang="fr-FR" sz="2800" b="1" dirty="0">
                <a:solidFill>
                  <a:srgbClr val="7030A0"/>
                </a:solidFill>
                <a:latin typeface="Outfit"/>
              </a:rPr>
              <a:t>Prise de poids</a:t>
            </a:r>
          </a:p>
          <a:p>
            <a:pPr lvl="1"/>
            <a:endParaRPr lang="fr-FR" sz="2800" b="1" dirty="0">
              <a:solidFill>
                <a:srgbClr val="7030A0"/>
              </a:solidFill>
              <a:latin typeface="Outfit"/>
            </a:endParaRPr>
          </a:p>
          <a:p>
            <a:pPr lvl="1"/>
            <a:r>
              <a:rPr lang="fr-FR" sz="2800" b="1" dirty="0">
                <a:solidFill>
                  <a:srgbClr val="7030A0"/>
                </a:solidFill>
                <a:latin typeface="Outfit"/>
              </a:rPr>
              <a:t>-Somnolence </a:t>
            </a:r>
          </a:p>
          <a:p>
            <a:endParaRPr lang="fr-FR" dirty="0"/>
          </a:p>
        </p:txBody>
      </p:sp>
      <p:sp>
        <p:nvSpPr>
          <p:cNvPr id="13" name="Cadre 12">
            <a:extLst>
              <a:ext uri="{FF2B5EF4-FFF2-40B4-BE49-F238E27FC236}">
                <a16:creationId xmlns:a16="http://schemas.microsoft.com/office/drawing/2014/main" id="{CC7D16AB-2F03-300C-79AC-4332C3D95EAF}"/>
              </a:ext>
            </a:extLst>
          </p:cNvPr>
          <p:cNvSpPr/>
          <p:nvPr/>
        </p:nvSpPr>
        <p:spPr>
          <a:xfrm>
            <a:off x="5125804" y="3802023"/>
            <a:ext cx="3212653" cy="1998139"/>
          </a:xfrm>
          <a:prstGeom prst="frame">
            <a:avLst>
              <a:gd name="adj1" fmla="val 11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 name="Image 1">
            <a:extLst>
              <a:ext uri="{FF2B5EF4-FFF2-40B4-BE49-F238E27FC236}">
                <a16:creationId xmlns:a16="http://schemas.microsoft.com/office/drawing/2014/main" id="{78B311EA-7286-0D88-6963-805F07E8E785}"/>
              </a:ext>
            </a:extLst>
          </p:cNvPr>
          <p:cNvPicPr>
            <a:picLocks noChangeAspect="1"/>
          </p:cNvPicPr>
          <p:nvPr/>
        </p:nvPicPr>
        <p:blipFill>
          <a:blip r:embed="rId15"/>
          <a:stretch>
            <a:fillRect/>
          </a:stretch>
        </p:blipFill>
        <p:spPr>
          <a:xfrm>
            <a:off x="395294" y="663474"/>
            <a:ext cx="883997" cy="725487"/>
          </a:xfrm>
          <a:prstGeom prst="rect">
            <a:avLst/>
          </a:prstGeom>
        </p:spPr>
      </p:pic>
      <p:sp>
        <p:nvSpPr>
          <p:cNvPr id="4" name="Titre 1">
            <a:extLst>
              <a:ext uri="{FF2B5EF4-FFF2-40B4-BE49-F238E27FC236}">
                <a16:creationId xmlns:a16="http://schemas.microsoft.com/office/drawing/2014/main" id="{556B4549-153D-3009-FBD4-482348965879}"/>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54830013"/>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6A0F8-72EA-3771-4E15-4B89B557A84F}"/>
              </a:ext>
            </a:extLst>
          </p:cNvPr>
          <p:cNvSpPr/>
          <p:nvPr/>
        </p:nvSpPr>
        <p:spPr>
          <a:xfrm>
            <a:off x="0" y="0"/>
            <a:ext cx="12191999" cy="6858000"/>
          </a:xfrm>
          <a:prstGeom prst="rect">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166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INDICATIONS</a:t>
            </a:r>
          </a:p>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231E802B-9C51-340C-06E3-EC121CC6A15F}"/>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CC06E8BE-B005-C0AD-36A2-1A1F15C32893}"/>
              </a:ext>
            </a:extLst>
          </p:cNvPr>
          <p:cNvGraphicFramePr>
            <a:graphicFrameLocks noGrp="1"/>
          </p:cNvGraphicFramePr>
          <p:nvPr>
            <p:ph idx="1"/>
            <p:extLst>
              <p:ext uri="{D42A27DB-BD31-4B8C-83A1-F6EECF244321}">
                <p14:modId xmlns:p14="http://schemas.microsoft.com/office/powerpoint/2010/main" val="3981246789"/>
              </p:ext>
            </p:extLst>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24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1A6221A7-8857-6232-36F5-8D8AF778F643}"/>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705D13E6-5F19-1562-34BD-04F70392138C}"/>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7FD36623-46CF-A1D7-C19E-6B1A77C6F5C2}"/>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C3904E97-402C-FA02-F206-C01C896A8015}"/>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Image 5" descr="Une image contenant dessin humoristique, Graphique, créativité, art&#10;&#10;Description générée automatiquement">
            <a:extLst>
              <a:ext uri="{FF2B5EF4-FFF2-40B4-BE49-F238E27FC236}">
                <a16:creationId xmlns:a16="http://schemas.microsoft.com/office/drawing/2014/main" id="{0EA980E8-093D-7CDF-50D9-B8FDBF7FF7CC}"/>
              </a:ext>
            </a:extLst>
          </p:cNvPr>
          <p:cNvPicPr>
            <a:picLocks noChangeAspect="1"/>
          </p:cNvPicPr>
          <p:nvPr/>
        </p:nvPicPr>
        <p:blipFill>
          <a:blip r:embed="rId14"/>
          <a:stretch>
            <a:fillRect/>
          </a:stretch>
        </p:blipFill>
        <p:spPr>
          <a:xfrm rot="16200000">
            <a:off x="443594" y="2187511"/>
            <a:ext cx="4330700" cy="3543300"/>
          </a:xfrm>
          <a:prstGeom prst="rect">
            <a:avLst/>
          </a:prstGeom>
        </p:spPr>
      </p:pic>
      <p:sp>
        <p:nvSpPr>
          <p:cNvPr id="7" name="ZoneTexte 6">
            <a:extLst>
              <a:ext uri="{FF2B5EF4-FFF2-40B4-BE49-F238E27FC236}">
                <a16:creationId xmlns:a16="http://schemas.microsoft.com/office/drawing/2014/main" id="{BD1C8527-5425-B0FF-428C-6165DE35FFB1}"/>
              </a:ext>
            </a:extLst>
          </p:cNvPr>
          <p:cNvSpPr txBox="1"/>
          <p:nvPr/>
        </p:nvSpPr>
        <p:spPr>
          <a:xfrm>
            <a:off x="1423650" y="954884"/>
            <a:ext cx="10530337" cy="1077218"/>
          </a:xfrm>
          <a:prstGeom prst="rect">
            <a:avLst/>
          </a:prstGeom>
          <a:noFill/>
        </p:spPr>
        <p:txBody>
          <a:bodyPr wrap="square" rtlCol="0">
            <a:spAutoFit/>
          </a:bodyPr>
          <a:lstStyle/>
          <a:p>
            <a:pPr marL="171450" indent="-171450">
              <a:buFont typeface="Arial" panose="020B0604020202020204" pitchFamily="34" charset="0"/>
              <a:buChar char="•"/>
            </a:pPr>
            <a:r>
              <a:rPr lang="fr-FR" b="1" kern="1200" dirty="0">
                <a:solidFill>
                  <a:schemeClr val="tx1"/>
                </a:solidFill>
                <a:effectLst/>
                <a:latin typeface="Outfit"/>
              </a:rPr>
              <a:t>Profil réceptologique </a:t>
            </a:r>
            <a:r>
              <a:rPr lang="fr-FR" kern="1200" dirty="0">
                <a:solidFill>
                  <a:schemeClr val="tx1"/>
                </a:solidFill>
                <a:effectLst/>
                <a:latin typeface="Outfit"/>
              </a:rPr>
              <a:t>diffère pour chaque médicament, ce qui contribue à des profils divergents d’ES</a:t>
            </a:r>
            <a:endParaRPr lang="fr-FR" sz="2800" kern="100" dirty="0">
              <a:effectLst/>
              <a:latin typeface="Outfi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8" name="ZoneTexte 7">
            <a:extLst>
              <a:ext uri="{FF2B5EF4-FFF2-40B4-BE49-F238E27FC236}">
                <a16:creationId xmlns:a16="http://schemas.microsoft.com/office/drawing/2014/main" id="{D9A85D9E-0CF6-E672-3B18-191620DEF25B}"/>
              </a:ext>
            </a:extLst>
          </p:cNvPr>
          <p:cNvSpPr txBox="1"/>
          <p:nvPr/>
        </p:nvSpPr>
        <p:spPr>
          <a:xfrm flipH="1">
            <a:off x="5227319" y="1793811"/>
            <a:ext cx="5382178" cy="1569660"/>
          </a:xfrm>
          <a:prstGeom prst="rect">
            <a:avLst/>
          </a:prstGeom>
          <a:noFill/>
        </p:spPr>
        <p:txBody>
          <a:bodyPr wrap="square" rtlCol="0">
            <a:spAutoFit/>
          </a:bodyPr>
          <a:lstStyle/>
          <a:p>
            <a:r>
              <a:rPr lang="fr-FR" dirty="0">
                <a:latin typeface="Outfit"/>
              </a:rPr>
              <a:t>Blocage des R cholinergiques muscariniques</a:t>
            </a:r>
          </a:p>
          <a:p>
            <a:endParaRPr lang="fr-FR" dirty="0">
              <a:latin typeface="Outfit"/>
            </a:endParaRPr>
          </a:p>
          <a:p>
            <a:r>
              <a:rPr lang="fr-FR" dirty="0">
                <a:latin typeface="Outfit"/>
              </a:rPr>
              <a:t>Blocage des R histaminergiques H1</a:t>
            </a:r>
          </a:p>
          <a:p>
            <a:endParaRPr lang="fr-FR" dirty="0">
              <a:latin typeface="Outfit"/>
            </a:endParaRPr>
          </a:p>
          <a:p>
            <a:r>
              <a:rPr lang="fr-FR" sz="2400" b="1" dirty="0">
                <a:solidFill>
                  <a:schemeClr val="bg2">
                    <a:lumMod val="75000"/>
                  </a:schemeClr>
                </a:solidFill>
                <a:latin typeface="Outfit"/>
              </a:rPr>
              <a:t>Blocage des R ⍺1 adrénergiques </a:t>
            </a:r>
          </a:p>
        </p:txBody>
      </p:sp>
      <p:sp>
        <p:nvSpPr>
          <p:cNvPr id="4" name="Cadre 3">
            <a:extLst>
              <a:ext uri="{FF2B5EF4-FFF2-40B4-BE49-F238E27FC236}">
                <a16:creationId xmlns:a16="http://schemas.microsoft.com/office/drawing/2014/main" id="{6C481BA3-7903-319A-2D28-E502F1FB22CD}"/>
              </a:ext>
            </a:extLst>
          </p:cNvPr>
          <p:cNvSpPr/>
          <p:nvPr/>
        </p:nvSpPr>
        <p:spPr>
          <a:xfrm>
            <a:off x="6466114" y="3801973"/>
            <a:ext cx="3543300" cy="1998189"/>
          </a:xfrm>
          <a:prstGeom prst="frame">
            <a:avLst>
              <a:gd name="adj1" fmla="val 1100"/>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ZoneTexte 4">
            <a:extLst>
              <a:ext uri="{FF2B5EF4-FFF2-40B4-BE49-F238E27FC236}">
                <a16:creationId xmlns:a16="http://schemas.microsoft.com/office/drawing/2014/main" id="{ADF975B7-E270-B9CE-D068-2024BAEA365B}"/>
              </a:ext>
            </a:extLst>
          </p:cNvPr>
          <p:cNvSpPr txBox="1"/>
          <p:nvPr/>
        </p:nvSpPr>
        <p:spPr>
          <a:xfrm>
            <a:off x="6688819" y="3953503"/>
            <a:ext cx="2808514" cy="1846659"/>
          </a:xfrm>
          <a:prstGeom prst="rect">
            <a:avLst/>
          </a:prstGeom>
          <a:noFill/>
        </p:spPr>
        <p:txBody>
          <a:bodyPr wrap="square" rtlCol="0">
            <a:spAutoFit/>
          </a:bodyPr>
          <a:lstStyle/>
          <a:p>
            <a:pPr lvl="1"/>
            <a:r>
              <a:rPr lang="fr-FR" sz="2400" b="1" dirty="0">
                <a:solidFill>
                  <a:schemeClr val="bg2">
                    <a:lumMod val="75000"/>
                  </a:schemeClr>
                </a:solidFill>
                <a:latin typeface="Outfit"/>
              </a:rPr>
              <a:t>-Hypotension orthostatique </a:t>
            </a:r>
          </a:p>
          <a:p>
            <a:pPr lvl="1"/>
            <a:endParaRPr lang="fr-FR" sz="2400" b="1" dirty="0">
              <a:solidFill>
                <a:schemeClr val="bg2">
                  <a:lumMod val="75000"/>
                </a:schemeClr>
              </a:solidFill>
              <a:latin typeface="Outfit"/>
            </a:endParaRPr>
          </a:p>
          <a:p>
            <a:pPr lvl="1"/>
            <a:r>
              <a:rPr lang="fr-FR" sz="2400" b="1" dirty="0">
                <a:solidFill>
                  <a:schemeClr val="bg2">
                    <a:lumMod val="75000"/>
                  </a:schemeClr>
                </a:solidFill>
                <a:latin typeface="Outfit"/>
              </a:rPr>
              <a:t>-Somnolence</a:t>
            </a:r>
          </a:p>
          <a:p>
            <a:endParaRPr lang="fr-FR" dirty="0"/>
          </a:p>
        </p:txBody>
      </p:sp>
      <p:pic>
        <p:nvPicPr>
          <p:cNvPr id="2" name="Image 1">
            <a:extLst>
              <a:ext uri="{FF2B5EF4-FFF2-40B4-BE49-F238E27FC236}">
                <a16:creationId xmlns:a16="http://schemas.microsoft.com/office/drawing/2014/main" id="{2C505FC9-ECB2-40DD-EA67-404E0D735FE5}"/>
              </a:ext>
            </a:extLst>
          </p:cNvPr>
          <p:cNvPicPr>
            <a:picLocks noChangeAspect="1"/>
          </p:cNvPicPr>
          <p:nvPr/>
        </p:nvPicPr>
        <p:blipFill>
          <a:blip r:embed="rId15"/>
          <a:stretch>
            <a:fillRect/>
          </a:stretch>
        </p:blipFill>
        <p:spPr>
          <a:xfrm>
            <a:off x="395294" y="695094"/>
            <a:ext cx="883997" cy="725487"/>
          </a:xfrm>
          <a:prstGeom prst="rect">
            <a:avLst/>
          </a:prstGeom>
        </p:spPr>
      </p:pic>
      <p:sp>
        <p:nvSpPr>
          <p:cNvPr id="9" name="Titre 1">
            <a:extLst>
              <a:ext uri="{FF2B5EF4-FFF2-40B4-BE49-F238E27FC236}">
                <a16:creationId xmlns:a16="http://schemas.microsoft.com/office/drawing/2014/main" id="{2BB12E1D-23E0-1E1F-E533-00F4575FE765}"/>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48/88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40668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A21F4DEC-2DFE-DE28-3D68-CC8F4F858A7C}"/>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17EA822-C9D5-2EA3-CFB6-B86EAC5108DE}"/>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FAF5EFD7-D2E0-AF24-1091-C28D893A0616}"/>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8838D6B7-ED8B-AA61-FE5F-A3E56671942B}"/>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D754D1D7-DEFE-968B-6421-431B828E2576}"/>
              </a:ext>
            </a:extLst>
          </p:cNvPr>
          <p:cNvSpPr txBox="1"/>
          <p:nvPr/>
        </p:nvSpPr>
        <p:spPr>
          <a:xfrm>
            <a:off x="1145780" y="925997"/>
            <a:ext cx="10530337" cy="1354217"/>
          </a:xfrm>
          <a:prstGeom prst="rect">
            <a:avLst/>
          </a:prstGeom>
          <a:noFill/>
        </p:spPr>
        <p:txBody>
          <a:bodyPr wrap="square" rtlCol="0">
            <a:spAutoFit/>
          </a:bodyPr>
          <a:lstStyle/>
          <a:p>
            <a:r>
              <a:rPr lang="fr-FR" dirty="0">
                <a:latin typeface="Outfit"/>
              </a:rPr>
              <a:t>Tous les ATPC réduisent les symptômes positifs de la </a:t>
            </a:r>
            <a:r>
              <a:rPr lang="fr-FR" dirty="0" err="1">
                <a:latin typeface="Outfit"/>
              </a:rPr>
              <a:t>scz</a:t>
            </a:r>
            <a:r>
              <a:rPr lang="fr-FR" dirty="0">
                <a:latin typeface="Outfit"/>
              </a:rPr>
              <a:t> de manière équivalente à des posologies permettant de bloquer près de 80% des </a:t>
            </a:r>
            <a:r>
              <a:rPr lang="fr-FR" dirty="0" err="1">
                <a:latin typeface="Outfit"/>
              </a:rPr>
              <a:t>rec</a:t>
            </a:r>
            <a:r>
              <a:rPr lang="fr-FR" dirty="0">
                <a:latin typeface="Outfit"/>
              </a:rPr>
              <a:t> D2 de la voie mésolimbique.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6" name="ZoneTexte 5">
            <a:extLst>
              <a:ext uri="{FF2B5EF4-FFF2-40B4-BE49-F238E27FC236}">
                <a16:creationId xmlns:a16="http://schemas.microsoft.com/office/drawing/2014/main" id="{D6B60BC1-C187-D821-4C84-CF53015BA577}"/>
              </a:ext>
            </a:extLst>
          </p:cNvPr>
          <p:cNvSpPr txBox="1"/>
          <p:nvPr/>
        </p:nvSpPr>
        <p:spPr>
          <a:xfrm>
            <a:off x="538500" y="5085617"/>
            <a:ext cx="11232003" cy="1692771"/>
          </a:xfrm>
          <a:prstGeom prst="rect">
            <a:avLst/>
          </a:prstGeom>
          <a:noFill/>
        </p:spPr>
        <p:txBody>
          <a:bodyPr wrap="square" rtlCol="0">
            <a:spAutoFit/>
          </a:bodyPr>
          <a:lstStyle/>
          <a:p>
            <a:pPr>
              <a:buClr>
                <a:schemeClr val="accent1"/>
              </a:buClr>
            </a:pPr>
            <a:r>
              <a:rPr lang="fr-FR" sz="2000" dirty="0">
                <a:latin typeface="Outfit"/>
              </a:rPr>
              <a:t>Malheureusement un nombre équivalent de R D2 est bloqué dans toutes les régions cérébrales</a:t>
            </a:r>
          </a:p>
          <a:p>
            <a:pPr>
              <a:buClr>
                <a:schemeClr val="accent1"/>
              </a:buClr>
            </a:pPr>
            <a:r>
              <a:rPr lang="fr-FR" sz="2000" dirty="0">
                <a:latin typeface="Outfit"/>
              </a:rPr>
              <a:t>Les ES sont susceptibles de survenir avec un taux d’occupation juste supérieur à 80%.  </a:t>
            </a:r>
          </a:p>
          <a:p>
            <a:pPr>
              <a:buClr>
                <a:schemeClr val="accent1"/>
              </a:buClr>
            </a:pPr>
            <a:r>
              <a:rPr lang="fr-FR" sz="2000" b="1" dirty="0">
                <a:solidFill>
                  <a:srgbClr val="C00000"/>
                </a:solidFill>
                <a:latin typeface="Outfit"/>
              </a:rPr>
              <a:t>Il existe donc une fenêtre étroite entre le seuil d’efficacité des ATPC et le seuil d’apparition d’ES en terme de blocage des R D2. </a:t>
            </a:r>
          </a:p>
          <a:p>
            <a:endParaRPr lang="fr-FR" sz="2400" b="1" dirty="0"/>
          </a:p>
        </p:txBody>
      </p:sp>
      <p:pic>
        <p:nvPicPr>
          <p:cNvPr id="4" name="Picture 2" descr="https://attachment.outlook.live.net/owa/MSA%3AMolttes%40hotmail.fr/service.svc/s/GetAttachmentThumbnail?id=AQMkADAwATY0MDABLTk1ODktYTJiMC0wMAItMDAKAEYAAAN9mUX5n7xVT4XMU7d9XgeZBwCvxGLUi5IGRbNMUbVVEzXDAAACAQwAAACvxGLUi5IGRbNMUbVVEzXDAARpUYRoAAAAARIAEAChQ3MbsUfuTpI9Vso1jsxz&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E2MDI5LCJleHAiOjE2MTcyMTY2MjksImlzcyI6IjAwMDAwMDAyLTAwMDAtMGZmMS1jZTAwLTAwMDAwMDAwMDAwMEA4NGRmOWU3Zi1lOWY2LTQwYWYtYjQzNS1hYWFhYWFhYWFhYWEiLCJhdWQiOiIwMDAwMDAwMi0wMDAwLTBmZjEtY2UwMC0wMDAwMDAwMDAwMDAvYXR0YWNobWVudC5vdXRsb29rLmxpdmUubmV0QDg0ZGY5ZTdmLWU5ZjYtNDBhZi1iNDM1LWFhYWFhYWFhYWFhYSIsImhhcHAiOiJvd2EifQ.mGhKMSAoPeDYi0dcgWpfaF8rCrzvEnuROEsHXtDMLa8Ob5xtx5bdeMAEaNnWX6sjalGiEfdsTBWPbZCxbRZ3kmaKnAYlbTljdeeCU4JEbi1L2DqcAIG--Zfxwg5MLSLmHjaeBJZSe2X-aJqZUEo8h2uSJD2zr1NlHim7erIurstFw109naHQejv4AevsChlCxe5wdh_h6BRf95l8ugOqKLxm6JlWpQ4IURrFAmZ4PUOTXnTFAtZVohb5wsA6zlIKw1NijfdTzYTJfzO2KvEvbhfT7zyvI6vK9Q_K2INag-b1j46qSfITWwbBt8X9DpKJAzx9HxETnkCrfoYFDhP_Gg&amp;X-OWA-CANARY=zysR1ZDKkEW2ubqmtyO_jOAp7ut09NgYA-jdEea0RKOKEuY41-7h2yaWE4Da_ZYYSZ6-jOWMpkg.&amp;owa=outlook.live.com&amp;scriptVer=20210322004.05&amp;animation=true">
            <a:extLst>
              <a:ext uri="{FF2B5EF4-FFF2-40B4-BE49-F238E27FC236}">
                <a16:creationId xmlns:a16="http://schemas.microsoft.com/office/drawing/2014/main" id="{9F437A6C-6C06-B07F-03FD-A3FBAF9B9D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6877" y="1603106"/>
            <a:ext cx="5828868" cy="336526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00A6122-0A55-EBE3-5483-3F86DBAC3F64}"/>
              </a:ext>
            </a:extLst>
          </p:cNvPr>
          <p:cNvPicPr>
            <a:picLocks noChangeAspect="1"/>
          </p:cNvPicPr>
          <p:nvPr/>
        </p:nvPicPr>
        <p:blipFill>
          <a:blip r:embed="rId15"/>
          <a:stretch>
            <a:fillRect/>
          </a:stretch>
        </p:blipFill>
        <p:spPr>
          <a:xfrm>
            <a:off x="261783" y="713047"/>
            <a:ext cx="883997" cy="725487"/>
          </a:xfrm>
          <a:prstGeom prst="rect">
            <a:avLst/>
          </a:prstGeom>
        </p:spPr>
      </p:pic>
      <p:sp>
        <p:nvSpPr>
          <p:cNvPr id="5" name="Titre 1">
            <a:extLst>
              <a:ext uri="{FF2B5EF4-FFF2-40B4-BE49-F238E27FC236}">
                <a16:creationId xmlns:a16="http://schemas.microsoft.com/office/drawing/2014/main" id="{7E05DD54-6A24-7B48-1B57-2C028B2DA54F}"/>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49/88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51848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4"/>
            <a:ext cx="10515600" cy="4719327"/>
          </a:xfrm>
        </p:spPr>
        <p:txBody>
          <a:bodyPr>
            <a:normAutofit fontScale="85000" lnSpcReduction="20000"/>
          </a:bodyPr>
          <a:lstStyle/>
          <a:p>
            <a:r>
              <a:rPr lang="fr-FR" dirty="0">
                <a:solidFill>
                  <a:srgbClr val="0198FA"/>
                </a:solidFill>
                <a:latin typeface="Outfit"/>
              </a:rPr>
              <a:t>Antidépresseurs ayant l’AMM:</a:t>
            </a:r>
          </a:p>
          <a:p>
            <a:pPr lvl="1"/>
            <a:r>
              <a:rPr lang="fr-FR" dirty="0">
                <a:latin typeface="Outfit"/>
              </a:rPr>
              <a:t>Episode dépressif majeur:</a:t>
            </a:r>
          </a:p>
          <a:p>
            <a:pPr lvl="2"/>
            <a:r>
              <a:rPr lang="fr-FR" b="1" dirty="0">
                <a:latin typeface="Outfit"/>
              </a:rPr>
              <a:t>Fluoxétine (Prozac) </a:t>
            </a:r>
            <a:r>
              <a:rPr lang="fr-FR" dirty="0">
                <a:latin typeface="Outfit"/>
              </a:rPr>
              <a:t>à partir de 8 ans</a:t>
            </a:r>
          </a:p>
          <a:p>
            <a:pPr lvl="1"/>
            <a:r>
              <a:rPr lang="fr-FR" dirty="0">
                <a:latin typeface="Outfit"/>
              </a:rPr>
              <a:t>TOC:</a:t>
            </a:r>
          </a:p>
          <a:p>
            <a:pPr lvl="2"/>
            <a:r>
              <a:rPr lang="fr-FR" b="1" dirty="0">
                <a:latin typeface="Outfit"/>
              </a:rPr>
              <a:t>Sertraline (Zoloft) </a:t>
            </a:r>
            <a:r>
              <a:rPr lang="fr-FR" dirty="0">
                <a:latin typeface="Outfit"/>
              </a:rPr>
              <a:t>à partir de 6 ans</a:t>
            </a:r>
          </a:p>
          <a:p>
            <a:pPr lvl="2"/>
            <a:r>
              <a:rPr lang="fr-FR" dirty="0">
                <a:latin typeface="Outfit"/>
              </a:rPr>
              <a:t>Fluvoxamine (Floxyfral) à partir de 8 ans</a:t>
            </a:r>
          </a:p>
          <a:p>
            <a:pPr lvl="2"/>
            <a:r>
              <a:rPr lang="fr-FR" dirty="0">
                <a:latin typeface="Outfit"/>
              </a:rPr>
              <a:t>Clomipramine (Anafranil) à partir de 10 ans</a:t>
            </a:r>
          </a:p>
          <a:p>
            <a:pPr lvl="1"/>
            <a:r>
              <a:rPr lang="fr-FR" dirty="0">
                <a:latin typeface="Outfit"/>
              </a:rPr>
              <a:t>Enurésie:</a:t>
            </a:r>
          </a:p>
          <a:p>
            <a:pPr lvl="2"/>
            <a:r>
              <a:rPr lang="fr-FR" dirty="0">
                <a:latin typeface="Outfit"/>
              </a:rPr>
              <a:t>Imipramine (Tofranil) à partir de 6 ans</a:t>
            </a:r>
          </a:p>
          <a:p>
            <a:pPr lvl="2"/>
            <a:r>
              <a:rPr lang="fr-FR" dirty="0">
                <a:latin typeface="Outfit"/>
              </a:rPr>
              <a:t>Amitryptiline (Laroxyl) à partir de 6 ans</a:t>
            </a:r>
          </a:p>
          <a:p>
            <a:pPr lvl="1"/>
            <a:r>
              <a:rPr lang="fr-FR" dirty="0">
                <a:latin typeface="Outfit"/>
              </a:rPr>
              <a:t>Cependant</a:t>
            </a:r>
          </a:p>
          <a:p>
            <a:pPr lvl="2"/>
            <a:r>
              <a:rPr lang="fr-FR" dirty="0">
                <a:latin typeface="Outfit"/>
              </a:rPr>
              <a:t>Antidépresseurs déconseillés dans la petite enfance: peu efficaces, </a:t>
            </a:r>
            <a:r>
              <a:rPr lang="fr-FR" dirty="0" err="1">
                <a:latin typeface="Outfit"/>
              </a:rPr>
              <a:t>priorisers</a:t>
            </a:r>
            <a:r>
              <a:rPr lang="fr-FR" dirty="0">
                <a:latin typeface="Outfit"/>
              </a:rPr>
              <a:t> psychothérapie et traitement des comorbidités</a:t>
            </a:r>
          </a:p>
          <a:p>
            <a:pPr lvl="2"/>
            <a:r>
              <a:rPr lang="fr-FR" dirty="0">
                <a:latin typeface="Outfit"/>
              </a:rPr>
              <a:t>Tricycliques pas en première intention, réservés aux spécialistes</a:t>
            </a:r>
          </a:p>
          <a:p>
            <a:pPr lvl="2"/>
            <a:r>
              <a:rPr lang="fr-FR" dirty="0">
                <a:latin typeface="Outfit"/>
              </a:rPr>
              <a:t>Fluvoxamine: puissant inhibiteur enzymatique des cytochromes</a:t>
            </a:r>
          </a:p>
          <a:p>
            <a:pPr lvl="1"/>
            <a:r>
              <a:rPr lang="fr-FR" dirty="0">
                <a:latin typeface="Outfit"/>
              </a:rPr>
              <a:t>Antidépresseurs déconseillés selon l’AFSSAPS 2005</a:t>
            </a:r>
          </a:p>
          <a:p>
            <a:pPr lvl="2"/>
            <a:r>
              <a:rPr lang="fr-FR" dirty="0">
                <a:latin typeface="Outfit"/>
              </a:rPr>
              <a:t>Moins de 15 ans: </a:t>
            </a:r>
            <a:r>
              <a:rPr lang="pt-BR" dirty="0">
                <a:latin typeface="Outfit"/>
              </a:rPr>
              <a:t> paroxétine (Deroxat), citalopram (Seropram), milnacipran (Ixel), miansérine (Athymil)</a:t>
            </a:r>
          </a:p>
          <a:p>
            <a:pPr lvl="2"/>
            <a:r>
              <a:rPr lang="pt-BR" dirty="0">
                <a:latin typeface="Outfit"/>
              </a:rPr>
              <a:t>Moins de 18 ans: venlafaxine (Effexor)</a:t>
            </a:r>
            <a:endParaRPr lang="fr-FR" dirty="0">
              <a:latin typeface="Outfit"/>
            </a:endParaRP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05/88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270077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1BF7D164-CC78-5F3E-1B37-9C5735A5C51E}"/>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9D8735DE-F759-42D4-AA9F-F593867E1753}"/>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6031F1AD-9DEF-1FE0-A321-7574535FCFF4}"/>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45C8E6A6-B24B-5297-CB71-7F2684D0A233}"/>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FF1531DA-4303-B69A-BD4B-DCCAB83B2CEE}"/>
              </a:ext>
            </a:extLst>
          </p:cNvPr>
          <p:cNvSpPr txBox="1"/>
          <p:nvPr/>
        </p:nvSpPr>
        <p:spPr>
          <a:xfrm>
            <a:off x="1166100" y="946661"/>
            <a:ext cx="10530337" cy="1354217"/>
          </a:xfrm>
          <a:prstGeom prst="rect">
            <a:avLst/>
          </a:prstGeom>
          <a:noFill/>
        </p:spPr>
        <p:txBody>
          <a:bodyPr wrap="square" rtlCol="0">
            <a:spAutoFit/>
          </a:bodyPr>
          <a:lstStyle/>
          <a:p>
            <a:pPr marL="171450" indent="-171450">
              <a:buFont typeface="Arial" panose="020B0604020202020204" pitchFamily="34" charset="0"/>
              <a:buChar char="•"/>
            </a:pPr>
            <a:r>
              <a:rPr lang="fr-FR" b="1" kern="1200" dirty="0">
                <a:solidFill>
                  <a:schemeClr val="tx1"/>
                </a:solidFill>
                <a:effectLst/>
                <a:latin typeface="+mn-lt"/>
                <a:ea typeface="+mn-ea"/>
                <a:cs typeface="+mn-cs"/>
              </a:rPr>
              <a:t>Prop</a:t>
            </a:r>
            <a:r>
              <a:rPr lang="fr-FR" b="1" kern="1200" dirty="0">
                <a:solidFill>
                  <a:schemeClr val="tx1"/>
                </a:solidFill>
                <a:effectLst/>
                <a:latin typeface="Outfit"/>
              </a:rPr>
              <a:t>riétés pharmacologiques des ANTIPSYCHOTIQUES NON CONVENTIONNELS = DEUXIEME GENERATION = </a:t>
            </a:r>
            <a:r>
              <a:rPr lang="fr-FR" b="1" dirty="0">
                <a:latin typeface="Outfit"/>
              </a:rPr>
              <a:t>A</a:t>
            </a:r>
            <a:r>
              <a:rPr lang="fr-FR" b="1" kern="1200" dirty="0">
                <a:solidFill>
                  <a:schemeClr val="tx1"/>
                </a:solidFill>
                <a:effectLst/>
                <a:latin typeface="Outfit"/>
              </a:rPr>
              <a:t>TYPIQUES</a:t>
            </a:r>
            <a:endParaRPr lang="fr-FR" sz="2800" b="1" kern="100" dirty="0">
              <a:effectLst/>
              <a:latin typeface="Outfi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6" name="ZoneTexte 5">
            <a:extLst>
              <a:ext uri="{FF2B5EF4-FFF2-40B4-BE49-F238E27FC236}">
                <a16:creationId xmlns:a16="http://schemas.microsoft.com/office/drawing/2014/main" id="{258D18D5-F372-F4DD-D729-878FBEBAF4C5}"/>
              </a:ext>
            </a:extLst>
          </p:cNvPr>
          <p:cNvSpPr txBox="1"/>
          <p:nvPr/>
        </p:nvSpPr>
        <p:spPr>
          <a:xfrm>
            <a:off x="1704196" y="5983585"/>
            <a:ext cx="1984716" cy="461665"/>
          </a:xfrm>
          <a:prstGeom prst="rect">
            <a:avLst/>
          </a:prstGeom>
          <a:noFill/>
        </p:spPr>
        <p:txBody>
          <a:bodyPr wrap="square" rtlCol="0">
            <a:spAutoFit/>
          </a:bodyPr>
          <a:lstStyle/>
          <a:p>
            <a:r>
              <a:rPr lang="fr-FR" sz="2400" b="1" dirty="0">
                <a:latin typeface="Outfit"/>
              </a:rPr>
              <a:t>TYPIQUE</a:t>
            </a:r>
            <a:r>
              <a:rPr lang="fr-FR" sz="2400" b="1" dirty="0"/>
              <a:t>S</a:t>
            </a:r>
          </a:p>
        </p:txBody>
      </p:sp>
      <p:sp>
        <p:nvSpPr>
          <p:cNvPr id="9" name="ZoneTexte 8">
            <a:extLst>
              <a:ext uri="{FF2B5EF4-FFF2-40B4-BE49-F238E27FC236}">
                <a16:creationId xmlns:a16="http://schemas.microsoft.com/office/drawing/2014/main" id="{14018039-DF4A-0948-BEB8-4F9FC24690BC}"/>
              </a:ext>
            </a:extLst>
          </p:cNvPr>
          <p:cNvSpPr txBox="1"/>
          <p:nvPr/>
        </p:nvSpPr>
        <p:spPr>
          <a:xfrm>
            <a:off x="7780036" y="5999203"/>
            <a:ext cx="2189154" cy="461665"/>
          </a:xfrm>
          <a:prstGeom prst="rect">
            <a:avLst/>
          </a:prstGeom>
          <a:noFill/>
        </p:spPr>
        <p:txBody>
          <a:bodyPr wrap="square" rtlCol="0">
            <a:spAutoFit/>
          </a:bodyPr>
          <a:lstStyle/>
          <a:p>
            <a:r>
              <a:rPr lang="fr-FR" sz="2400" b="1" dirty="0">
                <a:latin typeface="Outfit"/>
              </a:rPr>
              <a:t>ATYPIQUES</a:t>
            </a:r>
            <a:endParaRPr lang="fr-FR" b="1" dirty="0">
              <a:latin typeface="Outfit"/>
            </a:endParaRPr>
          </a:p>
        </p:txBody>
      </p:sp>
      <p:cxnSp>
        <p:nvCxnSpPr>
          <p:cNvPr id="13" name="Connecteur droit avec flèche 12">
            <a:extLst>
              <a:ext uri="{FF2B5EF4-FFF2-40B4-BE49-F238E27FC236}">
                <a16:creationId xmlns:a16="http://schemas.microsoft.com/office/drawing/2014/main" id="{23A48F19-CD89-24BE-797C-DD2F2E6ECF65}"/>
              </a:ext>
            </a:extLst>
          </p:cNvPr>
          <p:cNvCxnSpPr/>
          <p:nvPr/>
        </p:nvCxnSpPr>
        <p:spPr>
          <a:xfrm>
            <a:off x="4411965" y="6218634"/>
            <a:ext cx="2791723" cy="0"/>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pic>
        <p:nvPicPr>
          <p:cNvPr id="16" name="Image 15" descr="Une image contenant texte, capture d’écran, graphisme, Graphique&#10;&#10;Description générée automatiquement">
            <a:extLst>
              <a:ext uri="{FF2B5EF4-FFF2-40B4-BE49-F238E27FC236}">
                <a16:creationId xmlns:a16="http://schemas.microsoft.com/office/drawing/2014/main" id="{064F1972-4D5E-6CFA-BA24-15D2C230C204}"/>
              </a:ext>
            </a:extLst>
          </p:cNvPr>
          <p:cNvPicPr>
            <a:picLocks noChangeAspect="1"/>
          </p:cNvPicPr>
          <p:nvPr/>
        </p:nvPicPr>
        <p:blipFill>
          <a:blip r:embed="rId14"/>
          <a:stretch>
            <a:fillRect/>
          </a:stretch>
        </p:blipFill>
        <p:spPr>
          <a:xfrm>
            <a:off x="1887499" y="1623770"/>
            <a:ext cx="8081691" cy="4112486"/>
          </a:xfrm>
          <a:prstGeom prst="rect">
            <a:avLst/>
          </a:prstGeom>
        </p:spPr>
      </p:pic>
      <p:sp>
        <p:nvSpPr>
          <p:cNvPr id="17" name="ZoneTexte 16">
            <a:extLst>
              <a:ext uri="{FF2B5EF4-FFF2-40B4-BE49-F238E27FC236}">
                <a16:creationId xmlns:a16="http://schemas.microsoft.com/office/drawing/2014/main" id="{57FEFA2F-075D-DFC1-587B-43F8A54649D3}"/>
              </a:ext>
            </a:extLst>
          </p:cNvPr>
          <p:cNvSpPr txBox="1"/>
          <p:nvPr/>
        </p:nvSpPr>
        <p:spPr>
          <a:xfrm>
            <a:off x="8368795" y="1623770"/>
            <a:ext cx="3494269" cy="830997"/>
          </a:xfrm>
          <a:prstGeom prst="rect">
            <a:avLst/>
          </a:prstGeom>
          <a:noFill/>
        </p:spPr>
        <p:txBody>
          <a:bodyPr wrap="square" rtlCol="0">
            <a:spAutoFit/>
          </a:bodyPr>
          <a:lstStyle/>
          <a:p>
            <a:r>
              <a:rPr lang="fr-FR" sz="2400" b="1" dirty="0">
                <a:solidFill>
                  <a:srgbClr val="C00000"/>
                </a:solidFill>
              </a:rPr>
              <a:t>+ Antagoniste sérotoninergique 5-HT 2a</a:t>
            </a:r>
          </a:p>
        </p:txBody>
      </p:sp>
      <p:pic>
        <p:nvPicPr>
          <p:cNvPr id="2" name="Image 1">
            <a:extLst>
              <a:ext uri="{FF2B5EF4-FFF2-40B4-BE49-F238E27FC236}">
                <a16:creationId xmlns:a16="http://schemas.microsoft.com/office/drawing/2014/main" id="{18793276-4590-6EF8-E8AD-2F4A62F64DF6}"/>
              </a:ext>
            </a:extLst>
          </p:cNvPr>
          <p:cNvPicPr>
            <a:picLocks noChangeAspect="1"/>
          </p:cNvPicPr>
          <p:nvPr/>
        </p:nvPicPr>
        <p:blipFill>
          <a:blip r:embed="rId15"/>
          <a:stretch>
            <a:fillRect/>
          </a:stretch>
        </p:blipFill>
        <p:spPr>
          <a:xfrm>
            <a:off x="282103" y="792772"/>
            <a:ext cx="883997" cy="725487"/>
          </a:xfrm>
          <a:prstGeom prst="rect">
            <a:avLst/>
          </a:prstGeom>
        </p:spPr>
      </p:pic>
      <p:sp>
        <p:nvSpPr>
          <p:cNvPr id="4" name="Titre 1">
            <a:extLst>
              <a:ext uri="{FF2B5EF4-FFF2-40B4-BE49-F238E27FC236}">
                <a16:creationId xmlns:a16="http://schemas.microsoft.com/office/drawing/2014/main" id="{BA153C19-300C-AA74-4F88-C1E2FE339CD5}"/>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695716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971D39C5-B7DD-B1E7-265A-8621C54727FC}"/>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460936C7-8DC4-3DF8-AB06-3A4E32872382}"/>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1541DAAD-060A-FD2E-0BEB-E7FF68A5CA23}"/>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7517C56A-C7C7-9230-CBFD-3B29B243FB03}"/>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47D488D1-87B0-FF06-EE2E-29165B5B6C86}"/>
              </a:ext>
            </a:extLst>
          </p:cNvPr>
          <p:cNvSpPr txBox="1"/>
          <p:nvPr/>
        </p:nvSpPr>
        <p:spPr>
          <a:xfrm>
            <a:off x="831219" y="724706"/>
            <a:ext cx="11232003" cy="2277547"/>
          </a:xfrm>
          <a:prstGeom prst="rect">
            <a:avLst/>
          </a:prstGeom>
          <a:noFill/>
        </p:spPr>
        <p:txBody>
          <a:bodyPr wrap="square" rtlCol="0">
            <a:spAutoFit/>
          </a:bodyPr>
          <a:lstStyle/>
          <a:p>
            <a:r>
              <a:rPr lang="fr-FR" sz="2400" b="1" dirty="0">
                <a:latin typeface="Outfit"/>
              </a:rPr>
              <a:t>Les récepteurs 5 HT 2a sont un </a:t>
            </a:r>
            <a:r>
              <a:rPr lang="fr-FR" sz="2400" b="1" dirty="0">
                <a:solidFill>
                  <a:srgbClr val="C00000"/>
                </a:solidFill>
                <a:latin typeface="Outfit"/>
              </a:rPr>
              <a:t>frein</a:t>
            </a:r>
            <a:r>
              <a:rPr lang="fr-FR" sz="2400" b="1" dirty="0">
                <a:latin typeface="Outfit"/>
              </a:rPr>
              <a:t> à la libération de dopamine au niveau du striatum</a:t>
            </a:r>
          </a:p>
          <a:p>
            <a:r>
              <a:rPr lang="fr-FR" sz="2400" b="1" dirty="0">
                <a:latin typeface="Outfit"/>
              </a:rPr>
              <a:t>Donc leur </a:t>
            </a:r>
            <a:r>
              <a:rPr lang="fr-FR" sz="2400" b="1" dirty="0">
                <a:solidFill>
                  <a:srgbClr val="C00000"/>
                </a:solidFill>
                <a:latin typeface="Outfit"/>
              </a:rPr>
              <a:t>blocage</a:t>
            </a:r>
            <a:r>
              <a:rPr lang="fr-FR" sz="2400" b="1" dirty="0">
                <a:latin typeface="Outfit"/>
              </a:rPr>
              <a:t> (antagonisme) entraine une libération (</a:t>
            </a:r>
            <a:r>
              <a:rPr lang="fr-FR" sz="2400" b="1" dirty="0">
                <a:solidFill>
                  <a:srgbClr val="C00000"/>
                </a:solidFill>
                <a:latin typeface="Outfit"/>
              </a:rPr>
              <a:t>levée du frein</a:t>
            </a:r>
            <a:r>
              <a:rPr lang="fr-FR" sz="2400" b="1" dirty="0">
                <a:latin typeface="Outfit"/>
              </a:rPr>
              <a:t>) de dopamine au niveau du striatum et ainsi </a:t>
            </a:r>
            <a:r>
              <a:rPr lang="fr-FR" sz="2400" b="1" dirty="0">
                <a:solidFill>
                  <a:srgbClr val="C00000"/>
                </a:solidFill>
                <a:latin typeface="Outfit"/>
              </a:rPr>
              <a:t>DIMINUE LES SYNDROMES EXTRAPYRAMIDAUX </a:t>
            </a:r>
            <a:r>
              <a:rPr lang="fr-FR" sz="2400" b="1" dirty="0">
                <a:latin typeface="Outfit"/>
              </a:rPr>
              <a:t>(car pas d’inhibition de dopamine au niveau nigro striée seulement).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pic>
        <p:nvPicPr>
          <p:cNvPr id="4" name="Picture 2" descr="https://attachment.outlook.live.net/owa/MSA%3AMolttes%40hotmail.fr/service.svc/s/GetAttachmentThumbnail?id=AQMkADAwATY0MDABLTk1ODktYTJiMC0wMAItMDAKAEYAAAN9mUX5n7xVT4XMU7d9XgeZBwCvxGLUi5IGRbNMUbVVEzXDAAACAQwAAACvxGLUi5IGRbNMUbVVEzXDAARpUYRtAAAAARIAEADrra9pTlbXQo8zJSvgCDk%2F&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IwNTI4LCJleHAiOjE2MTcyMjExMjgsImlzcyI6IjAwMDAwMDAyLTAwMDAtMGZmMS1jZTAwLTAwMDAwMDAwMDAwMEA4NGRmOWU3Zi1lOWY2LTQwYWYtYjQzNS1hYWFhYWFhYWFhYWEiLCJhdWQiOiIwMDAwMDAwMi0wMDAwLTBmZjEtY2UwMC0wMDAwMDAwMDAwMDAvYXR0YWNobWVudC5vdXRsb29rLmxpdmUubmV0QDg0ZGY5ZTdmLWU5ZjYtNDBhZi1iNDM1LWFhYWFhYWFhYWFhYSIsImhhcHAiOiJvd2EifQ.V4Glq10_hdIIisx5QbuiMqcw-y7HnuXfbeKBDfK6Mpfxm0mABeYdEM83m8hqPkDqMqCuls_oCsJCaj403Ofg_jxQHU-ulmVwomTJhqgwivJQsRfFLOmbMgW9ZeM2telVbV3py81HU8_4Fqc4b3RZNcPKrtKx8I7n8H95VLB45IcWkel0kOWB1PIB3aBYKdcJS_2rjX04xWsqJ3FECt9QjiyQXDWya_tzkp0hTFccqRkqXkegVLwBAK_ihpIDNXikOw9z0SosiInPy19xXQjtnEwqxU_NVjHhg-qpmkqi7uvaENj2ZRj8YX5bgcjMTSTSbfG2C2TpxuJlLOnVKcjRHw&amp;X-OWA-CANARY=o1uLoCSFrEiext6xljPuyqATkiJ_9NgYVGQ-RRdat_Y4xQJgvquw8tKfg_XpHehS5aiwkkMu1dw.&amp;owa=outlook.live.com&amp;scriptVer=20210322004.05&amp;animation=true">
            <a:extLst>
              <a:ext uri="{FF2B5EF4-FFF2-40B4-BE49-F238E27FC236}">
                <a16:creationId xmlns:a16="http://schemas.microsoft.com/office/drawing/2014/main" id="{6150A565-29C8-7FA1-EEC5-C052BDC9B8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2039" y="2310854"/>
            <a:ext cx="5955936" cy="41386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attachment.outlook.live.net/owa/MSA%3AMolttes%40hotmail.fr/service.svc/s/GetAttachmentThumbnail?id=AQMkADAwATY0MDABLTk1ODktYTJiMC0wMAItMDAKAEYAAAN9mUX5n7xVT4XMU7d9XgeZBwCvxGLUi5IGRbNMUbVVEzXDAAACAQwAAACvxGLUi5IGRbNMUbVVEzXDAARpUYRvAAAAARIAEAAcr4ORQQK5RqlVUvUhsFvq&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IwODE3LCJleHAiOjE2MTcyMjE0MTcsImlzcyI6IjAwMDAwMDAyLTAwMDAtMGZmMS1jZTAwLTAwMDAwMDAwMDAwMEA4NGRmOWU3Zi1lOWY2LTQwYWYtYjQzNS1hYWFhYWFhYWFhYWEiLCJhdWQiOiIwMDAwMDAwMi0wMDAwLTBmZjEtY2UwMC0wMDAwMDAwMDAwMDAvYXR0YWNobWVudC5vdXRsb29rLmxpdmUubmV0QDg0ZGY5ZTdmLWU5ZjYtNDBhZi1iNDM1LWFhYWFhYWFhYWFhYSIsImhhcHAiOiJvd2EifQ.FR6-PqWyeliEaRiPqxyQXnkCYtbd2GFCQNDTJW-3Ebu7KLBzTivFCf6yXU0fsCids_2PAkVA66mpZGvrX8dLSAjyTiAj3ylOmgt8YRF35rKGEC_LkQHBxxZWjxf00FNp8Z9EIgcgnrI6-ftQIngjf70WP6x1TEnGG2msrlEkgc-15sKO9sWrwJR0ITGgZEzQo2khlO5r5zZEEHkUWj2VT0urpXWszPvSwE5fjMOuxo2-V0yyJmxycQlAuvaByVyurZ51pJlQoagNzi0Vu5xF75v0DQCfGjc5v7iVcYEMvugB0y2val7NwXuZAcjhFKYe_9iuAGAUSi-6LOHaOx-nrg&amp;X-OWA-CANARY=_yAAAray60CpOVtm0QZIVqDcXLF_9NgYY73vcoPLHE18pfh_4K9TTqJb9hrt-VGvLVjilj_XWu8.&amp;owa=outlook.live.com&amp;scriptVer=20210322004.05&amp;animation=true">
            <a:extLst>
              <a:ext uri="{FF2B5EF4-FFF2-40B4-BE49-F238E27FC236}">
                <a16:creationId xmlns:a16="http://schemas.microsoft.com/office/drawing/2014/main" id="{090D91B5-DA74-13E4-1653-EEFD678328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4769" y="3778471"/>
            <a:ext cx="2719485" cy="2714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erçu de l’image">
            <a:extLst>
              <a:ext uri="{FF2B5EF4-FFF2-40B4-BE49-F238E27FC236}">
                <a16:creationId xmlns:a16="http://schemas.microsoft.com/office/drawing/2014/main" id="{46280AB4-FE2E-E276-B7E0-AF6A6542BB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71625" y="3817170"/>
            <a:ext cx="2654877" cy="271938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885B3C5-4D8A-066F-93DA-EBDFB6C90016}"/>
              </a:ext>
            </a:extLst>
          </p:cNvPr>
          <p:cNvSpPr txBox="1"/>
          <p:nvPr/>
        </p:nvSpPr>
        <p:spPr>
          <a:xfrm>
            <a:off x="7778219" y="2953455"/>
            <a:ext cx="2278602" cy="523220"/>
          </a:xfrm>
          <a:prstGeom prst="rect">
            <a:avLst/>
          </a:prstGeom>
          <a:noFill/>
        </p:spPr>
        <p:txBody>
          <a:bodyPr wrap="square" rtlCol="0">
            <a:spAutoFit/>
          </a:bodyPr>
          <a:lstStyle/>
          <a:p>
            <a:r>
              <a:rPr lang="fr-FR" sz="1400" dirty="0"/>
              <a:t>Les 5HT 2a stimulés libèrent du glutamate dans le TC</a:t>
            </a:r>
          </a:p>
        </p:txBody>
      </p:sp>
      <p:sp>
        <p:nvSpPr>
          <p:cNvPr id="14" name="ZoneTexte 13">
            <a:extLst>
              <a:ext uri="{FF2B5EF4-FFF2-40B4-BE49-F238E27FC236}">
                <a16:creationId xmlns:a16="http://schemas.microsoft.com/office/drawing/2014/main" id="{86CF7B65-2372-B21A-CE8B-8C8567410B8C}"/>
              </a:ext>
            </a:extLst>
          </p:cNvPr>
          <p:cNvSpPr txBox="1"/>
          <p:nvPr/>
        </p:nvSpPr>
        <p:spPr>
          <a:xfrm>
            <a:off x="5809704" y="4915254"/>
            <a:ext cx="2278602" cy="523220"/>
          </a:xfrm>
          <a:prstGeom prst="rect">
            <a:avLst/>
          </a:prstGeom>
          <a:noFill/>
        </p:spPr>
        <p:txBody>
          <a:bodyPr wrap="square" rtlCol="0">
            <a:spAutoFit/>
          </a:bodyPr>
          <a:lstStyle/>
          <a:p>
            <a:r>
              <a:rPr lang="fr-FR" sz="1400" dirty="0">
                <a:solidFill>
                  <a:srgbClr val="C00000"/>
                </a:solidFill>
              </a:rPr>
              <a:t>Neurone pyramidal cortical excitateur</a:t>
            </a:r>
          </a:p>
        </p:txBody>
      </p:sp>
      <p:sp>
        <p:nvSpPr>
          <p:cNvPr id="15" name="ZoneTexte 14">
            <a:extLst>
              <a:ext uri="{FF2B5EF4-FFF2-40B4-BE49-F238E27FC236}">
                <a16:creationId xmlns:a16="http://schemas.microsoft.com/office/drawing/2014/main" id="{30F67494-CD0D-6AE9-EAE0-218928057EC8}"/>
              </a:ext>
            </a:extLst>
          </p:cNvPr>
          <p:cNvSpPr txBox="1"/>
          <p:nvPr/>
        </p:nvSpPr>
        <p:spPr>
          <a:xfrm>
            <a:off x="575233" y="2647619"/>
            <a:ext cx="2278602" cy="1169551"/>
          </a:xfrm>
          <a:prstGeom prst="rect">
            <a:avLst/>
          </a:prstGeom>
          <a:noFill/>
        </p:spPr>
        <p:txBody>
          <a:bodyPr wrap="square" rtlCol="0">
            <a:spAutoFit/>
          </a:bodyPr>
          <a:lstStyle/>
          <a:p>
            <a:r>
              <a:rPr lang="fr-FR" sz="1400" dirty="0">
                <a:latin typeface="Outfit"/>
              </a:rPr>
              <a:t>Le GLU stimule les </a:t>
            </a:r>
            <a:r>
              <a:rPr lang="fr-FR" sz="1400" dirty="0">
                <a:solidFill>
                  <a:srgbClr val="7030A0"/>
                </a:solidFill>
                <a:latin typeface="Outfit"/>
              </a:rPr>
              <a:t>interneurones GABA </a:t>
            </a:r>
            <a:r>
              <a:rPr lang="fr-FR" sz="1400" dirty="0" err="1">
                <a:solidFill>
                  <a:srgbClr val="7030A0"/>
                </a:solidFill>
                <a:latin typeface="Outfit"/>
              </a:rPr>
              <a:t>ergiques</a:t>
            </a:r>
            <a:r>
              <a:rPr lang="fr-FR" sz="1400" dirty="0">
                <a:solidFill>
                  <a:srgbClr val="7030A0"/>
                </a:solidFill>
                <a:latin typeface="Outfit"/>
              </a:rPr>
              <a:t> </a:t>
            </a:r>
            <a:r>
              <a:rPr lang="fr-FR" sz="1400" dirty="0">
                <a:latin typeface="Outfit"/>
              </a:rPr>
              <a:t>qui inhibent la DOPA du LN = point de départ de la voie NS</a:t>
            </a:r>
          </a:p>
        </p:txBody>
      </p:sp>
      <p:cxnSp>
        <p:nvCxnSpPr>
          <p:cNvPr id="19" name="Connecteur droit avec flèche 18">
            <a:extLst>
              <a:ext uri="{FF2B5EF4-FFF2-40B4-BE49-F238E27FC236}">
                <a16:creationId xmlns:a16="http://schemas.microsoft.com/office/drawing/2014/main" id="{259484E2-8608-864C-9B9C-0852A9464497}"/>
              </a:ext>
            </a:extLst>
          </p:cNvPr>
          <p:cNvCxnSpPr>
            <a:cxnSpLocks/>
          </p:cNvCxnSpPr>
          <p:nvPr/>
        </p:nvCxnSpPr>
        <p:spPr>
          <a:xfrm flipH="1" flipV="1">
            <a:off x="6400800" y="4705815"/>
            <a:ext cx="276104" cy="2094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Multiplication 20">
            <a:extLst>
              <a:ext uri="{FF2B5EF4-FFF2-40B4-BE49-F238E27FC236}">
                <a16:creationId xmlns:a16="http://schemas.microsoft.com/office/drawing/2014/main" id="{F8DCEEAA-D48E-AFDB-0D4F-FE235A37ACB5}"/>
              </a:ext>
            </a:extLst>
          </p:cNvPr>
          <p:cNvSpPr/>
          <p:nvPr/>
        </p:nvSpPr>
        <p:spPr>
          <a:xfrm>
            <a:off x="8041189" y="2717988"/>
            <a:ext cx="1566982" cy="1067689"/>
          </a:xfrm>
          <a:prstGeom prst="mathMultiply">
            <a:avLst>
              <a:gd name="adj1" fmla="val 6809"/>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079F62E4-A497-2F47-B7B9-7283E0A4C3A7}"/>
              </a:ext>
            </a:extLst>
          </p:cNvPr>
          <p:cNvSpPr txBox="1"/>
          <p:nvPr/>
        </p:nvSpPr>
        <p:spPr>
          <a:xfrm>
            <a:off x="9519415" y="2109046"/>
            <a:ext cx="1841366" cy="923330"/>
          </a:xfrm>
          <a:prstGeom prst="rect">
            <a:avLst/>
          </a:prstGeom>
          <a:noFill/>
        </p:spPr>
        <p:txBody>
          <a:bodyPr wrap="square" rtlCol="0">
            <a:spAutoFit/>
          </a:bodyPr>
          <a:lstStyle/>
          <a:p>
            <a:r>
              <a:rPr lang="fr-FR" b="1" dirty="0">
                <a:solidFill>
                  <a:srgbClr val="C00000"/>
                </a:solidFill>
                <a:latin typeface="Outfit"/>
              </a:rPr>
              <a:t>ANTAGONISME =Levée du frein dopaminergique</a:t>
            </a:r>
          </a:p>
        </p:txBody>
      </p:sp>
      <p:sp>
        <p:nvSpPr>
          <p:cNvPr id="23" name="Cadre 22">
            <a:extLst>
              <a:ext uri="{FF2B5EF4-FFF2-40B4-BE49-F238E27FC236}">
                <a16:creationId xmlns:a16="http://schemas.microsoft.com/office/drawing/2014/main" id="{919E236B-9385-6D2F-C3DA-19FE84E054DF}"/>
              </a:ext>
            </a:extLst>
          </p:cNvPr>
          <p:cNvSpPr/>
          <p:nvPr/>
        </p:nvSpPr>
        <p:spPr>
          <a:xfrm>
            <a:off x="4644254" y="1485303"/>
            <a:ext cx="6158361" cy="380904"/>
          </a:xfrm>
          <a:prstGeom prst="frame">
            <a:avLst>
              <a:gd name="adj1" fmla="val 1100"/>
            </a:avLst>
          </a:prstGeom>
          <a:solidFill>
            <a:srgbClr val="C00000"/>
          </a:solidFill>
          <a:ln w="666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ZoneTexte 23">
            <a:extLst>
              <a:ext uri="{FF2B5EF4-FFF2-40B4-BE49-F238E27FC236}">
                <a16:creationId xmlns:a16="http://schemas.microsoft.com/office/drawing/2014/main" id="{D551DDE8-21AE-C909-B98A-8A2EE1017B9D}"/>
              </a:ext>
            </a:extLst>
          </p:cNvPr>
          <p:cNvSpPr txBox="1"/>
          <p:nvPr/>
        </p:nvSpPr>
        <p:spPr>
          <a:xfrm>
            <a:off x="413657" y="4810534"/>
            <a:ext cx="2278602" cy="307777"/>
          </a:xfrm>
          <a:prstGeom prst="rect">
            <a:avLst/>
          </a:prstGeom>
          <a:noFill/>
        </p:spPr>
        <p:txBody>
          <a:bodyPr wrap="square" rtlCol="0">
            <a:spAutoFit/>
          </a:bodyPr>
          <a:lstStyle/>
          <a:p>
            <a:r>
              <a:rPr lang="fr-FR" sz="1400" dirty="0">
                <a:solidFill>
                  <a:srgbClr val="7030A0"/>
                </a:solidFill>
              </a:rPr>
              <a:t>Interneurone GABA </a:t>
            </a:r>
            <a:r>
              <a:rPr lang="fr-FR" sz="1400" dirty="0" err="1">
                <a:solidFill>
                  <a:srgbClr val="7030A0"/>
                </a:solidFill>
              </a:rPr>
              <a:t>ergique</a:t>
            </a:r>
            <a:endParaRPr lang="fr-FR" sz="1400" dirty="0">
              <a:solidFill>
                <a:srgbClr val="7030A0"/>
              </a:solidFill>
            </a:endParaRPr>
          </a:p>
        </p:txBody>
      </p:sp>
      <p:cxnSp>
        <p:nvCxnSpPr>
          <p:cNvPr id="26" name="Connecteur droit avec flèche 25">
            <a:extLst>
              <a:ext uri="{FF2B5EF4-FFF2-40B4-BE49-F238E27FC236}">
                <a16:creationId xmlns:a16="http://schemas.microsoft.com/office/drawing/2014/main" id="{6FE95C0D-7EB1-BD07-770F-63E91D59DD6A}"/>
              </a:ext>
            </a:extLst>
          </p:cNvPr>
          <p:cNvCxnSpPr>
            <a:cxnSpLocks/>
          </p:cNvCxnSpPr>
          <p:nvPr/>
        </p:nvCxnSpPr>
        <p:spPr>
          <a:xfrm>
            <a:off x="1409587" y="5059679"/>
            <a:ext cx="1727345" cy="3416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32C3D334-C0BF-774D-FED7-B450BE8799E2}"/>
              </a:ext>
            </a:extLst>
          </p:cNvPr>
          <p:cNvPicPr>
            <a:picLocks noChangeAspect="1"/>
          </p:cNvPicPr>
          <p:nvPr/>
        </p:nvPicPr>
        <p:blipFill>
          <a:blip r:embed="rId17"/>
          <a:stretch>
            <a:fillRect/>
          </a:stretch>
        </p:blipFill>
        <p:spPr>
          <a:xfrm>
            <a:off x="114084" y="734618"/>
            <a:ext cx="816986" cy="670492"/>
          </a:xfrm>
          <a:prstGeom prst="rect">
            <a:avLst/>
          </a:prstGeom>
        </p:spPr>
      </p:pic>
      <p:sp>
        <p:nvSpPr>
          <p:cNvPr id="6" name="Titre 1">
            <a:extLst>
              <a:ext uri="{FF2B5EF4-FFF2-40B4-BE49-F238E27FC236}">
                <a16:creationId xmlns:a16="http://schemas.microsoft.com/office/drawing/2014/main" id="{2B36891D-0DF5-69AA-7BD6-BCE1996DA31D}"/>
              </a:ext>
            </a:extLst>
          </p:cNvPr>
          <p:cNvSpPr txBox="1">
            <a:spLocks/>
          </p:cNvSpPr>
          <p:nvPr/>
        </p:nvSpPr>
        <p:spPr>
          <a:xfrm>
            <a:off x="10726502" y="6141751"/>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51/88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4492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grpId="1" nodeType="click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animBg="1"/>
      <p:bldP spid="23" grpId="0" animBg="1"/>
      <p:bldP spid="23" grpId="1" animBg="1"/>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FDA604E3-3FB9-0B82-26A0-D8AC204B6B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AFF2E7-AA96-120E-7054-144357D11292}"/>
              </a:ext>
            </a:extLst>
          </p:cNvPr>
          <p:cNvSpPr/>
          <p:nvPr/>
        </p:nvSpPr>
        <p:spPr>
          <a:xfrm>
            <a:off x="0" y="457201"/>
            <a:ext cx="12191999" cy="6400798"/>
          </a:xfrm>
          <a:prstGeom prst="rect">
            <a:avLst/>
          </a:prstGeom>
          <a:no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E5C53BD3-D81C-B0DC-D7C8-DEA20BFE3B01}"/>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4CB16AD4-2C8C-E893-0AB7-08310440BCF6}"/>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8E8516DE-616A-D528-0941-4AE79886BF67}"/>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543A0BE2-AD17-AD3C-5DA3-2326A0017C2B}"/>
              </a:ext>
            </a:extLst>
          </p:cNvPr>
          <p:cNvSpPr txBox="1"/>
          <p:nvPr/>
        </p:nvSpPr>
        <p:spPr>
          <a:xfrm>
            <a:off x="1082206" y="981273"/>
            <a:ext cx="10530337" cy="646331"/>
          </a:xfrm>
          <a:prstGeom prst="rect">
            <a:avLst/>
          </a:prstGeom>
          <a:noFill/>
        </p:spPr>
        <p:txBody>
          <a:bodyPr wrap="square" rtlCol="0">
            <a:spAutoFit/>
          </a:bodyPr>
          <a:lstStyle/>
          <a:p>
            <a:r>
              <a:rPr lang="fr-FR" sz="1800" dirty="0">
                <a:latin typeface="Outfit"/>
              </a:rPr>
              <a:t>Le récepteur 5HT2A et son influence sur les voies dopaminergiques : </a:t>
            </a:r>
            <a:r>
              <a:rPr lang="fr-FR" sz="1800" b="1" u="sng" dirty="0">
                <a:solidFill>
                  <a:srgbClr val="C00000"/>
                </a:solidFill>
                <a:latin typeface="Outfit"/>
              </a:rPr>
              <a:t>La voie tubéro-infundibulaire</a:t>
            </a:r>
            <a:endParaRPr lang="fr-FR" sz="2800" kern="100" dirty="0">
              <a:effectLst/>
              <a:latin typeface="Outfit"/>
              <a:ea typeface="Aptos" panose="020B0004020202020204" pitchFamily="34" charset="0"/>
              <a:cs typeface="Times New Roman" panose="02020603050405020304" pitchFamily="18" charset="0"/>
            </a:endParaRPr>
          </a:p>
          <a:p>
            <a:endParaRPr lang="fr-FR" dirty="0"/>
          </a:p>
        </p:txBody>
      </p:sp>
      <p:pic>
        <p:nvPicPr>
          <p:cNvPr id="5" name="Picture 6" descr="https://attachment.outlook.live.net/owa/MSA%3AMolttes%40hotmail.fr/service.svc/s/GetAttachmentThumbnail?id=AQMkADAwATY0MDABLTk1ODktYTJiMC0wMAItMDAKAEYAAAN9mUX5n7xVT4XMU7d9XgeZBwCvxGLUi5IGRbNMUbVVEzXDAAACAQwAAACvxGLUi5IGRbNMUbVVEzXDAARpUYR8AAAAARIAEAAwvZo%2FegZ%2BTKQUrmYbLwXW&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I0NzI5LCJleHAiOjE2MTcyMjUzMjksImlzcyI6IjAwMDAwMDAyLTAwMDAtMGZmMS1jZTAwLTAwMDAwMDAwMDAwMEA4NGRmOWU3Zi1lOWY2LTQwYWYtYjQzNS1hYWFhYWFhYWFhYWEiLCJhdWQiOiIwMDAwMDAwMi0wMDAwLTBmZjEtY2UwMC0wMDAwMDAwMDAwMDAvYXR0YWNobWVudC5vdXRsb29rLmxpdmUubmV0QDg0ZGY5ZTdmLWU5ZjYtNDBhZi1iNDM1LWFhYWFhYWFhYWFhYSIsImhhcHAiOiJvd2EifQ.eesKXYjYh25dYgdJawrqw23ZefWVt2IPi0L8dOr3VblFZCf--G8015AB7MBo7rNGGi8QtETaovIzA8xYEGZQ8HpFwUKSXwWRFpEkCQ4rR55-icM_dxPoPN76jPwZHvNDP1l6rWI_aaMxIsHa26DF8TFOocbLed06VSainSqKSur4kxP2JwtXGhKY6LcNZS6UVU0hqQrC_yDWxL-A791R0GrQCeyBxU0lfyks-7bhJIBSx02RRvTPCmU24LFp8-M6WbKbIMDifwgsCM3RD-ToDkIK7Md24sUrrXi208GOBob3a_Ar2qisZ7LyWWA6Hy-LVPyDDA2c8htR9zTt4j7GDw&amp;X-OWA-CANARY=Hbts6kPeR0CjIZfHSX0rjRCwaxeJ9NgYfNqWAwnX9nzSyqZrBQCNjCp7kq2IZnEZx7oOh0Xh5KA.&amp;owa=outlook.live.com&amp;scriptVer=20210322004.05&amp;animation=true">
            <a:extLst>
              <a:ext uri="{FF2B5EF4-FFF2-40B4-BE49-F238E27FC236}">
                <a16:creationId xmlns:a16="http://schemas.microsoft.com/office/drawing/2014/main" id="{247D29B2-DE8D-9D8D-E2DA-EB83FD04F9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87" y="3165371"/>
            <a:ext cx="3540103" cy="2551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attachment.outlook.live.net/owa/MSA%3AMolttes%40hotmail.fr/service.svc/s/GetAttachmentThumbnail?id=AQMkADAwATY0MDABLTk1ODktYTJiMC0wMAItMDAKAEYAAAN9mUX5n7xVT4XMU7d9XgeZBwCvxGLUi5IGRbNMUbVVEzXDAAACAQwAAACvxGLUi5IGRbNMUbVVEzXDAARpUYR9AAAAARIAEADLIrxUQdNUT7dDkh0fcMV5&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I1MDE3LCJleHAiOjE2MTcyMjU2MTcsImlzcyI6IjAwMDAwMDAyLTAwMDAtMGZmMS1jZTAwLTAwMDAwMDAwMDAwMEA4NGRmOWU3Zi1lOWY2LTQwYWYtYjQzNS1hYWFhYWFhYWFhYWEiLCJhdWQiOiIwMDAwMDAwMi0wMDAwLTBmZjEtY2UwMC0wMDAwMDAwMDAwMDAvYXR0YWNobWVudC5vdXRsb29rLmxpdmUubmV0QDg0ZGY5ZTdmLWU5ZjYtNDBhZi1iNDM1LWFhYWFhYWFhYWFhYSIsImhhcHAiOiJvd2EifQ.dtTqXNpQHYG8T-YBYV6kW9bBw8BEtTGrJEdfRtJ9JBjpYsWzh1iSLtWQ-4SH42p9zMh4TCgqxuVFJxPyOE8PL5Io630EraIuQBt9KoTyw2rfM9e19vKouBaqso6n6gHFG1woLImmXoMPybOgS0rcp35GGpsZHERCYcXiahwyduHYfe7pVSNTey3Ho8OsbudeUVp8kSiTBPadM_pE_mWBpYp9BQMrzod2B5D_CdjYDQUYZxwW4hjeGzKyLQdZlkMP70KRPXreS0Ii0V9KGG_kDbLMdsK90buG0IQ8MT59anjXLU0JbI0TKbv1bAWWPMCLDFc9mdPJqLnwWzKhJtbczQ&amp;X-OWA-CANARY=Gu2lei8VRUSQw5OLFZMfpHDBIqWJ9NgYozOc3atr2xtd73OtwSyCCBIrKJGIDorfC_jlxS_0snE.&amp;owa=outlook.live.com&amp;scriptVer=20210322004.05&amp;animation=true">
            <a:extLst>
              <a:ext uri="{FF2B5EF4-FFF2-40B4-BE49-F238E27FC236}">
                <a16:creationId xmlns:a16="http://schemas.microsoft.com/office/drawing/2014/main" id="{DB410DDF-583F-0F52-2430-B5D9FC40BA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17437" y="3183308"/>
            <a:ext cx="3788228" cy="25513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s://attachment.outlook.live.net/owa/MSA%3AMolttes%40hotmail.fr/service.svc/s/GetAttachmentThumbnail?id=AQMkADAwATY0MDABLTk1ODktYTJiMC0wMAItMDAKAEYAAAN9mUX5n7xVT4XMU7d9XgeZBwCvxGLUi5IGRbNMUbVVEzXDAAACAQwAAACvxGLUi5IGRbNMUbVVEzXDAARpUYR%2BAAAAARIAEACLzEPBN27eRpl9N3dZ9tzJ&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I1MDE3LCJleHAiOjE2MTcyMjU2MTcsImlzcyI6IjAwMDAwMDAyLTAwMDAtMGZmMS1jZTAwLTAwMDAwMDAwMDAwMEA4NGRmOWU3Zi1lOWY2LTQwYWYtYjQzNS1hYWFhYWFhYWFhYWEiLCJhdWQiOiIwMDAwMDAwMi0wMDAwLTBmZjEtY2UwMC0wMDAwMDAwMDAwMDAvYXR0YWNobWVudC5vdXRsb29rLmxpdmUubmV0QDg0ZGY5ZTdmLWU5ZjYtNDBhZi1iNDM1LWFhYWFhYWFhYWFhYSIsImhhcHAiOiJvd2EifQ.dtTqXNpQHYG8T-YBYV6kW9bBw8BEtTGrJEdfRtJ9JBjpYsWzh1iSLtWQ-4SH42p9zMh4TCgqxuVFJxPyOE8PL5Io630EraIuQBt9KoTyw2rfM9e19vKouBaqso6n6gHFG1woLImmXoMPybOgS0rcp35GGpsZHERCYcXiahwyduHYfe7pVSNTey3Ho8OsbudeUVp8kSiTBPadM_pE_mWBpYp9BQMrzod2B5D_CdjYDQUYZxwW4hjeGzKyLQdZlkMP70KRPXreS0Ii0V9KGG_kDbLMdsK90buG0IQ8MT59anjXLU0JbI0TKbv1bAWWPMCLDFc9mdPJqLnwWzKhJtbczQ&amp;X-OWA-CANARY=-PUow_GRJ0ObfCubSeNhx_AL3tyJ9NgYhJUC5C-EV6UYAeCsKYvJph2f0kPbuiPFyxhRD1v65Zk.&amp;owa=outlook.live.com&amp;scriptVer=20210322004.05&amp;animation=true">
            <a:extLst>
              <a:ext uri="{FF2B5EF4-FFF2-40B4-BE49-F238E27FC236}">
                <a16:creationId xmlns:a16="http://schemas.microsoft.com/office/drawing/2014/main" id="{C651B12C-5ACE-C017-3AFE-DE5D5CEF56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77227" y="3200223"/>
            <a:ext cx="3547986" cy="251651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8A07F132-8736-F580-4394-B4C153A5D865}"/>
              </a:ext>
            </a:extLst>
          </p:cNvPr>
          <p:cNvSpPr txBox="1"/>
          <p:nvPr/>
        </p:nvSpPr>
        <p:spPr>
          <a:xfrm>
            <a:off x="646817" y="2300889"/>
            <a:ext cx="2397582" cy="646331"/>
          </a:xfrm>
          <a:prstGeom prst="rect">
            <a:avLst/>
          </a:prstGeom>
          <a:noFill/>
        </p:spPr>
        <p:txBody>
          <a:bodyPr wrap="square" rtlCol="0">
            <a:spAutoFit/>
          </a:bodyPr>
          <a:lstStyle/>
          <a:p>
            <a:r>
              <a:rPr lang="fr-FR" dirty="0">
                <a:solidFill>
                  <a:srgbClr val="FFFF00"/>
                </a:solidFill>
                <a:latin typeface="Outfit"/>
              </a:rPr>
              <a:t>Sérotonine</a:t>
            </a:r>
            <a:r>
              <a:rPr lang="fr-FR" dirty="0">
                <a:latin typeface="Outfit"/>
              </a:rPr>
              <a:t> stimule la libération de Prolactine</a:t>
            </a:r>
          </a:p>
        </p:txBody>
      </p:sp>
      <p:sp>
        <p:nvSpPr>
          <p:cNvPr id="15" name="ZoneTexte 14">
            <a:extLst>
              <a:ext uri="{FF2B5EF4-FFF2-40B4-BE49-F238E27FC236}">
                <a16:creationId xmlns:a16="http://schemas.microsoft.com/office/drawing/2014/main" id="{97C5F64E-B742-1E60-3A7F-39B9E5082F25}"/>
              </a:ext>
            </a:extLst>
          </p:cNvPr>
          <p:cNvSpPr txBox="1"/>
          <p:nvPr/>
        </p:nvSpPr>
        <p:spPr>
          <a:xfrm>
            <a:off x="4955711" y="2309346"/>
            <a:ext cx="2397582" cy="646331"/>
          </a:xfrm>
          <a:prstGeom prst="rect">
            <a:avLst/>
          </a:prstGeom>
          <a:noFill/>
        </p:spPr>
        <p:txBody>
          <a:bodyPr wrap="square" rtlCol="0">
            <a:spAutoFit/>
          </a:bodyPr>
          <a:lstStyle/>
          <a:p>
            <a:r>
              <a:rPr lang="fr-FR" dirty="0">
                <a:solidFill>
                  <a:schemeClr val="accent5">
                    <a:lumMod val="75000"/>
                  </a:schemeClr>
                </a:solidFill>
                <a:latin typeface="Outfit"/>
              </a:rPr>
              <a:t>Dopamine</a:t>
            </a:r>
            <a:r>
              <a:rPr lang="fr-FR" dirty="0">
                <a:latin typeface="Outfit"/>
              </a:rPr>
              <a:t> inhibe la libération de Prolactine</a:t>
            </a:r>
          </a:p>
        </p:txBody>
      </p:sp>
      <p:sp>
        <p:nvSpPr>
          <p:cNvPr id="18" name="ZoneTexte 17">
            <a:extLst>
              <a:ext uri="{FF2B5EF4-FFF2-40B4-BE49-F238E27FC236}">
                <a16:creationId xmlns:a16="http://schemas.microsoft.com/office/drawing/2014/main" id="{A8AFB6E7-6140-CD79-D5F3-0400D4C129ED}"/>
              </a:ext>
            </a:extLst>
          </p:cNvPr>
          <p:cNvSpPr txBox="1"/>
          <p:nvPr/>
        </p:nvSpPr>
        <p:spPr>
          <a:xfrm>
            <a:off x="8770714" y="1581910"/>
            <a:ext cx="2397582" cy="1477328"/>
          </a:xfrm>
          <a:prstGeom prst="rect">
            <a:avLst/>
          </a:prstGeom>
          <a:noFill/>
        </p:spPr>
        <p:txBody>
          <a:bodyPr wrap="square" rtlCol="0">
            <a:spAutoFit/>
          </a:bodyPr>
          <a:lstStyle/>
          <a:p>
            <a:r>
              <a:rPr lang="fr-FR" dirty="0">
                <a:latin typeface="Outfit"/>
              </a:rPr>
              <a:t>Les deux antagonismes atténuent l’hyperprolactinémie induite par le blocage des D2</a:t>
            </a:r>
          </a:p>
        </p:txBody>
      </p:sp>
      <p:sp>
        <p:nvSpPr>
          <p:cNvPr id="19" name="ZoneTexte 18">
            <a:extLst>
              <a:ext uri="{FF2B5EF4-FFF2-40B4-BE49-F238E27FC236}">
                <a16:creationId xmlns:a16="http://schemas.microsoft.com/office/drawing/2014/main" id="{699EEADA-7DFF-F8B4-35E4-014242E07D9F}"/>
              </a:ext>
            </a:extLst>
          </p:cNvPr>
          <p:cNvSpPr txBox="1"/>
          <p:nvPr/>
        </p:nvSpPr>
        <p:spPr>
          <a:xfrm>
            <a:off x="266787" y="5730212"/>
            <a:ext cx="11898422" cy="923330"/>
          </a:xfrm>
          <a:prstGeom prst="rect">
            <a:avLst/>
          </a:prstGeom>
          <a:noFill/>
        </p:spPr>
        <p:txBody>
          <a:bodyPr wrap="square" rtlCol="0">
            <a:spAutoFit/>
          </a:bodyPr>
          <a:lstStyle/>
          <a:p>
            <a:r>
              <a:rPr lang="fr-FR" b="1" dirty="0">
                <a:solidFill>
                  <a:srgbClr val="C00000"/>
                </a:solidFill>
                <a:latin typeface="Outfit"/>
              </a:rPr>
              <a:t>LE BLOCAGE DES 5HT2A DE L’HYPOPHYSE PAR UN ATP ATYPIQUE DIMINUE LA LIBERATION DE PROLACTINE ET PERMET DE CONTRECARRER LE BLOCAGE DES D2 QUI L’AUGMENTE. </a:t>
            </a:r>
          </a:p>
          <a:p>
            <a:endParaRPr lang="fr-FR" dirty="0"/>
          </a:p>
        </p:txBody>
      </p:sp>
      <p:pic>
        <p:nvPicPr>
          <p:cNvPr id="4" name="Image 3">
            <a:extLst>
              <a:ext uri="{FF2B5EF4-FFF2-40B4-BE49-F238E27FC236}">
                <a16:creationId xmlns:a16="http://schemas.microsoft.com/office/drawing/2014/main" id="{6558E03A-7126-F03D-3385-F683FD5E0AC4}"/>
              </a:ext>
            </a:extLst>
          </p:cNvPr>
          <p:cNvPicPr>
            <a:picLocks noChangeAspect="1"/>
          </p:cNvPicPr>
          <p:nvPr/>
        </p:nvPicPr>
        <p:blipFill>
          <a:blip r:embed="rId17"/>
          <a:stretch>
            <a:fillRect/>
          </a:stretch>
        </p:blipFill>
        <p:spPr>
          <a:xfrm>
            <a:off x="230663" y="653557"/>
            <a:ext cx="883997" cy="725487"/>
          </a:xfrm>
          <a:prstGeom prst="rect">
            <a:avLst/>
          </a:prstGeom>
        </p:spPr>
      </p:pic>
      <p:sp>
        <p:nvSpPr>
          <p:cNvPr id="6" name="Titre 1">
            <a:extLst>
              <a:ext uri="{FF2B5EF4-FFF2-40B4-BE49-F238E27FC236}">
                <a16:creationId xmlns:a16="http://schemas.microsoft.com/office/drawing/2014/main" id="{D2F14DFD-CF92-59CF-B44F-D3767CEE24BD}"/>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52/88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96497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CAB3FC3A-C376-F441-FD88-C5507DE382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FBE5C7-6445-676A-8CD7-66BF0E6F7A3F}"/>
              </a:ext>
            </a:extLst>
          </p:cNvPr>
          <p:cNvSpPr/>
          <p:nvPr/>
        </p:nvSpPr>
        <p:spPr>
          <a:xfrm>
            <a:off x="0" y="457201"/>
            <a:ext cx="12191999" cy="6400798"/>
          </a:xfrm>
          <a:prstGeom prst="rect">
            <a:avLst/>
          </a:prstGeom>
          <a:no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9BCBB8D8-559C-A7A7-E39A-F8A50CAD44C3}"/>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2241C375-5CA6-6151-AF87-4761D949100F}"/>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5E1B06DC-A42F-D682-8536-EEF3EFC27AF1}"/>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C180581A-09AC-7348-B5A4-6EBCED874B86}"/>
              </a:ext>
            </a:extLst>
          </p:cNvPr>
          <p:cNvSpPr txBox="1"/>
          <p:nvPr/>
        </p:nvSpPr>
        <p:spPr>
          <a:xfrm>
            <a:off x="206214" y="555811"/>
            <a:ext cx="11234935" cy="5324535"/>
          </a:xfrm>
          <a:prstGeom prst="rect">
            <a:avLst/>
          </a:prstGeom>
          <a:noFill/>
        </p:spPr>
        <p:txBody>
          <a:bodyPr wrap="square">
            <a:spAutoFit/>
          </a:bodyPr>
          <a:lstStyle/>
          <a:p>
            <a:r>
              <a:rPr lang="fr-FR" sz="3200" dirty="0"/>
              <a:t>         </a:t>
            </a:r>
            <a:r>
              <a:rPr lang="fr-FR" sz="2800" b="1" u="sng" dirty="0">
                <a:latin typeface="Outfit"/>
              </a:rPr>
              <a:t>AVANTAGE DES ATYPIQUES VS TYPIQUES:</a:t>
            </a:r>
          </a:p>
          <a:p>
            <a:endParaRPr lang="fr-FR" sz="2800" dirty="0">
              <a:latin typeface="Outfit"/>
            </a:endParaRPr>
          </a:p>
          <a:p>
            <a:r>
              <a:rPr lang="fr-FR" sz="2800" dirty="0">
                <a:latin typeface="Outfit"/>
              </a:rPr>
              <a:t>Au niveau des voies </a:t>
            </a:r>
            <a:r>
              <a:rPr lang="fr-FR" sz="2800" dirty="0" err="1">
                <a:latin typeface="Outfit"/>
              </a:rPr>
              <a:t>nigrostriée</a:t>
            </a:r>
            <a:r>
              <a:rPr lang="fr-FR" sz="2800" dirty="0">
                <a:latin typeface="Outfit"/>
              </a:rPr>
              <a:t> et </a:t>
            </a:r>
            <a:r>
              <a:rPr lang="fr-FR" sz="2800" dirty="0" err="1">
                <a:latin typeface="Outfit"/>
              </a:rPr>
              <a:t>tuberoinfundibulaire</a:t>
            </a:r>
            <a:r>
              <a:rPr lang="fr-FR" sz="2800" dirty="0">
                <a:latin typeface="Outfit"/>
              </a:rPr>
              <a:t>, il existe une transmission DA suffisante avec les ATPA pour inverser les ES des antagonistes D2. </a:t>
            </a:r>
          </a:p>
          <a:p>
            <a:endParaRPr lang="fr-FR" sz="2800" dirty="0">
              <a:latin typeface="Outfit"/>
            </a:endParaRPr>
          </a:p>
          <a:p>
            <a:r>
              <a:rPr lang="fr-FR" sz="2800" dirty="0">
                <a:latin typeface="Outfit"/>
              </a:rPr>
              <a:t>Au niveau de la voie mésolimbique, il n’y a pas de différence dans la transmission DA avec les ATPC et les ATPA (leur action est tout aussi puissante). </a:t>
            </a:r>
          </a:p>
          <a:p>
            <a:endParaRPr lang="fr-FR" sz="2800" dirty="0">
              <a:latin typeface="Outfit"/>
            </a:endParaRPr>
          </a:p>
          <a:p>
            <a:r>
              <a:rPr lang="fr-FR" sz="2800" dirty="0">
                <a:latin typeface="Outfit"/>
              </a:rPr>
              <a:t>Cela est dû aux </a:t>
            </a:r>
            <a:r>
              <a:rPr lang="fr-FR" sz="2800" b="1" dirty="0">
                <a:latin typeface="Outfit"/>
              </a:rPr>
              <a:t>différences régionales </a:t>
            </a:r>
            <a:r>
              <a:rPr lang="fr-FR" sz="2800" dirty="0">
                <a:latin typeface="Outfit"/>
              </a:rPr>
              <a:t>dans la manière dont les </a:t>
            </a:r>
            <a:r>
              <a:rPr lang="fr-FR" sz="2800" b="1" dirty="0">
                <a:latin typeface="Outfit"/>
              </a:rPr>
              <a:t>récepteurs 5HT2A ont une action sur la transmission dopaminergique</a:t>
            </a:r>
            <a:r>
              <a:rPr lang="fr-FR" sz="2800" dirty="0">
                <a:latin typeface="Outfit"/>
              </a:rPr>
              <a:t>.  </a:t>
            </a:r>
          </a:p>
        </p:txBody>
      </p:sp>
      <p:pic>
        <p:nvPicPr>
          <p:cNvPr id="4" name="Image 3">
            <a:extLst>
              <a:ext uri="{FF2B5EF4-FFF2-40B4-BE49-F238E27FC236}">
                <a16:creationId xmlns:a16="http://schemas.microsoft.com/office/drawing/2014/main" id="{B9CD6D7F-6816-3814-5604-96CD68A29ABE}"/>
              </a:ext>
            </a:extLst>
          </p:cNvPr>
          <p:cNvPicPr>
            <a:picLocks noChangeAspect="1"/>
          </p:cNvPicPr>
          <p:nvPr/>
        </p:nvPicPr>
        <p:blipFill>
          <a:blip r:embed="rId14"/>
          <a:stretch>
            <a:fillRect/>
          </a:stretch>
        </p:blipFill>
        <p:spPr>
          <a:xfrm>
            <a:off x="271965" y="524927"/>
            <a:ext cx="814565" cy="778948"/>
          </a:xfrm>
          <a:prstGeom prst="rect">
            <a:avLst/>
          </a:prstGeom>
        </p:spPr>
      </p:pic>
      <p:sp>
        <p:nvSpPr>
          <p:cNvPr id="5" name="Titre 1">
            <a:extLst>
              <a:ext uri="{FF2B5EF4-FFF2-40B4-BE49-F238E27FC236}">
                <a16:creationId xmlns:a16="http://schemas.microsoft.com/office/drawing/2014/main" id="{69ADCF82-59C9-A95D-730F-7D2080556F80}"/>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555834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35F3B5CE-5E25-5A9E-5D92-0549709335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D486EB-2DE5-B7B3-F411-ECE38F71243B}"/>
              </a:ext>
            </a:extLst>
          </p:cNvPr>
          <p:cNvSpPr/>
          <p:nvPr/>
        </p:nvSpPr>
        <p:spPr>
          <a:xfrm>
            <a:off x="0" y="457201"/>
            <a:ext cx="12191999" cy="6400798"/>
          </a:xfrm>
          <a:prstGeom prst="rect">
            <a:avLst/>
          </a:prstGeom>
          <a:no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666391CC-4F9B-08CD-006C-3F817DFF563A}"/>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5BFB314C-22B4-87AC-56B5-7BD9D3427878}"/>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83F4D925-1921-9F5E-C0DD-BF7235823AC8}"/>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F2F5B123-4985-AB1B-E42C-1E697D091515}"/>
              </a:ext>
            </a:extLst>
          </p:cNvPr>
          <p:cNvSpPr txBox="1"/>
          <p:nvPr/>
        </p:nvSpPr>
        <p:spPr>
          <a:xfrm>
            <a:off x="206214" y="555811"/>
            <a:ext cx="11234935" cy="4278094"/>
          </a:xfrm>
          <a:prstGeom prst="rect">
            <a:avLst/>
          </a:prstGeom>
          <a:noFill/>
        </p:spPr>
        <p:txBody>
          <a:bodyPr wrap="square">
            <a:spAutoFit/>
          </a:bodyPr>
          <a:lstStyle/>
          <a:p>
            <a:r>
              <a:rPr lang="fr-FR" sz="3200" dirty="0"/>
              <a:t>         </a:t>
            </a:r>
            <a:r>
              <a:rPr lang="fr-FR" sz="3200" b="1" u="sng" dirty="0">
                <a:latin typeface="Outfit"/>
              </a:rPr>
              <a:t>AUTRES PROPRIETE : AGONISME PARTIEL 5 HT1 de  </a:t>
            </a:r>
          </a:p>
          <a:p>
            <a:r>
              <a:rPr lang="fr-FR" sz="3200" dirty="0">
                <a:latin typeface="Outfit"/>
              </a:rPr>
              <a:t>         </a:t>
            </a:r>
            <a:r>
              <a:rPr lang="fr-FR" sz="3200" b="1" u="sng" dirty="0">
                <a:latin typeface="Outfit"/>
              </a:rPr>
              <a:t>l’ARIPIPRAZOL –&gt; DIMINUTION SEP</a:t>
            </a:r>
          </a:p>
          <a:p>
            <a:endParaRPr lang="fr-FR" sz="3200" b="1" u="sng" dirty="0">
              <a:effectLst/>
              <a:latin typeface="Outfit"/>
            </a:endParaRPr>
          </a:p>
          <a:p>
            <a:r>
              <a:rPr lang="fr-FR" dirty="0">
                <a:latin typeface="Outfit"/>
              </a:rPr>
              <a:t>Certains ATP agissent en stabilisant la neurotransmission DA dans un état intermédiaire entre antagonisme et </a:t>
            </a:r>
            <a:r>
              <a:rPr lang="fr-FR" dirty="0" err="1">
                <a:latin typeface="Outfit"/>
              </a:rPr>
              <a:t>agonisme</a:t>
            </a:r>
            <a:r>
              <a:rPr lang="fr-FR" dirty="0">
                <a:latin typeface="Outfit"/>
              </a:rPr>
              <a:t> = agonistes partiels D2. </a:t>
            </a:r>
          </a:p>
          <a:p>
            <a:r>
              <a:rPr lang="fr-FR" dirty="0">
                <a:latin typeface="Outfit"/>
              </a:rPr>
              <a:t>Ces ATP nécessitent un équilibre fin entre les actions agoniste et antagoniste. </a:t>
            </a:r>
          </a:p>
          <a:p>
            <a:r>
              <a:rPr lang="fr-FR" dirty="0">
                <a:latin typeface="Outfit"/>
              </a:rPr>
              <a:t>Tous les ATP utilisant cette propriété ont des degrés d’</a:t>
            </a:r>
            <a:r>
              <a:rPr lang="fr-FR" dirty="0" err="1">
                <a:latin typeface="Outfit"/>
              </a:rPr>
              <a:t>agonisme</a:t>
            </a:r>
            <a:r>
              <a:rPr lang="fr-FR" dirty="0">
                <a:latin typeface="Outfit"/>
              </a:rPr>
              <a:t> faible =&gt; faible transduction du signal au niveau du striatum qui permet d’éviter les SEP et au niveau de la voie mésolimbique de lutter contre l’</a:t>
            </a:r>
            <a:r>
              <a:rPr lang="fr-FR" dirty="0" err="1">
                <a:latin typeface="Outfit"/>
              </a:rPr>
              <a:t>hyperdopaminergie</a:t>
            </a:r>
            <a:r>
              <a:rPr lang="fr-FR" dirty="0">
                <a:latin typeface="Outfit"/>
              </a:rPr>
              <a:t>.</a:t>
            </a:r>
          </a:p>
          <a:p>
            <a:r>
              <a:rPr lang="fr-FR" dirty="0">
                <a:latin typeface="Outfit"/>
              </a:rPr>
              <a:t>Ex : l’ARIPIPRAZOLE : son équilibre d’action lui permet de réduire les symptômes  positifs sans aggraver les symptômes négatifs.</a:t>
            </a:r>
          </a:p>
          <a:p>
            <a:r>
              <a:rPr lang="fr-FR" dirty="0">
                <a:latin typeface="Outfit"/>
              </a:rPr>
              <a:t> </a:t>
            </a:r>
            <a:r>
              <a:rPr lang="fr-FR" b="1" dirty="0">
                <a:solidFill>
                  <a:srgbClr val="002060"/>
                </a:solidFill>
                <a:latin typeface="Outfit"/>
              </a:rPr>
              <a:t>L’AGONISME PARTIEL DES D2 CONFÈRE A UN ATP DES PROPRIÉTÉS ATYPIQUES. </a:t>
            </a:r>
          </a:p>
          <a:p>
            <a:endParaRPr lang="fr-FR" sz="3200" dirty="0">
              <a:effectLst/>
            </a:endParaRPr>
          </a:p>
        </p:txBody>
      </p:sp>
      <p:pic>
        <p:nvPicPr>
          <p:cNvPr id="4" name="Picture 2" descr="https://attachment.outlook.live.net/owa/MSA%3AMolttes%40hotmail.fr/service.svc/s/GetAttachmentThumbnail?id=AQMkADAwATY0MDABLTk1ODktYTJiMC0wMAItMDAKAEYAAAN9mUX5n7xVT4XMU7d9XgeZBwCvxGLUi5IGRbNMUbVVEzXDAAACAQwAAACvxGLUi5IGRbNMUbVVEzXDAARpUYSJAAAAARIAEAAVg%2B0tJBMuSKPyh69Z9frH&amp;thumbnailType=2&amp;isc=1&amp;token=eyJhbGciOiJSUzI1NiIsImtpZCI6IjMwODE3OUNFNUY0QjUyRTc4QjJEQjg5NjZCQUY0RUNDMzcyN0FFRUUiLCJ0eXAiOiJKV1QiLCJ4NXQiOiJNSUY1emw5TFV1ZUxMYmlXYTY5T3pEY25ydTQifQ.eyJvcmlnaW4iOiJodHRwczovL291dGxvb2subGl2ZS5jb20iLCJ1YyI6ImI0MzNmOTNjMzAyOTQxMTBhMWIxYTY0NjhlN2E5ZDk0IiwidmVyIjoiRXhjaGFuZ2UuQ2FsbGJhY2suVjEiLCJhcHBjdHhzZW5kZXIiOiJPd2FEb3dubG9hZEA4NGRmOWU3Zi1lOWY2LTQwYWYtYjQzNS1hYWFhYWFhYWFhYWEiLCJpc3NyaW5nIjoiV1ciLCJhcHBjdHgiOiJ7XCJtc2V4Y2hwcm90XCI6XCJvd2FcIixcInB1aWRcIjpcIjE3NTkyMjExMTMyNjY4NjRcIixcInNjb3BlXCI6XCJPd2FEb3dubG9hZFwiLFwib2lkXCI6XCIwMDA2NDAwMC05NTg5LWEyYjAtMDAwMC0wMDAwMDAwMDAwMDBcIixcInByaW1hcnlzaWRcIjpcIlMtMS0yODI3LTQwOTYwMC0yNTA4ODI1MjY0XCJ9IiwibmJmIjoxNjE3MjI3NzE2LCJleHAiOjE2MTcyMjgzMTYsImlzcyI6IjAwMDAwMDAyLTAwMDAtMGZmMS1jZTAwLTAwMDAwMDAwMDAwMEA4NGRmOWU3Zi1lOWY2LTQwYWYtYjQzNS1hYWFhYWFhYWFhYWEiLCJhdWQiOiIwMDAwMDAwMi0wMDAwLTBmZjEtY2UwMC0wMDAwMDAwMDAwMDAvYXR0YWNobWVudC5vdXRsb29rLmxpdmUubmV0QDg0ZGY5ZTdmLWU5ZjYtNDBhZi1iNDM1LWFhYWFhYWFhYWFhYSIsImhhcHAiOiJvd2EifQ.ZCVL9_Z_J9Ub5Muia9oht8AgpIZ5k0UXyzf7FElQQyDdvN4lZW0YLVViOcZiGswSZL5qdy-fU43jq2ApBkqgwjTsJZGCRc4bWeR8P2y_e0UCzIEY84ydqZDuGPgr6Oq0aq-8ZD9NiRM1R7_bgroEkY3hQ3StlyfFAIMeo5BMIw309vrg5bQ5Q6Nc9o4UtMp0xRkO39rIVScmJKpfTkFoyXhqP8zvrtfaavxb8sPpmsvGzK2G_F-O2ZoEvOzD0KspsclErV53jfnRhZPSSaiyUbxHdcQFNBXhbWnmkGupOKoVZMkIV9fr6KWICFC9-F8XmUenTGw85wEHKmv2uOuI9A&amp;X-OWA-CANARY=TxfVzh7VPkyBsSeAblkIIlAfQNOP9NgY-HzMmo6WRjPbKZeNyQ-WGsVxT9J2NalLbtHpFn3Fu5o.&amp;owa=outlook.live.com&amp;scriptVer=20210322004.05&amp;animation=true">
            <a:extLst>
              <a:ext uri="{FF2B5EF4-FFF2-40B4-BE49-F238E27FC236}">
                <a16:creationId xmlns:a16="http://schemas.microsoft.com/office/drawing/2014/main" id="{9D4D92C3-6125-64E2-B499-C19E93572E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1591" y="4553103"/>
            <a:ext cx="7004179" cy="17490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85FD2D49-5F8E-374A-A1A0-B57637342114}"/>
              </a:ext>
            </a:extLst>
          </p:cNvPr>
          <p:cNvPicPr>
            <a:picLocks noChangeAspect="1"/>
          </p:cNvPicPr>
          <p:nvPr/>
        </p:nvPicPr>
        <p:blipFill>
          <a:blip r:embed="rId15"/>
          <a:stretch>
            <a:fillRect/>
          </a:stretch>
        </p:blipFill>
        <p:spPr>
          <a:xfrm>
            <a:off x="153401" y="695094"/>
            <a:ext cx="883997" cy="725487"/>
          </a:xfrm>
          <a:prstGeom prst="rect">
            <a:avLst/>
          </a:prstGeom>
        </p:spPr>
      </p:pic>
      <p:sp>
        <p:nvSpPr>
          <p:cNvPr id="7" name="Titre 1">
            <a:extLst>
              <a:ext uri="{FF2B5EF4-FFF2-40B4-BE49-F238E27FC236}">
                <a16:creationId xmlns:a16="http://schemas.microsoft.com/office/drawing/2014/main" id="{80136BAE-D291-800D-3C09-6FE18BD47E92}"/>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116650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42862-047D-ABCE-F00C-32AD93D78A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D11108-1F32-2AE3-0317-1D7D2A894BAC}"/>
              </a:ext>
            </a:extLst>
          </p:cNvPr>
          <p:cNvSpPr/>
          <p:nvPr/>
        </p:nvSpPr>
        <p:spPr>
          <a:xfrm>
            <a:off x="0" y="45720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2C35C3C-1CD7-8664-BA18-D402FC906827}"/>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9F9CD7F3-B9C1-FB50-E199-FB6047EF47B9}"/>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5CE43F19-90A4-654B-9040-210EE7F1D949}"/>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F99DE226-7BF7-CE1C-88B3-FB125F53D290}"/>
              </a:ext>
            </a:extLst>
          </p:cNvPr>
          <p:cNvSpPr txBox="1"/>
          <p:nvPr/>
        </p:nvSpPr>
        <p:spPr>
          <a:xfrm>
            <a:off x="478531" y="729880"/>
            <a:ext cx="11234935" cy="3570208"/>
          </a:xfrm>
          <a:prstGeom prst="rect">
            <a:avLst/>
          </a:prstGeom>
          <a:noFill/>
        </p:spPr>
        <p:txBody>
          <a:bodyPr wrap="square">
            <a:spAutoFit/>
          </a:bodyPr>
          <a:lstStyle/>
          <a:p>
            <a:r>
              <a:rPr lang="fr-FR" sz="3200" dirty="0"/>
              <a:t>             </a:t>
            </a:r>
            <a:r>
              <a:rPr lang="fr-FR" sz="3200" b="1" u="sng" dirty="0">
                <a:latin typeface="Outfit"/>
              </a:rPr>
              <a:t>Autres propriétés des ATYPIQUES</a:t>
            </a:r>
          </a:p>
          <a:p>
            <a:endParaRPr lang="fr-FR" sz="3200" b="1" u="sng" dirty="0">
              <a:effectLst/>
              <a:latin typeface="Outfit"/>
            </a:endParaRPr>
          </a:p>
          <a:p>
            <a:r>
              <a:rPr lang="fr-FR" dirty="0">
                <a:latin typeface="Outfit"/>
              </a:rPr>
              <a:t>Au-delà des 5HT2A et D2 les ATPA interagissent avec de nombreux systèmes de neurotransmission.</a:t>
            </a:r>
          </a:p>
          <a:p>
            <a:r>
              <a:rPr lang="fr-FR" dirty="0">
                <a:latin typeface="Outfit"/>
              </a:rPr>
              <a:t> </a:t>
            </a:r>
          </a:p>
          <a:p>
            <a:r>
              <a:rPr lang="fr-FR" dirty="0">
                <a:latin typeface="Outfit"/>
              </a:rPr>
              <a:t>Certaines de ces propriétés pharmacologiques contribuent pour certains ATP ATYPIQUES à d’autres effets thérapeutiques : </a:t>
            </a:r>
          </a:p>
          <a:p>
            <a:pPr lvl="2"/>
            <a:r>
              <a:rPr lang="fr-FR" b="1" dirty="0">
                <a:latin typeface="Outfit"/>
              </a:rPr>
              <a:t>Antidépresseur </a:t>
            </a:r>
          </a:p>
          <a:p>
            <a:pPr lvl="2"/>
            <a:r>
              <a:rPr lang="fr-FR" b="1" dirty="0">
                <a:latin typeface="Outfit"/>
              </a:rPr>
              <a:t>Anti maniaque </a:t>
            </a:r>
          </a:p>
          <a:p>
            <a:pPr lvl="2"/>
            <a:r>
              <a:rPr lang="fr-FR" b="1" dirty="0">
                <a:latin typeface="Outfit"/>
              </a:rPr>
              <a:t>Anxiolytique/Hypnotique/Sédatif </a:t>
            </a:r>
          </a:p>
          <a:p>
            <a:pPr lvl="2"/>
            <a:endParaRPr lang="fr-FR" b="1" dirty="0">
              <a:latin typeface="Outfit"/>
            </a:endParaRPr>
          </a:p>
          <a:p>
            <a:r>
              <a:rPr lang="fr-FR" dirty="0">
                <a:latin typeface="Outfit"/>
              </a:rPr>
              <a:t>Des effets secondaires :</a:t>
            </a:r>
            <a:r>
              <a:rPr lang="fr-FR" b="1" dirty="0">
                <a:latin typeface="Outfit"/>
              </a:rPr>
              <a:t> sédation, EI cardio métaboliques </a:t>
            </a:r>
          </a:p>
        </p:txBody>
      </p:sp>
      <p:pic>
        <p:nvPicPr>
          <p:cNvPr id="4" name="Image 3">
            <a:extLst>
              <a:ext uri="{FF2B5EF4-FFF2-40B4-BE49-F238E27FC236}">
                <a16:creationId xmlns:a16="http://schemas.microsoft.com/office/drawing/2014/main" id="{BBF47C57-3A16-C151-378D-8F0F8A38F315}"/>
              </a:ext>
            </a:extLst>
          </p:cNvPr>
          <p:cNvPicPr>
            <a:picLocks noChangeAspect="1"/>
          </p:cNvPicPr>
          <p:nvPr/>
        </p:nvPicPr>
        <p:blipFill>
          <a:blip r:embed="rId14"/>
          <a:stretch>
            <a:fillRect/>
          </a:stretch>
        </p:blipFill>
        <p:spPr>
          <a:xfrm>
            <a:off x="452360" y="734960"/>
            <a:ext cx="883997" cy="725487"/>
          </a:xfrm>
          <a:prstGeom prst="rect">
            <a:avLst/>
          </a:prstGeom>
        </p:spPr>
      </p:pic>
      <p:sp>
        <p:nvSpPr>
          <p:cNvPr id="5" name="Titre 1">
            <a:extLst>
              <a:ext uri="{FF2B5EF4-FFF2-40B4-BE49-F238E27FC236}">
                <a16:creationId xmlns:a16="http://schemas.microsoft.com/office/drawing/2014/main" id="{7B127E57-0E6A-DCB7-0CED-454DE29CB437}"/>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779591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A317-85EF-BA31-11D0-B3145EECAE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362F16-FA02-3E2C-6436-49900A7C7AFA}"/>
              </a:ext>
            </a:extLst>
          </p:cNvPr>
          <p:cNvSpPr/>
          <p:nvPr/>
        </p:nvSpPr>
        <p:spPr>
          <a:xfrm>
            <a:off x="0" y="45720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E3CD09CA-298F-9BC9-5D26-3C7C3765F4F4}"/>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287A94E4-E5AD-7C5C-1C7F-9808B2AB08D7}"/>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814DB326-96CD-9A80-A1F5-F9163295FF84}"/>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EBF9933F-1A8E-CBBE-249B-45E586D7B9E2}"/>
              </a:ext>
            </a:extLst>
          </p:cNvPr>
          <p:cNvSpPr txBox="1"/>
          <p:nvPr/>
        </p:nvSpPr>
        <p:spPr>
          <a:xfrm>
            <a:off x="504705" y="718763"/>
            <a:ext cx="11234935" cy="4278094"/>
          </a:xfrm>
          <a:prstGeom prst="rect">
            <a:avLst/>
          </a:prstGeom>
          <a:noFill/>
        </p:spPr>
        <p:txBody>
          <a:bodyPr wrap="square">
            <a:spAutoFit/>
          </a:bodyPr>
          <a:lstStyle/>
          <a:p>
            <a:r>
              <a:rPr lang="fr-FR" sz="3200" dirty="0"/>
              <a:t>            </a:t>
            </a:r>
            <a:r>
              <a:rPr lang="fr-FR" sz="3200" b="1" u="sng" dirty="0">
                <a:latin typeface="Outfit"/>
              </a:rPr>
              <a:t>Autres propriétés des ATYPIQUES</a:t>
            </a:r>
          </a:p>
          <a:p>
            <a:endParaRPr lang="fr-FR" sz="3200" b="1" u="sng" dirty="0">
              <a:effectLst/>
              <a:latin typeface="Outfit"/>
            </a:endParaRPr>
          </a:p>
          <a:p>
            <a:r>
              <a:rPr lang="fr-FR" dirty="0">
                <a:latin typeface="Outfit"/>
              </a:rPr>
              <a:t>Au-delà des 5HT2A et D2 les ATPA interagissent avec de nombreux systèmes de neurotransmission.</a:t>
            </a:r>
          </a:p>
          <a:p>
            <a:r>
              <a:rPr lang="fr-FR" dirty="0">
                <a:latin typeface="Outfit"/>
              </a:rPr>
              <a:t> </a:t>
            </a:r>
          </a:p>
          <a:p>
            <a:r>
              <a:rPr lang="fr-FR" dirty="0">
                <a:latin typeface="Outfit"/>
              </a:rPr>
              <a:t>Certaines de ces propriétés pharmacologiques contribuent pour certains ATP ATYPIQUES à d’autres effets thérapeutiques : </a:t>
            </a:r>
          </a:p>
          <a:p>
            <a:pPr lvl="2"/>
            <a:r>
              <a:rPr lang="fr-FR" sz="2800" b="1" dirty="0">
                <a:latin typeface="Outfit"/>
              </a:rPr>
              <a:t>Antidépresseur</a:t>
            </a:r>
            <a:r>
              <a:rPr lang="fr-FR" b="1" dirty="0">
                <a:latin typeface="Outfit"/>
              </a:rPr>
              <a:t> </a:t>
            </a:r>
          </a:p>
          <a:p>
            <a:pPr lvl="1"/>
            <a:r>
              <a:rPr lang="fr-FR" dirty="0">
                <a:solidFill>
                  <a:schemeClr val="tx1"/>
                </a:solidFill>
                <a:latin typeface="Outfit"/>
              </a:rPr>
              <a:t>Il s’agit des mêmes mécanismes pharmacologiques que ceux utilisés par les ATD : </a:t>
            </a:r>
          </a:p>
          <a:p>
            <a:pPr lvl="2"/>
            <a:r>
              <a:rPr lang="fr-FR" dirty="0">
                <a:solidFill>
                  <a:schemeClr val="tx1"/>
                </a:solidFill>
                <a:latin typeface="Outfit"/>
              </a:rPr>
              <a:t>Liaisons avec les récepteurs sérotoninergiques : </a:t>
            </a:r>
          </a:p>
          <a:p>
            <a:pPr lvl="3"/>
            <a:r>
              <a:rPr lang="fr-FR" dirty="0" err="1">
                <a:solidFill>
                  <a:schemeClr val="tx1"/>
                </a:solidFill>
                <a:latin typeface="Outfit"/>
              </a:rPr>
              <a:t>Agonsime</a:t>
            </a:r>
            <a:r>
              <a:rPr lang="fr-FR" dirty="0">
                <a:solidFill>
                  <a:schemeClr val="tx1"/>
                </a:solidFill>
                <a:latin typeface="Outfit"/>
              </a:rPr>
              <a:t> partiel 5HT1A</a:t>
            </a:r>
          </a:p>
          <a:p>
            <a:pPr lvl="3"/>
            <a:r>
              <a:rPr lang="fr-FR" dirty="0">
                <a:solidFill>
                  <a:schemeClr val="tx1"/>
                </a:solidFill>
                <a:latin typeface="Outfit"/>
              </a:rPr>
              <a:t>Antagonisme 5HT1B/D, 5HT2C, 5HT3, 5HT7</a:t>
            </a:r>
          </a:p>
          <a:p>
            <a:pPr lvl="2"/>
            <a:r>
              <a:rPr lang="fr-FR" dirty="0">
                <a:solidFill>
                  <a:schemeClr val="tx1"/>
                </a:solidFill>
                <a:latin typeface="Outfit"/>
              </a:rPr>
              <a:t>Inhibition de la recapture de sérotonine et/ou de la noradrénaline </a:t>
            </a:r>
          </a:p>
          <a:p>
            <a:pPr lvl="2"/>
            <a:r>
              <a:rPr lang="fr-FR" dirty="0">
                <a:solidFill>
                  <a:schemeClr val="tx1"/>
                </a:solidFill>
                <a:latin typeface="Outfit"/>
              </a:rPr>
              <a:t>Antagonisme ⍺2</a:t>
            </a:r>
          </a:p>
        </p:txBody>
      </p:sp>
      <p:pic>
        <p:nvPicPr>
          <p:cNvPr id="4" name="Image 3">
            <a:extLst>
              <a:ext uri="{FF2B5EF4-FFF2-40B4-BE49-F238E27FC236}">
                <a16:creationId xmlns:a16="http://schemas.microsoft.com/office/drawing/2014/main" id="{F0D242F2-87FF-1272-FAC2-F23E61D67667}"/>
              </a:ext>
            </a:extLst>
          </p:cNvPr>
          <p:cNvPicPr>
            <a:picLocks noChangeAspect="1"/>
          </p:cNvPicPr>
          <p:nvPr/>
        </p:nvPicPr>
        <p:blipFill>
          <a:blip r:embed="rId14"/>
          <a:stretch>
            <a:fillRect/>
          </a:stretch>
        </p:blipFill>
        <p:spPr>
          <a:xfrm>
            <a:off x="452360" y="695094"/>
            <a:ext cx="883997" cy="725487"/>
          </a:xfrm>
          <a:prstGeom prst="rect">
            <a:avLst/>
          </a:prstGeom>
        </p:spPr>
      </p:pic>
      <p:sp>
        <p:nvSpPr>
          <p:cNvPr id="5" name="Titre 1">
            <a:extLst>
              <a:ext uri="{FF2B5EF4-FFF2-40B4-BE49-F238E27FC236}">
                <a16:creationId xmlns:a16="http://schemas.microsoft.com/office/drawing/2014/main" id="{12E5D2DB-D8DB-97A9-4FD8-B1DC778427F2}"/>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184220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25D6-9DAD-5606-43A0-45E8E73C9F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09DB3A-E8A2-4949-F65F-6B277E56CE21}"/>
              </a:ext>
            </a:extLst>
          </p:cNvPr>
          <p:cNvSpPr/>
          <p:nvPr/>
        </p:nvSpPr>
        <p:spPr>
          <a:xfrm>
            <a:off x="1" y="55581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068F561-C57C-1634-B61D-E757D6B354BB}"/>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188A68BD-DB2E-31B7-355F-13B0DEB53EA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D5D42770-723B-E1DF-066C-89081331103B}"/>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A4A7B1F5-7695-4169-DC15-E0E1D78A4779}"/>
              </a:ext>
            </a:extLst>
          </p:cNvPr>
          <p:cNvSpPr txBox="1"/>
          <p:nvPr/>
        </p:nvSpPr>
        <p:spPr>
          <a:xfrm>
            <a:off x="406400" y="860618"/>
            <a:ext cx="11234935" cy="2616101"/>
          </a:xfrm>
          <a:prstGeom prst="rect">
            <a:avLst/>
          </a:prstGeom>
          <a:noFill/>
        </p:spPr>
        <p:txBody>
          <a:bodyPr wrap="square">
            <a:spAutoFit/>
          </a:bodyPr>
          <a:lstStyle/>
          <a:p>
            <a:r>
              <a:rPr lang="fr-FR" sz="3200" dirty="0"/>
              <a:t>            </a:t>
            </a:r>
            <a:r>
              <a:rPr lang="fr-FR" sz="3200" b="1" u="sng" dirty="0"/>
              <a:t>Autres propriétés des ATYPIQUES</a:t>
            </a:r>
          </a:p>
          <a:p>
            <a:endParaRPr lang="fr-FR" sz="3200" b="1" u="sng" dirty="0">
              <a:effectLst/>
            </a:endParaRPr>
          </a:p>
          <a:p>
            <a:r>
              <a:rPr lang="fr-FR" dirty="0"/>
              <a:t>Au-delà des 5HT2A et D2 les ATPA interagissent avec de nombreux systèmes de neurotransmission.</a:t>
            </a:r>
          </a:p>
          <a:p>
            <a:r>
              <a:rPr lang="fr-FR" dirty="0"/>
              <a:t> </a:t>
            </a:r>
          </a:p>
          <a:p>
            <a:r>
              <a:rPr lang="fr-FR" dirty="0"/>
              <a:t>Certaines de ces propriétés pharmacologiques contribuent pour certains ATP ATYPIQUES à d’autres effets thérapeutiques : </a:t>
            </a:r>
          </a:p>
          <a:p>
            <a:pPr lvl="2"/>
            <a:r>
              <a:rPr lang="fr-FR" sz="2800" b="1" dirty="0"/>
              <a:t>Anti maniaque </a:t>
            </a:r>
          </a:p>
        </p:txBody>
      </p:sp>
      <p:pic>
        <p:nvPicPr>
          <p:cNvPr id="4" name="Image 3">
            <a:extLst>
              <a:ext uri="{FF2B5EF4-FFF2-40B4-BE49-F238E27FC236}">
                <a16:creationId xmlns:a16="http://schemas.microsoft.com/office/drawing/2014/main" id="{5AB19E10-3322-DD45-3639-E209D47B8584}"/>
              </a:ext>
            </a:extLst>
          </p:cNvPr>
          <p:cNvPicPr>
            <a:picLocks noChangeAspect="1"/>
          </p:cNvPicPr>
          <p:nvPr/>
        </p:nvPicPr>
        <p:blipFill>
          <a:blip r:embed="rId14"/>
          <a:stretch>
            <a:fillRect/>
          </a:stretch>
        </p:blipFill>
        <p:spPr>
          <a:xfrm>
            <a:off x="420031" y="860618"/>
            <a:ext cx="883997" cy="725487"/>
          </a:xfrm>
          <a:prstGeom prst="rect">
            <a:avLst/>
          </a:prstGeom>
        </p:spPr>
      </p:pic>
      <p:sp>
        <p:nvSpPr>
          <p:cNvPr id="5" name="Titre 1">
            <a:extLst>
              <a:ext uri="{FF2B5EF4-FFF2-40B4-BE49-F238E27FC236}">
                <a16:creationId xmlns:a16="http://schemas.microsoft.com/office/drawing/2014/main" id="{CF33D200-D251-54B2-1FE9-B7EE1A748801}"/>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613376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DA30D-BCA4-C277-AFB7-F23370982DA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861CA2-0608-3D35-073A-B0E67F931FC6}"/>
              </a:ext>
            </a:extLst>
          </p:cNvPr>
          <p:cNvSpPr/>
          <p:nvPr/>
        </p:nvSpPr>
        <p:spPr>
          <a:xfrm>
            <a:off x="0" y="45720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26C2A7E6-D551-E39E-A93D-9AB8B029444D}"/>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441400D9-8573-5B6B-AEAB-438BAC61A19D}"/>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F0A4120F-09DC-CBA3-0A9E-4DEA0E6FA46E}"/>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B8980B11-A806-5829-F20D-42B08091440B}"/>
              </a:ext>
            </a:extLst>
          </p:cNvPr>
          <p:cNvSpPr txBox="1"/>
          <p:nvPr/>
        </p:nvSpPr>
        <p:spPr>
          <a:xfrm>
            <a:off x="308852" y="626067"/>
            <a:ext cx="11234935" cy="5262979"/>
          </a:xfrm>
          <a:prstGeom prst="rect">
            <a:avLst/>
          </a:prstGeom>
          <a:noFill/>
        </p:spPr>
        <p:txBody>
          <a:bodyPr wrap="square">
            <a:spAutoFit/>
          </a:bodyPr>
          <a:lstStyle/>
          <a:p>
            <a:r>
              <a:rPr lang="fr-FR" sz="3200" dirty="0"/>
              <a:t>           </a:t>
            </a:r>
            <a:r>
              <a:rPr lang="fr-FR" sz="3200" b="1" u="sng" dirty="0">
                <a:latin typeface="Outfit"/>
              </a:rPr>
              <a:t>Autres propriétés des ATYPIQUES</a:t>
            </a:r>
          </a:p>
          <a:p>
            <a:endParaRPr lang="fr-FR" sz="3200" b="1" u="sng" dirty="0">
              <a:effectLst/>
              <a:latin typeface="Outfit"/>
            </a:endParaRPr>
          </a:p>
          <a:p>
            <a:r>
              <a:rPr lang="fr-FR" dirty="0">
                <a:latin typeface="Outfit"/>
              </a:rPr>
              <a:t>Au-delà des 5HT2A et D2 les ATPA interagissent avec de nombreux systèmes de neurotransmission.</a:t>
            </a:r>
          </a:p>
          <a:p>
            <a:r>
              <a:rPr lang="fr-FR" dirty="0">
                <a:latin typeface="Outfit"/>
              </a:rPr>
              <a:t> </a:t>
            </a:r>
          </a:p>
          <a:p>
            <a:r>
              <a:rPr lang="fr-FR" dirty="0">
                <a:latin typeface="Outfit"/>
              </a:rPr>
              <a:t>Certaines de ces propriétés pharmacologiques contribuent pour certains ATP ATYPIQUES à d’autres effets thérapeutiques : </a:t>
            </a:r>
          </a:p>
          <a:p>
            <a:pPr lvl="2"/>
            <a:r>
              <a:rPr lang="fr-FR" sz="2800" b="1" dirty="0">
                <a:latin typeface="Outfit"/>
              </a:rPr>
              <a:t>Anxiolytique</a:t>
            </a:r>
            <a:r>
              <a:rPr lang="fr-FR" b="1" dirty="0">
                <a:latin typeface="Outfit"/>
              </a:rPr>
              <a:t> </a:t>
            </a:r>
          </a:p>
          <a:p>
            <a:pPr lvl="1"/>
            <a:r>
              <a:rPr lang="fr-FR" dirty="0">
                <a:solidFill>
                  <a:schemeClr val="tx1"/>
                </a:solidFill>
                <a:latin typeface="Outfit"/>
              </a:rPr>
              <a:t>Manque d’indication, coûts et ES réduisent la prescription d’ATP pour l’anxiété</a:t>
            </a:r>
          </a:p>
          <a:p>
            <a:pPr lvl="1"/>
            <a:r>
              <a:rPr lang="fr-FR" dirty="0">
                <a:solidFill>
                  <a:schemeClr val="tx1"/>
                </a:solidFill>
                <a:latin typeface="Outfit"/>
              </a:rPr>
              <a:t>Les effets anxiolytiques proviendraient des propriétés sédatives antihistaminique et anticholinergique.</a:t>
            </a:r>
          </a:p>
          <a:p>
            <a:pPr lvl="1"/>
            <a:r>
              <a:rPr lang="fr-FR" sz="2000" dirty="0">
                <a:latin typeface="Outfit"/>
              </a:rPr>
              <a:t>	</a:t>
            </a:r>
            <a:r>
              <a:rPr lang="fr-FR" sz="2800" b="1" dirty="0">
                <a:latin typeface="Outfit"/>
              </a:rPr>
              <a:t>Hypnotique/ Sédatif</a:t>
            </a:r>
          </a:p>
          <a:p>
            <a:pPr lvl="1"/>
            <a:r>
              <a:rPr lang="fr-FR" dirty="0">
                <a:solidFill>
                  <a:schemeClr val="tx1"/>
                </a:solidFill>
                <a:latin typeface="Outfit"/>
              </a:rPr>
              <a:t>Liés au blocage d’un ou de plusieurs de ces récepteurs : </a:t>
            </a:r>
          </a:p>
          <a:p>
            <a:pPr lvl="2"/>
            <a:r>
              <a:rPr lang="fr-FR" dirty="0">
                <a:solidFill>
                  <a:schemeClr val="tx1"/>
                </a:solidFill>
                <a:latin typeface="Outfit"/>
              </a:rPr>
              <a:t>Récepteurs histaminiques H1</a:t>
            </a:r>
          </a:p>
          <a:p>
            <a:pPr lvl="2"/>
            <a:r>
              <a:rPr lang="fr-FR" dirty="0">
                <a:solidFill>
                  <a:schemeClr val="tx1"/>
                </a:solidFill>
                <a:latin typeface="Outfit"/>
              </a:rPr>
              <a:t>Récepteurs cholinergiques muscariniques M1 </a:t>
            </a:r>
          </a:p>
          <a:p>
            <a:pPr lvl="2"/>
            <a:r>
              <a:rPr lang="fr-FR" dirty="0">
                <a:solidFill>
                  <a:schemeClr val="tx1"/>
                </a:solidFill>
                <a:latin typeface="Outfit"/>
              </a:rPr>
              <a:t>Récepteurs ⍺1-adrénergiques  </a:t>
            </a:r>
          </a:p>
          <a:p>
            <a:pPr lvl="1"/>
            <a:r>
              <a:rPr lang="fr-FR" dirty="0">
                <a:solidFill>
                  <a:schemeClr val="tx1"/>
                </a:solidFill>
                <a:latin typeface="Outfit"/>
              </a:rPr>
              <a:t>Tous les ATP A n’ont pas un effet sédatif équivalent car ils n’ont pas tous des propriétés sur ces récepteurs</a:t>
            </a:r>
            <a:r>
              <a:rPr lang="fr-FR" dirty="0">
                <a:solidFill>
                  <a:schemeClr val="tx1"/>
                </a:solidFill>
              </a:rPr>
              <a:t>. </a:t>
            </a:r>
          </a:p>
          <a:p>
            <a:pPr lvl="1"/>
            <a:r>
              <a:rPr lang="fr-FR" dirty="0">
                <a:solidFill>
                  <a:schemeClr val="tx1"/>
                </a:solidFill>
              </a:rPr>
              <a:t> </a:t>
            </a:r>
          </a:p>
        </p:txBody>
      </p:sp>
      <p:pic>
        <p:nvPicPr>
          <p:cNvPr id="4" name="Image 3">
            <a:extLst>
              <a:ext uri="{FF2B5EF4-FFF2-40B4-BE49-F238E27FC236}">
                <a16:creationId xmlns:a16="http://schemas.microsoft.com/office/drawing/2014/main" id="{C00A599E-922B-7C10-3A7C-A186F4ECBB70}"/>
              </a:ext>
            </a:extLst>
          </p:cNvPr>
          <p:cNvPicPr>
            <a:picLocks noChangeAspect="1"/>
          </p:cNvPicPr>
          <p:nvPr/>
        </p:nvPicPr>
        <p:blipFill>
          <a:blip r:embed="rId14"/>
          <a:stretch>
            <a:fillRect/>
          </a:stretch>
        </p:blipFill>
        <p:spPr>
          <a:xfrm>
            <a:off x="308852" y="695094"/>
            <a:ext cx="883997" cy="725487"/>
          </a:xfrm>
          <a:prstGeom prst="rect">
            <a:avLst/>
          </a:prstGeom>
        </p:spPr>
      </p:pic>
      <p:sp>
        <p:nvSpPr>
          <p:cNvPr id="5" name="Titre 1">
            <a:extLst>
              <a:ext uri="{FF2B5EF4-FFF2-40B4-BE49-F238E27FC236}">
                <a16:creationId xmlns:a16="http://schemas.microsoft.com/office/drawing/2014/main" id="{5AA9E930-F6D9-AD47-8BF5-46AFAC800CF1}"/>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58/88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86693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EA03-845C-15EC-8CC7-369F22C6AA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3A87DE-1337-93FA-DA13-DDB7C12815A6}"/>
              </a:ext>
            </a:extLst>
          </p:cNvPr>
          <p:cNvSpPr/>
          <p:nvPr/>
        </p:nvSpPr>
        <p:spPr>
          <a:xfrm>
            <a:off x="0" y="45720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E0A64320-460C-FB7C-3DB4-9345CBC9DFDF}"/>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AB361541-7DBF-501B-C092-C0F70A7DF78F}"/>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B678C0FC-E337-7F5D-7FB6-3988044C9AD3}"/>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a:extLst>
              <a:ext uri="{FF2B5EF4-FFF2-40B4-BE49-F238E27FC236}">
                <a16:creationId xmlns:a16="http://schemas.microsoft.com/office/drawing/2014/main" id="{EC41DD68-E5AD-B955-2B0B-6EC409A6EA91}"/>
              </a:ext>
            </a:extLst>
          </p:cNvPr>
          <p:cNvSpPr txBox="1"/>
          <p:nvPr/>
        </p:nvSpPr>
        <p:spPr>
          <a:xfrm>
            <a:off x="206214" y="555811"/>
            <a:ext cx="11234935" cy="6186309"/>
          </a:xfrm>
          <a:prstGeom prst="rect">
            <a:avLst/>
          </a:prstGeom>
          <a:noFill/>
        </p:spPr>
        <p:txBody>
          <a:bodyPr wrap="square">
            <a:spAutoFit/>
          </a:bodyPr>
          <a:lstStyle/>
          <a:p>
            <a:r>
              <a:rPr lang="fr-FR" sz="3200" dirty="0"/>
              <a:t>            </a:t>
            </a:r>
            <a:r>
              <a:rPr lang="fr-FR" sz="2800" b="1" u="sng" dirty="0">
                <a:latin typeface="Outfit"/>
              </a:rPr>
              <a:t>Autres propriétés des ATYPIQUES</a:t>
            </a:r>
          </a:p>
          <a:p>
            <a:endParaRPr lang="fr-FR" sz="2800" b="1" u="sng" dirty="0">
              <a:effectLst/>
              <a:latin typeface="Outfit"/>
            </a:endParaRPr>
          </a:p>
          <a:p>
            <a:r>
              <a:rPr lang="fr-FR" sz="1600" dirty="0">
                <a:latin typeface="Outfit"/>
              </a:rPr>
              <a:t>Au-delà des 5HT2A et D2 les ATPA interagissent avec de nombreux systèmes de neurotransmission.</a:t>
            </a:r>
          </a:p>
          <a:p>
            <a:r>
              <a:rPr lang="fr-FR" sz="1600" dirty="0">
                <a:latin typeface="Outfit"/>
              </a:rPr>
              <a:t> </a:t>
            </a:r>
          </a:p>
          <a:p>
            <a:r>
              <a:rPr lang="fr-FR" sz="1600" dirty="0">
                <a:latin typeface="Outfit"/>
              </a:rPr>
              <a:t>Certaines de ces propriétés pharmacologiques contribuent pour certains ATP ATYPIQUES à d’autres effets thérapeutiques : </a:t>
            </a:r>
          </a:p>
          <a:p>
            <a:pPr lvl="2"/>
            <a:r>
              <a:rPr lang="fr-FR" sz="1600" b="1" dirty="0">
                <a:latin typeface="Outfit"/>
              </a:rPr>
              <a:t>Antidépresseur </a:t>
            </a:r>
          </a:p>
          <a:p>
            <a:pPr lvl="2"/>
            <a:r>
              <a:rPr lang="fr-FR" sz="1600" b="1" dirty="0">
                <a:latin typeface="Outfit"/>
              </a:rPr>
              <a:t>Anti maniaque </a:t>
            </a:r>
          </a:p>
          <a:p>
            <a:pPr lvl="2"/>
            <a:r>
              <a:rPr lang="fr-FR" sz="1600" b="1" dirty="0">
                <a:latin typeface="Outfit"/>
              </a:rPr>
              <a:t>Anxiolytique/Hypnotique/Sédatif </a:t>
            </a:r>
          </a:p>
          <a:p>
            <a:r>
              <a:rPr lang="fr-FR" sz="1600" dirty="0">
                <a:latin typeface="Outfit"/>
              </a:rPr>
              <a:t>Des effets secondaires :</a:t>
            </a:r>
            <a:r>
              <a:rPr lang="fr-FR" sz="1600" b="1" dirty="0">
                <a:latin typeface="Outfit"/>
              </a:rPr>
              <a:t> sédation, </a:t>
            </a:r>
            <a:r>
              <a:rPr lang="fr-FR" sz="3200" b="1" dirty="0">
                <a:latin typeface="Outfit"/>
              </a:rPr>
              <a:t>EI cardio métaboliques</a:t>
            </a:r>
          </a:p>
          <a:p>
            <a:pPr lvl="1"/>
            <a:r>
              <a:rPr lang="fr-FR" sz="1600" dirty="0">
                <a:solidFill>
                  <a:schemeClr val="tx1"/>
                </a:solidFill>
                <a:latin typeface="Outfit"/>
              </a:rPr>
              <a:t>Risque de : </a:t>
            </a:r>
          </a:p>
          <a:p>
            <a:pPr lvl="2"/>
            <a:r>
              <a:rPr lang="fr-FR" sz="1600" b="1" dirty="0">
                <a:solidFill>
                  <a:schemeClr val="tx1"/>
                </a:solidFill>
                <a:latin typeface="Outfit"/>
              </a:rPr>
              <a:t>Prise de poids, obésité </a:t>
            </a:r>
          </a:p>
          <a:p>
            <a:pPr lvl="2"/>
            <a:r>
              <a:rPr lang="fr-FR" sz="1600" b="1" dirty="0">
                <a:solidFill>
                  <a:schemeClr val="tx1"/>
                </a:solidFill>
                <a:latin typeface="Outfit"/>
              </a:rPr>
              <a:t>Dyslipidémie </a:t>
            </a:r>
          </a:p>
          <a:p>
            <a:pPr lvl="2"/>
            <a:r>
              <a:rPr lang="fr-FR" sz="1600" b="1" dirty="0">
                <a:solidFill>
                  <a:schemeClr val="tx1"/>
                </a:solidFill>
                <a:latin typeface="Outfit"/>
              </a:rPr>
              <a:t>Diabète </a:t>
            </a:r>
          </a:p>
          <a:p>
            <a:pPr lvl="2"/>
            <a:r>
              <a:rPr lang="fr-FR" sz="1600" b="1" dirty="0">
                <a:solidFill>
                  <a:schemeClr val="tx1"/>
                </a:solidFill>
                <a:latin typeface="Outfit"/>
              </a:rPr>
              <a:t>Maladie cardio-vasculaire et mort prématurée</a:t>
            </a:r>
          </a:p>
          <a:p>
            <a:pPr lvl="2"/>
            <a:r>
              <a:rPr lang="fr-FR" sz="1600" b="1" dirty="0">
                <a:latin typeface="Outfit"/>
              </a:rPr>
              <a:t>Augmentation du </a:t>
            </a:r>
            <a:r>
              <a:rPr lang="fr-FR" sz="1600" b="1" dirty="0" err="1">
                <a:latin typeface="Outfit"/>
              </a:rPr>
              <a:t>QTc</a:t>
            </a:r>
            <a:endParaRPr lang="fr-FR" sz="1600" b="1" dirty="0">
              <a:solidFill>
                <a:schemeClr val="tx1"/>
              </a:solidFill>
              <a:latin typeface="Outfit"/>
            </a:endParaRPr>
          </a:p>
          <a:p>
            <a:pPr lvl="1"/>
            <a:r>
              <a:rPr lang="fr-FR" sz="1600" dirty="0">
                <a:solidFill>
                  <a:schemeClr val="tx1"/>
                </a:solidFill>
                <a:latin typeface="Outfit"/>
              </a:rPr>
              <a:t>Plusieurs niveaux de risque </a:t>
            </a:r>
          </a:p>
          <a:p>
            <a:pPr lvl="1"/>
            <a:r>
              <a:rPr lang="fr-FR" sz="1600" dirty="0">
                <a:latin typeface="Outfit"/>
              </a:rPr>
              <a:t>	</a:t>
            </a:r>
            <a:r>
              <a:rPr lang="fr-FR" sz="1600" dirty="0">
                <a:solidFill>
                  <a:schemeClr val="tx1"/>
                </a:solidFill>
                <a:latin typeface="Outfit"/>
              </a:rPr>
              <a:t>Haut risque métabolique : CLOZAPINE, OLANZAPINE</a:t>
            </a:r>
          </a:p>
          <a:p>
            <a:pPr lvl="2"/>
            <a:r>
              <a:rPr lang="fr-FR" sz="1600" dirty="0">
                <a:solidFill>
                  <a:schemeClr val="tx1"/>
                </a:solidFill>
                <a:latin typeface="Outfit"/>
              </a:rPr>
              <a:t>Risque métabolique modéré : RISPERIDONE, PALIPERIDONE, QUÉTIAPINE </a:t>
            </a:r>
          </a:p>
          <a:p>
            <a:pPr lvl="2"/>
            <a:r>
              <a:rPr lang="fr-FR" sz="1600" dirty="0">
                <a:solidFill>
                  <a:schemeClr val="tx1"/>
                </a:solidFill>
                <a:latin typeface="Outfit"/>
              </a:rPr>
              <a:t>Faible risque métabolique : ARIPIPRAZOLE</a:t>
            </a:r>
          </a:p>
          <a:p>
            <a:r>
              <a:rPr lang="fr-FR" sz="3600" b="1" dirty="0"/>
              <a:t> </a:t>
            </a:r>
            <a:endParaRPr lang="fr-FR" b="1" dirty="0"/>
          </a:p>
        </p:txBody>
      </p:sp>
      <p:pic>
        <p:nvPicPr>
          <p:cNvPr id="5" name="Image 4" descr="Une image contenant texte, capture d’écran, ligne, Police&#10;&#10;Description générée automatiquement">
            <a:extLst>
              <a:ext uri="{FF2B5EF4-FFF2-40B4-BE49-F238E27FC236}">
                <a16:creationId xmlns:a16="http://schemas.microsoft.com/office/drawing/2014/main" id="{A3B6743D-884F-D11B-3CA0-DBC2B8C9ECE7}"/>
              </a:ext>
            </a:extLst>
          </p:cNvPr>
          <p:cNvPicPr>
            <a:picLocks noChangeAspect="1"/>
          </p:cNvPicPr>
          <p:nvPr/>
        </p:nvPicPr>
        <p:blipFill>
          <a:blip r:embed="rId14"/>
          <a:stretch>
            <a:fillRect/>
          </a:stretch>
        </p:blipFill>
        <p:spPr>
          <a:xfrm>
            <a:off x="272926" y="1418624"/>
            <a:ext cx="11101510" cy="4188263"/>
          </a:xfrm>
          <a:prstGeom prst="rect">
            <a:avLst/>
          </a:prstGeom>
        </p:spPr>
      </p:pic>
      <p:sp>
        <p:nvSpPr>
          <p:cNvPr id="7" name="ZoneTexte 6">
            <a:extLst>
              <a:ext uri="{FF2B5EF4-FFF2-40B4-BE49-F238E27FC236}">
                <a16:creationId xmlns:a16="http://schemas.microsoft.com/office/drawing/2014/main" id="{19786C20-171D-33C8-B912-82E756445F17}"/>
              </a:ext>
            </a:extLst>
          </p:cNvPr>
          <p:cNvSpPr txBox="1"/>
          <p:nvPr/>
        </p:nvSpPr>
        <p:spPr>
          <a:xfrm>
            <a:off x="7736546" y="5709644"/>
            <a:ext cx="4080028" cy="646331"/>
          </a:xfrm>
          <a:prstGeom prst="rect">
            <a:avLst/>
          </a:prstGeom>
          <a:noFill/>
        </p:spPr>
        <p:txBody>
          <a:bodyPr wrap="none" rtlCol="0">
            <a:spAutoFit/>
          </a:bodyPr>
          <a:lstStyle/>
          <a:p>
            <a:r>
              <a:rPr lang="fr-FR" dirty="0">
                <a:solidFill>
                  <a:srgbClr val="C00000"/>
                </a:solidFill>
              </a:rPr>
              <a:t>(</a:t>
            </a:r>
            <a:r>
              <a:rPr lang="fr-FR" dirty="0" err="1">
                <a:solidFill>
                  <a:srgbClr val="C00000"/>
                </a:solidFill>
              </a:rPr>
              <a:t>bonnot</a:t>
            </a:r>
            <a:r>
              <a:rPr lang="fr-FR" dirty="0">
                <a:solidFill>
                  <a:srgbClr val="C00000"/>
                </a:solidFill>
              </a:rPr>
              <a:t> et </a:t>
            </a:r>
            <a:r>
              <a:rPr lang="fr-FR" dirty="0" err="1">
                <a:solidFill>
                  <a:srgbClr val="C00000"/>
                </a:solidFill>
              </a:rPr>
              <a:t>Holzer</a:t>
            </a:r>
            <a:r>
              <a:rPr lang="fr-FR" dirty="0">
                <a:solidFill>
                  <a:srgbClr val="C00000"/>
                </a:solidFill>
              </a:rPr>
              <a:t> 2012) prise de poids ++</a:t>
            </a:r>
          </a:p>
          <a:p>
            <a:endParaRPr lang="fr-FR" dirty="0"/>
          </a:p>
        </p:txBody>
      </p:sp>
      <p:pic>
        <p:nvPicPr>
          <p:cNvPr id="4" name="Image 3">
            <a:extLst>
              <a:ext uri="{FF2B5EF4-FFF2-40B4-BE49-F238E27FC236}">
                <a16:creationId xmlns:a16="http://schemas.microsoft.com/office/drawing/2014/main" id="{AC59E78F-8858-AFCD-C556-3808EE942F21}"/>
              </a:ext>
            </a:extLst>
          </p:cNvPr>
          <p:cNvPicPr>
            <a:picLocks noChangeAspect="1"/>
          </p:cNvPicPr>
          <p:nvPr/>
        </p:nvPicPr>
        <p:blipFill>
          <a:blip r:embed="rId15"/>
          <a:stretch>
            <a:fillRect/>
          </a:stretch>
        </p:blipFill>
        <p:spPr>
          <a:xfrm>
            <a:off x="389654" y="643832"/>
            <a:ext cx="883997" cy="725487"/>
          </a:xfrm>
          <a:prstGeom prst="rect">
            <a:avLst/>
          </a:prstGeom>
        </p:spPr>
      </p:pic>
      <p:sp>
        <p:nvSpPr>
          <p:cNvPr id="8" name="Titre 1">
            <a:extLst>
              <a:ext uri="{FF2B5EF4-FFF2-40B4-BE49-F238E27FC236}">
                <a16:creationId xmlns:a16="http://schemas.microsoft.com/office/drawing/2014/main" id="{BC0DC99B-01AD-5875-7150-F20C648879F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59/88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3071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Bénéfices attendus:</a:t>
            </a:r>
          </a:p>
          <a:p>
            <a:pPr lvl="1"/>
            <a:r>
              <a:rPr lang="fr-FR" dirty="0">
                <a:latin typeface="Outfit"/>
              </a:rPr>
              <a:t>Episode dépressif majeur:</a:t>
            </a:r>
          </a:p>
          <a:p>
            <a:pPr lvl="2"/>
            <a:r>
              <a:rPr lang="fr-FR" dirty="0">
                <a:latin typeface="Outfit"/>
              </a:rPr>
              <a:t>Effet modeste, Fluoxétine le plus efficace</a:t>
            </a:r>
          </a:p>
          <a:p>
            <a:pPr lvl="2"/>
            <a:r>
              <a:rPr lang="fr-FR" dirty="0">
                <a:latin typeface="Outfit"/>
              </a:rPr>
              <a:t>10 adolescents traités pour 1 rémission</a:t>
            </a:r>
          </a:p>
          <a:p>
            <a:pPr lvl="2"/>
            <a:r>
              <a:rPr lang="fr-FR" dirty="0">
                <a:latin typeface="Outfit"/>
              </a:rPr>
              <a:t>Pourcentage de réponse aux ISRS: 47-69% contre 33-57% pour le placebo</a:t>
            </a:r>
          </a:p>
          <a:p>
            <a:pPr lvl="1"/>
            <a:r>
              <a:rPr lang="fr-FR" dirty="0">
                <a:latin typeface="Outfit"/>
              </a:rPr>
              <a:t>Troubles anxieux:</a:t>
            </a:r>
          </a:p>
          <a:p>
            <a:pPr lvl="2"/>
            <a:r>
              <a:rPr lang="fr-FR" dirty="0">
                <a:latin typeface="Outfit"/>
              </a:rPr>
              <a:t>Effet significatif</a:t>
            </a:r>
          </a:p>
          <a:p>
            <a:pPr lvl="2"/>
            <a:r>
              <a:rPr lang="fr-FR" dirty="0">
                <a:latin typeface="Outfit"/>
              </a:rPr>
              <a:t>3 patients à traiter pour 1 rémission</a:t>
            </a:r>
          </a:p>
          <a:p>
            <a:pPr lvl="2"/>
            <a:r>
              <a:rPr lang="fr-FR" dirty="0">
                <a:latin typeface="Outfit"/>
              </a:rPr>
              <a:t>Pourcentage de réponse aux ISRS : 34-62% contre 28% pour le placebo</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06/88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598988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D94F-9932-1780-F08C-EEBBAF8A9FA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693D9D-0962-63D6-48DB-E77A42D71688}"/>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BE6D5C31-6E4C-9F45-EE9F-3554EBCAC4A0}"/>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185FC6B5-7B56-4BDA-C07D-84255900A2B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0EDD088D-2D83-C0B1-76D0-39698CB0AA3E}"/>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ZoneTexte 3">
            <a:extLst>
              <a:ext uri="{FF2B5EF4-FFF2-40B4-BE49-F238E27FC236}">
                <a16:creationId xmlns:a16="http://schemas.microsoft.com/office/drawing/2014/main" id="{DF2C48DA-7323-CD33-A836-F08D1C87E333}"/>
              </a:ext>
            </a:extLst>
          </p:cNvPr>
          <p:cNvSpPr txBox="1"/>
          <p:nvPr/>
        </p:nvSpPr>
        <p:spPr>
          <a:xfrm>
            <a:off x="829875" y="1801870"/>
            <a:ext cx="10304697" cy="2123658"/>
          </a:xfrm>
          <a:prstGeom prst="rect">
            <a:avLst/>
          </a:prstGeom>
          <a:noFill/>
        </p:spPr>
        <p:txBody>
          <a:bodyPr wrap="square" rtlCol="0">
            <a:spAutoFit/>
          </a:bodyPr>
          <a:lstStyle/>
          <a:p>
            <a:pPr algn="ctr"/>
            <a:r>
              <a:rPr lang="fr-FR" sz="4400" dirty="0">
                <a:latin typeface="Outfit"/>
              </a:rPr>
              <a:t>INDICATIONS DES ANTIPSYCHOTIQUES TYPIQUES ET ATYPIQUES CHEZ L’ENFANT ET L’ADOLESCENT</a:t>
            </a:r>
          </a:p>
        </p:txBody>
      </p:sp>
      <p:pic>
        <p:nvPicPr>
          <p:cNvPr id="7" name="Image 6" descr="Une image contenant dessin, art, bouteille, illustration&#10;&#10;Description générée automatiquement">
            <a:extLst>
              <a:ext uri="{FF2B5EF4-FFF2-40B4-BE49-F238E27FC236}">
                <a16:creationId xmlns:a16="http://schemas.microsoft.com/office/drawing/2014/main" id="{9FBA50D9-013B-4F9A-7E3A-D3770CA97C04}"/>
              </a:ext>
            </a:extLst>
          </p:cNvPr>
          <p:cNvPicPr>
            <a:picLocks noChangeAspect="1"/>
          </p:cNvPicPr>
          <p:nvPr/>
        </p:nvPicPr>
        <p:blipFill>
          <a:blip r:embed="rId14"/>
          <a:stretch>
            <a:fillRect/>
          </a:stretch>
        </p:blipFill>
        <p:spPr>
          <a:xfrm>
            <a:off x="5063685" y="4215672"/>
            <a:ext cx="2086517" cy="2086517"/>
          </a:xfrm>
          <a:prstGeom prst="rect">
            <a:avLst/>
          </a:prstGeom>
        </p:spPr>
      </p:pic>
    </p:spTree>
    <p:extLst>
      <p:ext uri="{BB962C8B-B14F-4D97-AF65-F5344CB8AC3E}">
        <p14:creationId xmlns:p14="http://schemas.microsoft.com/office/powerpoint/2010/main" val="655094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8888EB9A-0E0C-4CE6-2D32-0116A684026C}"/>
            </a:ext>
          </a:extLst>
        </p:cNvPr>
        <p:cNvGrpSpPr/>
        <p:nvPr/>
      </p:nvGrpSpPr>
      <p:grpSpPr>
        <a:xfrm>
          <a:off x="0" y="0"/>
          <a:ext cx="0" cy="0"/>
          <a:chOff x="0" y="0"/>
          <a:chExt cx="0" cy="0"/>
        </a:xfrm>
      </p:grpSpPr>
      <p:sp>
        <p:nvSpPr>
          <p:cNvPr id="2" name="Cadre 1">
            <a:extLst>
              <a:ext uri="{FF2B5EF4-FFF2-40B4-BE49-F238E27FC236}">
                <a16:creationId xmlns:a16="http://schemas.microsoft.com/office/drawing/2014/main" id="{DFECE7BD-E713-165C-B62B-C26CC44AA9C3}"/>
              </a:ext>
            </a:extLst>
          </p:cNvPr>
          <p:cNvSpPr/>
          <p:nvPr/>
        </p:nvSpPr>
        <p:spPr>
          <a:xfrm>
            <a:off x="1910576" y="846420"/>
            <a:ext cx="4345259"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descr="Une image contenant texte, capture d’écran, document, Police&#10;&#10;Description générée automatiquement">
            <a:extLst>
              <a:ext uri="{FF2B5EF4-FFF2-40B4-BE49-F238E27FC236}">
                <a16:creationId xmlns:a16="http://schemas.microsoft.com/office/drawing/2014/main" id="{DBDEA5F5-D972-BAB4-BF47-6C172324F18F}"/>
              </a:ext>
            </a:extLst>
          </p:cNvPr>
          <p:cNvPicPr>
            <a:picLocks noChangeAspect="1"/>
          </p:cNvPicPr>
          <p:nvPr/>
        </p:nvPicPr>
        <p:blipFill>
          <a:blip r:embed="rId4"/>
          <a:stretch>
            <a:fillRect/>
          </a:stretch>
        </p:blipFill>
        <p:spPr>
          <a:xfrm>
            <a:off x="246787" y="138818"/>
            <a:ext cx="11698425" cy="6580364"/>
          </a:xfrm>
          <a:prstGeom prst="rect">
            <a:avLst/>
          </a:prstGeom>
        </p:spPr>
      </p:pic>
      <p:sp>
        <p:nvSpPr>
          <p:cNvPr id="6" name="ZoneTexte 5">
            <a:extLst>
              <a:ext uri="{FF2B5EF4-FFF2-40B4-BE49-F238E27FC236}">
                <a16:creationId xmlns:a16="http://schemas.microsoft.com/office/drawing/2014/main" id="{85C60F3A-F9A0-6F81-5825-E5D07C095C26}"/>
              </a:ext>
            </a:extLst>
          </p:cNvPr>
          <p:cNvSpPr txBox="1"/>
          <p:nvPr/>
        </p:nvSpPr>
        <p:spPr>
          <a:xfrm>
            <a:off x="3661317" y="2404338"/>
            <a:ext cx="6490010" cy="1754326"/>
          </a:xfrm>
          <a:prstGeom prst="rect">
            <a:avLst/>
          </a:prstGeom>
          <a:noFill/>
        </p:spPr>
        <p:txBody>
          <a:bodyPr wrap="square" rtlCol="0">
            <a:spAutoFit/>
          </a:bodyPr>
          <a:lstStyle/>
          <a:p>
            <a:r>
              <a:rPr lang="fr-FR" sz="3600" b="1" dirty="0">
                <a:solidFill>
                  <a:srgbClr val="C00000"/>
                </a:solidFill>
              </a:rPr>
              <a:t>GLOBALEMENT LES TROUBLES GRAVES DU COMPORTEMENT SUP à 3 ANS DANS LES TND</a:t>
            </a:r>
          </a:p>
        </p:txBody>
      </p:sp>
    </p:spTree>
    <p:extLst>
      <p:ext uri="{BB962C8B-B14F-4D97-AF65-F5344CB8AC3E}">
        <p14:creationId xmlns:p14="http://schemas.microsoft.com/office/powerpoint/2010/main" val="14212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2367B1D6-4636-9F35-8BED-0BB7E3A555C3}"/>
            </a:ext>
          </a:extLst>
        </p:cNvPr>
        <p:cNvGrpSpPr/>
        <p:nvPr/>
      </p:nvGrpSpPr>
      <p:grpSpPr>
        <a:xfrm>
          <a:off x="0" y="0"/>
          <a:ext cx="0" cy="0"/>
          <a:chOff x="0" y="0"/>
          <a:chExt cx="0" cy="0"/>
        </a:xfrm>
      </p:grpSpPr>
      <p:pic>
        <p:nvPicPr>
          <p:cNvPr id="3" name="Image 2" descr="Une image contenant texte, capture d’écran, Police, Page web&#10;&#10;Description générée automatiquement">
            <a:extLst>
              <a:ext uri="{FF2B5EF4-FFF2-40B4-BE49-F238E27FC236}">
                <a16:creationId xmlns:a16="http://schemas.microsoft.com/office/drawing/2014/main" id="{B5CBBD00-C48B-FE9A-EF12-4A4C91D0F35E}"/>
              </a:ext>
            </a:extLst>
          </p:cNvPr>
          <p:cNvPicPr>
            <a:picLocks noChangeAspect="1"/>
          </p:cNvPicPr>
          <p:nvPr/>
        </p:nvPicPr>
        <p:blipFill>
          <a:blip r:embed="rId4"/>
          <a:stretch>
            <a:fillRect/>
          </a:stretch>
        </p:blipFill>
        <p:spPr>
          <a:xfrm>
            <a:off x="231913" y="160888"/>
            <a:ext cx="11728174" cy="6536223"/>
          </a:xfrm>
          <a:prstGeom prst="rect">
            <a:avLst/>
          </a:prstGeom>
        </p:spPr>
      </p:pic>
      <p:sp>
        <p:nvSpPr>
          <p:cNvPr id="6" name="Cadre 5">
            <a:extLst>
              <a:ext uri="{FF2B5EF4-FFF2-40B4-BE49-F238E27FC236}">
                <a16:creationId xmlns:a16="http://schemas.microsoft.com/office/drawing/2014/main" id="{3DE86DD2-28E8-24C2-AD24-85E0E525252C}"/>
              </a:ext>
            </a:extLst>
          </p:cNvPr>
          <p:cNvSpPr/>
          <p:nvPr/>
        </p:nvSpPr>
        <p:spPr>
          <a:xfrm>
            <a:off x="2193591" y="759297"/>
            <a:ext cx="4345259"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Cadre 6">
            <a:extLst>
              <a:ext uri="{FF2B5EF4-FFF2-40B4-BE49-F238E27FC236}">
                <a16:creationId xmlns:a16="http://schemas.microsoft.com/office/drawing/2014/main" id="{E3AA3209-D662-E295-D241-D74C4F595808}"/>
              </a:ext>
            </a:extLst>
          </p:cNvPr>
          <p:cNvSpPr/>
          <p:nvPr/>
        </p:nvSpPr>
        <p:spPr>
          <a:xfrm>
            <a:off x="2013437" y="2581065"/>
            <a:ext cx="1501697"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Cadre 7">
            <a:extLst>
              <a:ext uri="{FF2B5EF4-FFF2-40B4-BE49-F238E27FC236}">
                <a16:creationId xmlns:a16="http://schemas.microsoft.com/office/drawing/2014/main" id="{291EAA60-602E-27B4-B40B-0DDE1BA50019}"/>
              </a:ext>
            </a:extLst>
          </p:cNvPr>
          <p:cNvSpPr/>
          <p:nvPr/>
        </p:nvSpPr>
        <p:spPr>
          <a:xfrm>
            <a:off x="2193591" y="2326138"/>
            <a:ext cx="3396715"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Cadre 8">
            <a:extLst>
              <a:ext uri="{FF2B5EF4-FFF2-40B4-BE49-F238E27FC236}">
                <a16:creationId xmlns:a16="http://schemas.microsoft.com/office/drawing/2014/main" id="{F9FDFD60-A8F8-DE08-BBB8-6A9ACE5549EB}"/>
              </a:ext>
            </a:extLst>
          </p:cNvPr>
          <p:cNvSpPr/>
          <p:nvPr/>
        </p:nvSpPr>
        <p:spPr>
          <a:xfrm>
            <a:off x="8300052" y="2559973"/>
            <a:ext cx="1988636"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Cadre 9">
            <a:extLst>
              <a:ext uri="{FF2B5EF4-FFF2-40B4-BE49-F238E27FC236}">
                <a16:creationId xmlns:a16="http://schemas.microsoft.com/office/drawing/2014/main" id="{B94C6F08-BE3A-9555-E481-F2766107C9C8}"/>
              </a:ext>
            </a:extLst>
          </p:cNvPr>
          <p:cNvSpPr/>
          <p:nvPr/>
        </p:nvSpPr>
        <p:spPr>
          <a:xfrm>
            <a:off x="2169554" y="985445"/>
            <a:ext cx="1345580"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Cadre 10">
            <a:extLst>
              <a:ext uri="{FF2B5EF4-FFF2-40B4-BE49-F238E27FC236}">
                <a16:creationId xmlns:a16="http://schemas.microsoft.com/office/drawing/2014/main" id="{A6678C5E-8E7E-56F3-B810-6AE997F87AE4}"/>
              </a:ext>
            </a:extLst>
          </p:cNvPr>
          <p:cNvSpPr/>
          <p:nvPr/>
        </p:nvSpPr>
        <p:spPr>
          <a:xfrm>
            <a:off x="2064278" y="5251832"/>
            <a:ext cx="1345580" cy="295276"/>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Cadre 11">
            <a:extLst>
              <a:ext uri="{FF2B5EF4-FFF2-40B4-BE49-F238E27FC236}">
                <a16:creationId xmlns:a16="http://schemas.microsoft.com/office/drawing/2014/main" id="{50A59E92-4D97-91D8-0F66-584BDFB57132}"/>
              </a:ext>
            </a:extLst>
          </p:cNvPr>
          <p:cNvSpPr/>
          <p:nvPr/>
        </p:nvSpPr>
        <p:spPr>
          <a:xfrm>
            <a:off x="9834111" y="5216079"/>
            <a:ext cx="557562"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Cadre 16">
            <a:extLst>
              <a:ext uri="{FF2B5EF4-FFF2-40B4-BE49-F238E27FC236}">
                <a16:creationId xmlns:a16="http://schemas.microsoft.com/office/drawing/2014/main" id="{81A6C55F-97CC-3405-1679-6FF6346436D9}"/>
              </a:ext>
            </a:extLst>
          </p:cNvPr>
          <p:cNvSpPr/>
          <p:nvPr/>
        </p:nvSpPr>
        <p:spPr>
          <a:xfrm>
            <a:off x="2233961" y="5872055"/>
            <a:ext cx="1992351"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Cadre 17">
            <a:extLst>
              <a:ext uri="{FF2B5EF4-FFF2-40B4-BE49-F238E27FC236}">
                <a16:creationId xmlns:a16="http://schemas.microsoft.com/office/drawing/2014/main" id="{4F4BA263-46B8-00D5-F218-DF1F9CB10ADA}"/>
              </a:ext>
            </a:extLst>
          </p:cNvPr>
          <p:cNvSpPr/>
          <p:nvPr/>
        </p:nvSpPr>
        <p:spPr>
          <a:xfrm>
            <a:off x="8888958" y="5920845"/>
            <a:ext cx="587299" cy="257021"/>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a:extLst>
              <a:ext uri="{FF2B5EF4-FFF2-40B4-BE49-F238E27FC236}">
                <a16:creationId xmlns:a16="http://schemas.microsoft.com/office/drawing/2014/main" id="{57AE522D-8A8F-2B5F-4B08-0A2BEEF569C5}"/>
              </a:ext>
            </a:extLst>
          </p:cNvPr>
          <p:cNvSpPr txBox="1"/>
          <p:nvPr/>
        </p:nvSpPr>
        <p:spPr>
          <a:xfrm>
            <a:off x="6757371" y="0"/>
            <a:ext cx="3055702" cy="584775"/>
          </a:xfrm>
          <a:prstGeom prst="rect">
            <a:avLst/>
          </a:prstGeom>
          <a:noFill/>
        </p:spPr>
        <p:txBody>
          <a:bodyPr wrap="square" rtlCol="0">
            <a:spAutoFit/>
          </a:bodyPr>
          <a:lstStyle/>
          <a:p>
            <a:r>
              <a:rPr lang="fr-FR" sz="3200" b="1" dirty="0">
                <a:solidFill>
                  <a:srgbClr val="C00000"/>
                </a:solidFill>
              </a:rPr>
              <a:t>AMM en France</a:t>
            </a:r>
          </a:p>
        </p:txBody>
      </p:sp>
      <p:sp>
        <p:nvSpPr>
          <p:cNvPr id="20" name="ZoneTexte 19">
            <a:extLst>
              <a:ext uri="{FF2B5EF4-FFF2-40B4-BE49-F238E27FC236}">
                <a16:creationId xmlns:a16="http://schemas.microsoft.com/office/drawing/2014/main" id="{9D2F0F2B-3998-2271-85CC-9D104CD25AF3}"/>
              </a:ext>
            </a:extLst>
          </p:cNvPr>
          <p:cNvSpPr txBox="1"/>
          <p:nvPr/>
        </p:nvSpPr>
        <p:spPr>
          <a:xfrm>
            <a:off x="847493" y="3813717"/>
            <a:ext cx="300082" cy="369332"/>
          </a:xfrm>
          <a:prstGeom prst="rect">
            <a:avLst/>
          </a:prstGeom>
          <a:noFill/>
        </p:spPr>
        <p:txBody>
          <a:bodyPr wrap="none" rtlCol="0">
            <a:spAutoFit/>
          </a:bodyPr>
          <a:lstStyle/>
          <a:p>
            <a:r>
              <a:rPr lang="fr-FR" dirty="0"/>
              <a:t>*</a:t>
            </a:r>
          </a:p>
        </p:txBody>
      </p:sp>
    </p:spTree>
    <p:extLst>
      <p:ext uri="{BB962C8B-B14F-4D97-AF65-F5344CB8AC3E}">
        <p14:creationId xmlns:p14="http://schemas.microsoft.com/office/powerpoint/2010/main" val="33809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AEB1C-B093-7DE2-9F29-BC1EB25CC7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C0AAC4-E702-D6E4-E9C5-4BD469C39F96}"/>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3A604D1-767A-9CD8-59E4-0424EB4CDB57}"/>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157CC433-5594-3842-B839-D660AE57CA7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D4D8FFC4-6EF3-9B2A-8BA8-57DFC074B228}"/>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ZoneTexte 3">
            <a:extLst>
              <a:ext uri="{FF2B5EF4-FFF2-40B4-BE49-F238E27FC236}">
                <a16:creationId xmlns:a16="http://schemas.microsoft.com/office/drawing/2014/main" id="{D1CB8EAD-3367-A886-B6F4-ADC23C0659A0}"/>
              </a:ext>
            </a:extLst>
          </p:cNvPr>
          <p:cNvSpPr txBox="1"/>
          <p:nvPr/>
        </p:nvSpPr>
        <p:spPr>
          <a:xfrm>
            <a:off x="21888" y="533666"/>
            <a:ext cx="12148224" cy="5386090"/>
          </a:xfrm>
          <a:prstGeom prst="rect">
            <a:avLst/>
          </a:prstGeom>
          <a:noFill/>
        </p:spPr>
        <p:txBody>
          <a:bodyPr wrap="square" rtlCol="0">
            <a:spAutoFit/>
          </a:bodyPr>
          <a:lstStyle/>
          <a:p>
            <a:r>
              <a:rPr lang="fr-FR" sz="3600" b="1" dirty="0"/>
              <a:t>           </a:t>
            </a:r>
            <a:r>
              <a:rPr lang="fr-FR" sz="3600" b="1" dirty="0">
                <a:latin typeface="Outfit"/>
              </a:rPr>
              <a:t>ARIPIPRAZOLE*</a:t>
            </a:r>
          </a:p>
          <a:p>
            <a:r>
              <a:rPr lang="fr-FR" sz="2400" u="sng" dirty="0">
                <a:latin typeface="Outfit"/>
              </a:rPr>
              <a:t> </a:t>
            </a:r>
            <a:endParaRPr lang="fr-FR" sz="2400" dirty="0">
              <a:latin typeface="Outfit"/>
            </a:endParaRPr>
          </a:p>
          <a:p>
            <a:r>
              <a:rPr lang="fr-FR" sz="2400" dirty="0">
                <a:latin typeface="Outfit"/>
              </a:rPr>
              <a:t>    </a:t>
            </a:r>
            <a:r>
              <a:rPr lang="fr-FR" sz="2000" u="sng" dirty="0">
                <a:latin typeface="Outfit"/>
              </a:rPr>
              <a:t>Formes: </a:t>
            </a:r>
          </a:p>
          <a:p>
            <a:r>
              <a:rPr lang="fr-FR" sz="2000" dirty="0">
                <a:latin typeface="Outfit"/>
              </a:rPr>
              <a:t>     Cp à 5, 10, 15 mg</a:t>
            </a:r>
          </a:p>
          <a:p>
            <a:r>
              <a:rPr lang="fr-FR" sz="2000" dirty="0">
                <a:latin typeface="Outfit"/>
              </a:rPr>
              <a:t>     Cp orodispersible à 10 et 15 mg</a:t>
            </a:r>
          </a:p>
          <a:p>
            <a:endParaRPr lang="fr-FR" sz="2000" u="sng" dirty="0">
              <a:latin typeface="Outfit"/>
            </a:endParaRPr>
          </a:p>
          <a:p>
            <a:r>
              <a:rPr lang="fr-FR" sz="2000" dirty="0">
                <a:latin typeface="Outfit"/>
              </a:rPr>
              <a:t>     </a:t>
            </a:r>
            <a:r>
              <a:rPr lang="fr-FR" sz="2000" u="sng" dirty="0">
                <a:latin typeface="Outfit"/>
              </a:rPr>
              <a:t>Initiation du </a:t>
            </a:r>
            <a:r>
              <a:rPr lang="fr-FR" sz="2000" u="sng" dirty="0" err="1">
                <a:latin typeface="Outfit"/>
              </a:rPr>
              <a:t>ttt</a:t>
            </a:r>
            <a:r>
              <a:rPr lang="fr-FR" sz="2000" u="sng" dirty="0">
                <a:latin typeface="Outfit"/>
              </a:rPr>
              <a:t>:</a:t>
            </a:r>
          </a:p>
          <a:p>
            <a:r>
              <a:rPr lang="fr-FR" sz="2000" dirty="0">
                <a:latin typeface="Outfit"/>
              </a:rPr>
              <a:t>     J1 et J2 : 2 mg</a:t>
            </a:r>
          </a:p>
          <a:p>
            <a:r>
              <a:rPr lang="fr-FR" sz="2000" dirty="0">
                <a:latin typeface="Outfit"/>
              </a:rPr>
              <a:t>     J3 et J4 : 5 mg</a:t>
            </a:r>
          </a:p>
          <a:p>
            <a:r>
              <a:rPr lang="fr-FR" sz="2000" dirty="0">
                <a:latin typeface="Outfit"/>
              </a:rPr>
              <a:t>     A partir de J5 : 10mg</a:t>
            </a:r>
          </a:p>
          <a:p>
            <a:endParaRPr lang="fr-FR" sz="2000" dirty="0">
              <a:latin typeface="Outfit"/>
            </a:endParaRPr>
          </a:p>
          <a:p>
            <a:r>
              <a:rPr lang="fr-FR" sz="2000" dirty="0">
                <a:latin typeface="Outfit"/>
              </a:rPr>
              <a:t>     </a:t>
            </a:r>
            <a:r>
              <a:rPr lang="fr-FR" sz="2000" u="sng" dirty="0">
                <a:latin typeface="Outfit"/>
              </a:rPr>
              <a:t>Dose recommandée : </a:t>
            </a:r>
            <a:r>
              <a:rPr lang="fr-FR" sz="2000" dirty="0">
                <a:latin typeface="Outfit"/>
              </a:rPr>
              <a:t>10 mg/ jour en une prise, pendant ou en dehors des repas.</a:t>
            </a:r>
          </a:p>
          <a:p>
            <a:endParaRPr lang="fr-FR" sz="2000" dirty="0">
              <a:latin typeface="Outfit"/>
            </a:endParaRPr>
          </a:p>
          <a:p>
            <a:r>
              <a:rPr lang="fr-FR" sz="2000" dirty="0">
                <a:latin typeface="Outfit"/>
              </a:rPr>
              <a:t>     Efficacité entre 10 et 30 mg/jour</a:t>
            </a:r>
          </a:p>
          <a:p>
            <a:endParaRPr lang="fr-FR" sz="2000" dirty="0">
              <a:latin typeface="Outfit"/>
            </a:endParaRPr>
          </a:p>
          <a:p>
            <a:r>
              <a:rPr lang="fr-FR" sz="2000" dirty="0">
                <a:latin typeface="Outfit"/>
              </a:rPr>
              <a:t>     </a:t>
            </a:r>
            <a:r>
              <a:rPr lang="fr-FR" sz="2000" u="sng" dirty="0">
                <a:latin typeface="Outfit"/>
              </a:rPr>
              <a:t>Dose max : </a:t>
            </a:r>
            <a:r>
              <a:rPr lang="fr-FR" sz="2000" dirty="0">
                <a:latin typeface="Outfit"/>
              </a:rPr>
              <a:t>30 mg/jour</a:t>
            </a:r>
          </a:p>
        </p:txBody>
      </p:sp>
      <p:pic>
        <p:nvPicPr>
          <p:cNvPr id="6" name="Image 5" descr="Une image contenant aquarium, boisson gazeuse, fluide, léger&#10;&#10;Description générée automatiquement">
            <a:extLst>
              <a:ext uri="{FF2B5EF4-FFF2-40B4-BE49-F238E27FC236}">
                <a16:creationId xmlns:a16="http://schemas.microsoft.com/office/drawing/2014/main" id="{D1A8CF62-9900-BB0A-85B1-3FE73387D4FA}"/>
              </a:ext>
            </a:extLst>
          </p:cNvPr>
          <p:cNvPicPr>
            <a:picLocks noChangeAspect="1"/>
          </p:cNvPicPr>
          <p:nvPr/>
        </p:nvPicPr>
        <p:blipFill>
          <a:blip r:embed="rId14"/>
          <a:stretch>
            <a:fillRect/>
          </a:stretch>
        </p:blipFill>
        <p:spPr>
          <a:xfrm>
            <a:off x="9681590" y="800098"/>
            <a:ext cx="2205610" cy="2628901"/>
          </a:xfrm>
          <a:prstGeom prst="rect">
            <a:avLst/>
          </a:prstGeom>
        </p:spPr>
      </p:pic>
      <p:pic>
        <p:nvPicPr>
          <p:cNvPr id="5" name="Image 4">
            <a:extLst>
              <a:ext uri="{FF2B5EF4-FFF2-40B4-BE49-F238E27FC236}">
                <a16:creationId xmlns:a16="http://schemas.microsoft.com/office/drawing/2014/main" id="{FF1D6E16-A14C-909C-B92D-CE194E002713}"/>
              </a:ext>
            </a:extLst>
          </p:cNvPr>
          <p:cNvPicPr>
            <a:picLocks noChangeAspect="1"/>
          </p:cNvPicPr>
          <p:nvPr/>
        </p:nvPicPr>
        <p:blipFill>
          <a:blip r:embed="rId15"/>
          <a:stretch>
            <a:fillRect/>
          </a:stretch>
        </p:blipFill>
        <p:spPr>
          <a:xfrm>
            <a:off x="354634" y="695094"/>
            <a:ext cx="883997" cy="725487"/>
          </a:xfrm>
          <a:prstGeom prst="rect">
            <a:avLst/>
          </a:prstGeom>
        </p:spPr>
      </p:pic>
      <p:sp>
        <p:nvSpPr>
          <p:cNvPr id="7" name="Titre 1">
            <a:extLst>
              <a:ext uri="{FF2B5EF4-FFF2-40B4-BE49-F238E27FC236}">
                <a16:creationId xmlns:a16="http://schemas.microsoft.com/office/drawing/2014/main" id="{EFE91B05-777C-9BD2-8ACD-C003FFCF324F}"/>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63/88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818601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99A8-28F5-1C0E-5AA0-5451B49E4D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B8370C-662F-5A69-5119-2502941A845D}"/>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481DA84-C812-12B4-7A8E-BA7CAD671BCB}"/>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C7F867B2-030C-D257-3E9F-4C94E86F8C4B}"/>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670C2149-E091-A167-BE9C-6F725827A8CE}"/>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ZoneTexte 3">
            <a:extLst>
              <a:ext uri="{FF2B5EF4-FFF2-40B4-BE49-F238E27FC236}">
                <a16:creationId xmlns:a16="http://schemas.microsoft.com/office/drawing/2014/main" id="{0C830CFB-BA9C-9D6D-D109-4CE1487DCA4B}"/>
              </a:ext>
            </a:extLst>
          </p:cNvPr>
          <p:cNvSpPr txBox="1"/>
          <p:nvPr/>
        </p:nvSpPr>
        <p:spPr>
          <a:xfrm>
            <a:off x="21888" y="533666"/>
            <a:ext cx="12148224" cy="2862322"/>
          </a:xfrm>
          <a:prstGeom prst="rect">
            <a:avLst/>
          </a:prstGeom>
          <a:noFill/>
        </p:spPr>
        <p:txBody>
          <a:bodyPr wrap="square" rtlCol="0">
            <a:spAutoFit/>
          </a:bodyPr>
          <a:lstStyle/>
          <a:p>
            <a:r>
              <a:rPr lang="fr-FR" sz="3600" b="1" dirty="0"/>
              <a:t>            </a:t>
            </a:r>
            <a:r>
              <a:rPr lang="fr-FR" sz="3600" b="1" dirty="0">
                <a:latin typeface="Outfit"/>
              </a:rPr>
              <a:t>RISPERIDONE*</a:t>
            </a:r>
          </a:p>
          <a:p>
            <a:endParaRPr lang="fr-FR" sz="2400" u="sng" dirty="0">
              <a:latin typeface="Outfit"/>
            </a:endParaRPr>
          </a:p>
          <a:p>
            <a:r>
              <a:rPr lang="fr-FR" sz="2400" dirty="0">
                <a:latin typeface="Outfit"/>
              </a:rPr>
              <a:t>         </a:t>
            </a:r>
            <a:r>
              <a:rPr lang="fr-FR" sz="2400" u="sng" dirty="0">
                <a:latin typeface="Outfit"/>
              </a:rPr>
              <a:t>Formes: </a:t>
            </a:r>
          </a:p>
          <a:p>
            <a:r>
              <a:rPr lang="fr-FR" sz="2400" dirty="0">
                <a:latin typeface="Outfit"/>
              </a:rPr>
              <a:t>         Cp à 1, 2, 4 mg</a:t>
            </a:r>
          </a:p>
          <a:p>
            <a:r>
              <a:rPr lang="fr-FR" sz="2400" dirty="0">
                <a:latin typeface="Outfit"/>
              </a:rPr>
              <a:t>         Solution buvable à 1mg/ml</a:t>
            </a:r>
          </a:p>
          <a:p>
            <a:r>
              <a:rPr lang="fr-FR" sz="2400" dirty="0">
                <a:latin typeface="Outfit"/>
              </a:rPr>
              <a:t>         Cp orodispersible à 0.5, 1, 2, 3, 4 mg</a:t>
            </a:r>
          </a:p>
          <a:p>
            <a:endParaRPr lang="fr-FR" sz="2400" u="sng" dirty="0"/>
          </a:p>
        </p:txBody>
      </p:sp>
      <p:pic>
        <p:nvPicPr>
          <p:cNvPr id="6" name="Image 5" descr="Une image contenant aquarium, boisson gazeuse, fluide, léger&#10;&#10;Description générée automatiquement">
            <a:extLst>
              <a:ext uri="{FF2B5EF4-FFF2-40B4-BE49-F238E27FC236}">
                <a16:creationId xmlns:a16="http://schemas.microsoft.com/office/drawing/2014/main" id="{B360404B-6C0B-6EC5-9E5D-063381D7BFAF}"/>
              </a:ext>
            </a:extLst>
          </p:cNvPr>
          <p:cNvPicPr>
            <a:picLocks noChangeAspect="1"/>
          </p:cNvPicPr>
          <p:nvPr/>
        </p:nvPicPr>
        <p:blipFill>
          <a:blip r:embed="rId14"/>
          <a:stretch>
            <a:fillRect/>
          </a:stretch>
        </p:blipFill>
        <p:spPr>
          <a:xfrm>
            <a:off x="9681590" y="800098"/>
            <a:ext cx="2205610" cy="2628901"/>
          </a:xfrm>
          <a:prstGeom prst="rect">
            <a:avLst/>
          </a:prstGeom>
        </p:spPr>
      </p:pic>
      <p:graphicFrame>
        <p:nvGraphicFramePr>
          <p:cNvPr id="5" name="Tableau 4">
            <a:extLst>
              <a:ext uri="{FF2B5EF4-FFF2-40B4-BE49-F238E27FC236}">
                <a16:creationId xmlns:a16="http://schemas.microsoft.com/office/drawing/2014/main" id="{38DA1B0F-F2D6-A9EA-9B95-20F8E32D1A93}"/>
              </a:ext>
            </a:extLst>
          </p:cNvPr>
          <p:cNvGraphicFramePr>
            <a:graphicFrameLocks noGrp="1"/>
          </p:cNvGraphicFramePr>
          <p:nvPr>
            <p:extLst>
              <p:ext uri="{D42A27DB-BD31-4B8C-83A1-F6EECF244321}">
                <p14:modId xmlns:p14="http://schemas.microsoft.com/office/powerpoint/2010/main" val="2868809265"/>
              </p:ext>
            </p:extLst>
          </p:nvPr>
        </p:nvGraphicFramePr>
        <p:xfrm>
          <a:off x="449344" y="3766892"/>
          <a:ext cx="11293311" cy="2654435"/>
        </p:xfrm>
        <a:graphic>
          <a:graphicData uri="http://schemas.openxmlformats.org/drawingml/2006/table">
            <a:tbl>
              <a:tblPr firstRow="1" bandRow="1">
                <a:tableStyleId>{16D9F66E-5EB9-4882-86FB-DCBF35E3C3E4}</a:tableStyleId>
              </a:tblPr>
              <a:tblGrid>
                <a:gridCol w="3764437">
                  <a:extLst>
                    <a:ext uri="{9D8B030D-6E8A-4147-A177-3AD203B41FA5}">
                      <a16:colId xmlns:a16="http://schemas.microsoft.com/office/drawing/2014/main" val="4128132569"/>
                    </a:ext>
                  </a:extLst>
                </a:gridCol>
                <a:gridCol w="3465921">
                  <a:extLst>
                    <a:ext uri="{9D8B030D-6E8A-4147-A177-3AD203B41FA5}">
                      <a16:colId xmlns:a16="http://schemas.microsoft.com/office/drawing/2014/main" val="725480571"/>
                    </a:ext>
                  </a:extLst>
                </a:gridCol>
                <a:gridCol w="4062953">
                  <a:extLst>
                    <a:ext uri="{9D8B030D-6E8A-4147-A177-3AD203B41FA5}">
                      <a16:colId xmlns:a16="http://schemas.microsoft.com/office/drawing/2014/main" val="3156668585"/>
                    </a:ext>
                  </a:extLst>
                </a:gridCol>
              </a:tblGrid>
              <a:tr h="512495">
                <a:tc>
                  <a:txBody>
                    <a:bodyPr/>
                    <a:lstStyle/>
                    <a:p>
                      <a:endParaRPr lang="fr-FR"/>
                    </a:p>
                  </a:txBody>
                  <a:tcPr/>
                </a:tc>
                <a:tc>
                  <a:txBody>
                    <a:bodyPr/>
                    <a:lstStyle/>
                    <a:p>
                      <a:pPr algn="ctr"/>
                      <a:r>
                        <a:rPr lang="fr-FR" dirty="0"/>
                        <a:t>Poids </a:t>
                      </a:r>
                      <a:r>
                        <a:rPr lang="fr-FR" dirty="0" err="1"/>
                        <a:t>inf</a:t>
                      </a:r>
                      <a:r>
                        <a:rPr lang="fr-FR" dirty="0"/>
                        <a:t> 50 kg</a:t>
                      </a:r>
                    </a:p>
                  </a:txBody>
                  <a:tcPr/>
                </a:tc>
                <a:tc>
                  <a:txBody>
                    <a:bodyPr/>
                    <a:lstStyle/>
                    <a:p>
                      <a:pPr algn="ctr"/>
                      <a:r>
                        <a:rPr lang="fr-FR" dirty="0"/>
                        <a:t>Poids sup ou égal à 50 kg</a:t>
                      </a:r>
                    </a:p>
                  </a:txBody>
                  <a:tcPr/>
                </a:tc>
                <a:extLst>
                  <a:ext uri="{0D108BD9-81ED-4DB2-BD59-A6C34878D82A}">
                    <a16:rowId xmlns:a16="http://schemas.microsoft.com/office/drawing/2014/main" val="350047173"/>
                  </a:ext>
                </a:extLst>
              </a:tr>
              <a:tr h="340225">
                <a:tc>
                  <a:txBody>
                    <a:bodyPr/>
                    <a:lstStyle/>
                    <a:p>
                      <a:r>
                        <a:rPr lang="fr-FR" dirty="0"/>
                        <a:t>Posologie initiale quotidienne</a:t>
                      </a:r>
                    </a:p>
                  </a:txBody>
                  <a:tcPr/>
                </a:tc>
                <a:tc>
                  <a:txBody>
                    <a:bodyPr/>
                    <a:lstStyle/>
                    <a:p>
                      <a:pPr algn="ctr"/>
                      <a:r>
                        <a:rPr lang="fr-FR" dirty="0"/>
                        <a:t>0.25 mg</a:t>
                      </a:r>
                    </a:p>
                  </a:txBody>
                  <a:tcPr/>
                </a:tc>
                <a:tc>
                  <a:txBody>
                    <a:bodyPr/>
                    <a:lstStyle/>
                    <a:p>
                      <a:pPr algn="ctr"/>
                      <a:r>
                        <a:rPr lang="fr-FR" dirty="0"/>
                        <a:t>0.50 mg</a:t>
                      </a:r>
                    </a:p>
                  </a:txBody>
                  <a:tcPr/>
                </a:tc>
                <a:extLst>
                  <a:ext uri="{0D108BD9-81ED-4DB2-BD59-A6C34878D82A}">
                    <a16:rowId xmlns:a16="http://schemas.microsoft.com/office/drawing/2014/main" val="2697257679"/>
                  </a:ext>
                </a:extLst>
              </a:tr>
              <a:tr h="1263685">
                <a:tc>
                  <a:txBody>
                    <a:bodyPr/>
                    <a:lstStyle/>
                    <a:p>
                      <a:r>
                        <a:rPr lang="fr-FR" dirty="0"/>
                        <a:t>Posologie optimale quotidienne</a:t>
                      </a:r>
                    </a:p>
                  </a:txBody>
                  <a:tcPr/>
                </a:tc>
                <a:tc>
                  <a:txBody>
                    <a:bodyPr/>
                    <a:lstStyle/>
                    <a:p>
                      <a:pPr algn="ctr"/>
                      <a:r>
                        <a:rPr lang="fr-FR" dirty="0"/>
                        <a:t>0.5 mg</a:t>
                      </a:r>
                    </a:p>
                    <a:p>
                      <a:pPr algn="ctr"/>
                      <a:r>
                        <a:rPr lang="fr-FR" dirty="0"/>
                        <a:t>(entre 0.25 et 0.75 mg)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1 mg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(entre 0.5 et 1.5 mg)</a:t>
                      </a:r>
                    </a:p>
                    <a:p>
                      <a:pPr algn="ctr"/>
                      <a:endParaRPr lang="fr-FR" dirty="0"/>
                    </a:p>
                  </a:txBody>
                  <a:tcPr/>
                </a:tc>
                <a:extLst>
                  <a:ext uri="{0D108BD9-81ED-4DB2-BD59-A6C34878D82A}">
                    <a16:rowId xmlns:a16="http://schemas.microsoft.com/office/drawing/2014/main" val="1364193811"/>
                  </a:ext>
                </a:extLst>
              </a:tr>
              <a:tr h="512495">
                <a:tc>
                  <a:txBody>
                    <a:bodyPr/>
                    <a:lstStyle/>
                    <a:p>
                      <a:r>
                        <a:rPr lang="fr-FR" dirty="0"/>
                        <a:t>Posologie max/J</a:t>
                      </a:r>
                    </a:p>
                  </a:txBody>
                  <a:tcPr/>
                </a:tc>
                <a:tc>
                  <a:txBody>
                    <a:bodyPr/>
                    <a:lstStyle/>
                    <a:p>
                      <a:pPr algn="ctr"/>
                      <a:r>
                        <a:rPr lang="fr-FR" sz="1800" b="0" i="0" u="none" strike="noStrike" kern="1200" dirty="0">
                          <a:solidFill>
                            <a:schemeClr val="dk1"/>
                          </a:solidFill>
                          <a:effectLst/>
                          <a:latin typeface="+mn-lt"/>
                          <a:ea typeface="+mn-ea"/>
                          <a:cs typeface="+mn-cs"/>
                        </a:rPr>
                        <a:t>0,75 mg/j </a:t>
                      </a:r>
                      <a:endParaRPr lang="fr-FR" dirty="0"/>
                    </a:p>
                  </a:txBody>
                  <a:tcPr/>
                </a:tc>
                <a:tc>
                  <a:txBody>
                    <a:bodyPr/>
                    <a:lstStyle/>
                    <a:p>
                      <a:pPr algn="ctr"/>
                      <a:r>
                        <a:rPr lang="fr-FR" sz="1800" b="0" i="0" u="none" strike="noStrike" kern="1200" dirty="0">
                          <a:solidFill>
                            <a:schemeClr val="dk1"/>
                          </a:solidFill>
                          <a:effectLst/>
                          <a:latin typeface="+mn-lt"/>
                          <a:ea typeface="+mn-ea"/>
                          <a:cs typeface="+mn-cs"/>
                        </a:rPr>
                        <a:t>1,5 mg/j</a:t>
                      </a:r>
                      <a:endParaRPr lang="fr-FR" dirty="0"/>
                    </a:p>
                  </a:txBody>
                  <a:tcPr/>
                </a:tc>
                <a:extLst>
                  <a:ext uri="{0D108BD9-81ED-4DB2-BD59-A6C34878D82A}">
                    <a16:rowId xmlns:a16="http://schemas.microsoft.com/office/drawing/2014/main" val="2221925689"/>
                  </a:ext>
                </a:extLst>
              </a:tr>
            </a:tbl>
          </a:graphicData>
        </a:graphic>
      </p:graphicFrame>
      <p:pic>
        <p:nvPicPr>
          <p:cNvPr id="7" name="Image 6">
            <a:extLst>
              <a:ext uri="{FF2B5EF4-FFF2-40B4-BE49-F238E27FC236}">
                <a16:creationId xmlns:a16="http://schemas.microsoft.com/office/drawing/2014/main" id="{B629A25C-2302-D6A8-755E-7D5AABB13A58}"/>
              </a:ext>
            </a:extLst>
          </p:cNvPr>
          <p:cNvPicPr>
            <a:picLocks noChangeAspect="1"/>
          </p:cNvPicPr>
          <p:nvPr/>
        </p:nvPicPr>
        <p:blipFill>
          <a:blip r:embed="rId15"/>
          <a:stretch>
            <a:fillRect/>
          </a:stretch>
        </p:blipFill>
        <p:spPr>
          <a:xfrm>
            <a:off x="421805" y="776188"/>
            <a:ext cx="883997" cy="725487"/>
          </a:xfrm>
          <a:prstGeom prst="rect">
            <a:avLst/>
          </a:prstGeom>
        </p:spPr>
      </p:pic>
      <p:sp>
        <p:nvSpPr>
          <p:cNvPr id="8" name="Titre 1">
            <a:extLst>
              <a:ext uri="{FF2B5EF4-FFF2-40B4-BE49-F238E27FC236}">
                <a16:creationId xmlns:a16="http://schemas.microsoft.com/office/drawing/2014/main" id="{56D88715-73DC-F3F8-38EB-8B883BA1DACC}"/>
              </a:ext>
            </a:extLst>
          </p:cNvPr>
          <p:cNvSpPr txBox="1">
            <a:spLocks/>
          </p:cNvSpPr>
          <p:nvPr/>
        </p:nvSpPr>
        <p:spPr>
          <a:xfrm>
            <a:off x="10538578" y="6368635"/>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64/88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33191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64CA-6698-101F-5403-B5588E9A503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BCE061-25BA-2011-BF06-365CA4B7C0F7}"/>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2A0DB40F-28AB-B7D5-DC6D-22C69D2AFBDD}"/>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6401A835-E386-4860-9C8A-358F3C47C54B}"/>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C396F5A0-131E-4CBB-9BAA-510DD25DA03D}"/>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ZoneTexte 3">
            <a:extLst>
              <a:ext uri="{FF2B5EF4-FFF2-40B4-BE49-F238E27FC236}">
                <a16:creationId xmlns:a16="http://schemas.microsoft.com/office/drawing/2014/main" id="{9E8DDC39-808E-751E-C054-096725ED7A4A}"/>
              </a:ext>
            </a:extLst>
          </p:cNvPr>
          <p:cNvSpPr txBox="1"/>
          <p:nvPr/>
        </p:nvSpPr>
        <p:spPr>
          <a:xfrm>
            <a:off x="304800" y="714941"/>
            <a:ext cx="12148224" cy="5324535"/>
          </a:xfrm>
          <a:prstGeom prst="rect">
            <a:avLst/>
          </a:prstGeom>
          <a:noFill/>
        </p:spPr>
        <p:txBody>
          <a:bodyPr wrap="square" rtlCol="0">
            <a:spAutoFit/>
          </a:bodyPr>
          <a:lstStyle/>
          <a:p>
            <a:r>
              <a:rPr lang="fr-FR" sz="3600" b="1" dirty="0"/>
              <a:t>           </a:t>
            </a:r>
            <a:r>
              <a:rPr lang="fr-FR" sz="3600" b="1" dirty="0">
                <a:latin typeface="Outfit"/>
              </a:rPr>
              <a:t>CLOZAPINE</a:t>
            </a:r>
          </a:p>
          <a:p>
            <a:r>
              <a:rPr lang="fr-FR" sz="2400" dirty="0">
                <a:latin typeface="Outfit"/>
              </a:rPr>
              <a:t>      </a:t>
            </a:r>
          </a:p>
          <a:p>
            <a:r>
              <a:rPr lang="fr-FR" sz="2000" u="sng" dirty="0">
                <a:latin typeface="Outfit"/>
              </a:rPr>
              <a:t>Formes: </a:t>
            </a:r>
          </a:p>
          <a:p>
            <a:r>
              <a:rPr lang="fr-FR" sz="2000" dirty="0">
                <a:latin typeface="Outfit"/>
              </a:rPr>
              <a:t>Cp à 25 et 100 mg</a:t>
            </a:r>
          </a:p>
          <a:p>
            <a:r>
              <a:rPr lang="fr-FR" sz="2000" dirty="0">
                <a:latin typeface="Outfit"/>
              </a:rPr>
              <a:t>Cp orodispersible à 10 et 15 mg</a:t>
            </a:r>
          </a:p>
          <a:p>
            <a:endParaRPr lang="fr-FR" sz="2000" u="sng" dirty="0">
              <a:latin typeface="Outfit"/>
            </a:endParaRPr>
          </a:p>
          <a:p>
            <a:r>
              <a:rPr lang="fr-FR" sz="2000" u="sng" dirty="0">
                <a:latin typeface="Outfit"/>
              </a:rPr>
              <a:t>Initiation du </a:t>
            </a:r>
            <a:r>
              <a:rPr lang="fr-FR" sz="2000" u="sng" dirty="0" err="1">
                <a:latin typeface="Outfit"/>
              </a:rPr>
              <a:t>ttt</a:t>
            </a:r>
            <a:r>
              <a:rPr lang="fr-FR" sz="2000" u="sng" dirty="0">
                <a:latin typeface="Outfit"/>
              </a:rPr>
              <a:t>:</a:t>
            </a:r>
          </a:p>
          <a:p>
            <a:r>
              <a:rPr lang="fr-FR" sz="2000" dirty="0">
                <a:latin typeface="Outfit"/>
              </a:rPr>
              <a:t>12,5 mg en deux prises par jour et augmentation de 25 mg tous les 2-3 jours</a:t>
            </a:r>
          </a:p>
          <a:p>
            <a:r>
              <a:rPr lang="fr-FR" sz="2000" dirty="0">
                <a:latin typeface="Outfit"/>
              </a:rPr>
              <a:t>Dose cible initiale </a:t>
            </a:r>
            <a:r>
              <a:rPr lang="fr-FR" sz="2000" b="0" i="0" u="none" strike="noStrike" dirty="0">
                <a:effectLst/>
                <a:latin typeface="Outfit"/>
              </a:rPr>
              <a:t>250 mg /j et </a:t>
            </a:r>
            <a:r>
              <a:rPr lang="fr-FR" sz="2000" b="0" i="0" u="none" strike="noStrike" dirty="0" err="1">
                <a:effectLst/>
                <a:latin typeface="Outfit"/>
              </a:rPr>
              <a:t>Clozapinémie</a:t>
            </a:r>
            <a:r>
              <a:rPr lang="fr-FR" sz="2000" b="0" i="0" u="none" strike="noStrike" dirty="0">
                <a:effectLst/>
                <a:latin typeface="Outfit"/>
              </a:rPr>
              <a:t> : 350–500 </a:t>
            </a:r>
            <a:r>
              <a:rPr lang="el-GR" sz="2000" b="0" i="0" u="none" strike="noStrike" dirty="0">
                <a:effectLst/>
                <a:latin typeface="Outfit"/>
              </a:rPr>
              <a:t>μ</a:t>
            </a:r>
            <a:r>
              <a:rPr lang="fr-FR" sz="2000" b="0" i="0" u="none" strike="noStrike" dirty="0">
                <a:effectLst/>
                <a:latin typeface="Outfit"/>
              </a:rPr>
              <a:t>g/L</a:t>
            </a:r>
            <a:endParaRPr lang="fr-FR" sz="2000" dirty="0">
              <a:latin typeface="Outfit"/>
            </a:endParaRPr>
          </a:p>
          <a:p>
            <a:endParaRPr lang="fr-FR" sz="2000" dirty="0">
              <a:latin typeface="Outfit"/>
            </a:endParaRPr>
          </a:p>
          <a:p>
            <a:r>
              <a:rPr lang="fr-FR" sz="2000" u="sng" dirty="0">
                <a:latin typeface="Outfit"/>
              </a:rPr>
              <a:t>Dose max </a:t>
            </a:r>
            <a:r>
              <a:rPr lang="fr-FR" sz="2000" dirty="0">
                <a:latin typeface="Outfit"/>
              </a:rPr>
              <a:t>: 900 mg/jour</a:t>
            </a:r>
          </a:p>
          <a:p>
            <a:endParaRPr lang="fr-FR" sz="2000" dirty="0">
              <a:latin typeface="Outfit"/>
            </a:endParaRPr>
          </a:p>
          <a:p>
            <a:r>
              <a:rPr lang="fr-FR" sz="2000" b="1" dirty="0">
                <a:solidFill>
                  <a:srgbClr val="C00000"/>
                </a:solidFill>
                <a:latin typeface="Outfit"/>
              </a:rPr>
              <a:t>ATTENTION</a:t>
            </a:r>
            <a:r>
              <a:rPr lang="fr-FR" sz="2000" dirty="0">
                <a:latin typeface="Outfit"/>
              </a:rPr>
              <a:t> surveillance leucocytaire régulière:</a:t>
            </a:r>
          </a:p>
          <a:p>
            <a:r>
              <a:rPr lang="fr-FR" sz="2000" dirty="0">
                <a:latin typeface="Outfit"/>
              </a:rPr>
              <a:t>NFS toutes les semaines pendant 18 semaines</a:t>
            </a:r>
          </a:p>
          <a:p>
            <a:r>
              <a:rPr lang="fr-FR" sz="2000" dirty="0">
                <a:latin typeface="Outfit"/>
              </a:rPr>
              <a:t>Puis tous les mois</a:t>
            </a:r>
          </a:p>
          <a:p>
            <a:r>
              <a:rPr lang="fr-FR" sz="2000" dirty="0">
                <a:latin typeface="Outfit"/>
              </a:rPr>
              <a:t>Jusqu’à 4 semaines après arrêt.</a:t>
            </a:r>
          </a:p>
        </p:txBody>
      </p:sp>
      <p:pic>
        <p:nvPicPr>
          <p:cNvPr id="6" name="Image 5" descr="Une image contenant aquarium, boisson gazeuse, fluide, léger&#10;&#10;Description générée automatiquement">
            <a:extLst>
              <a:ext uri="{FF2B5EF4-FFF2-40B4-BE49-F238E27FC236}">
                <a16:creationId xmlns:a16="http://schemas.microsoft.com/office/drawing/2014/main" id="{8357186E-711C-56E0-F468-59717CA45DA2}"/>
              </a:ext>
            </a:extLst>
          </p:cNvPr>
          <p:cNvPicPr>
            <a:picLocks noChangeAspect="1"/>
          </p:cNvPicPr>
          <p:nvPr/>
        </p:nvPicPr>
        <p:blipFill>
          <a:blip r:embed="rId14"/>
          <a:stretch>
            <a:fillRect/>
          </a:stretch>
        </p:blipFill>
        <p:spPr>
          <a:xfrm>
            <a:off x="9681590" y="800098"/>
            <a:ext cx="2205610" cy="2628901"/>
          </a:xfrm>
          <a:prstGeom prst="rect">
            <a:avLst/>
          </a:prstGeom>
        </p:spPr>
      </p:pic>
      <p:sp>
        <p:nvSpPr>
          <p:cNvPr id="5" name="Étoile à 6 branches 4">
            <a:extLst>
              <a:ext uri="{FF2B5EF4-FFF2-40B4-BE49-F238E27FC236}">
                <a16:creationId xmlns:a16="http://schemas.microsoft.com/office/drawing/2014/main" id="{792690EB-4EF8-9C1D-9A86-02C1B485F39D}"/>
              </a:ext>
            </a:extLst>
          </p:cNvPr>
          <p:cNvSpPr/>
          <p:nvPr/>
        </p:nvSpPr>
        <p:spPr>
          <a:xfrm>
            <a:off x="7449015" y="3886199"/>
            <a:ext cx="3992136" cy="2287815"/>
          </a:xfrm>
          <a:prstGeom prst="star6">
            <a:avLst>
              <a:gd name="adj" fmla="val 34640"/>
              <a:gd name="hf" fmla="val 115470"/>
            </a:avLst>
          </a:prstGeom>
          <a:gradFill>
            <a:gsLst>
              <a:gs pos="0">
                <a:schemeClr val="accent2">
                  <a:lumMod val="110000"/>
                  <a:satMod val="105000"/>
                  <a:tint val="67000"/>
                </a:schemeClr>
              </a:gs>
              <a:gs pos="92000">
                <a:srgbClr val="C00000"/>
              </a:gs>
              <a:gs pos="100000">
                <a:schemeClr val="accent2">
                  <a:lumMod val="105000"/>
                  <a:satMod val="109000"/>
                  <a:tint val="81000"/>
                </a:schemeClr>
              </a:gs>
            </a:gsLst>
            <a:lin ang="5400000" scaled="0"/>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b="1" dirty="0"/>
              <a:t>AGRANULOCYTOSE</a:t>
            </a:r>
          </a:p>
        </p:txBody>
      </p:sp>
      <p:pic>
        <p:nvPicPr>
          <p:cNvPr id="7" name="Image 6">
            <a:extLst>
              <a:ext uri="{FF2B5EF4-FFF2-40B4-BE49-F238E27FC236}">
                <a16:creationId xmlns:a16="http://schemas.microsoft.com/office/drawing/2014/main" id="{623CD53C-17C2-1818-82E5-1A1E22284D1F}"/>
              </a:ext>
            </a:extLst>
          </p:cNvPr>
          <p:cNvPicPr>
            <a:picLocks noChangeAspect="1"/>
          </p:cNvPicPr>
          <p:nvPr/>
        </p:nvPicPr>
        <p:blipFill>
          <a:blip r:embed="rId15"/>
          <a:stretch>
            <a:fillRect/>
          </a:stretch>
        </p:blipFill>
        <p:spPr>
          <a:xfrm>
            <a:off x="501653" y="853874"/>
            <a:ext cx="883997" cy="725487"/>
          </a:xfrm>
          <a:prstGeom prst="rect">
            <a:avLst/>
          </a:prstGeom>
        </p:spPr>
      </p:pic>
      <p:sp>
        <p:nvSpPr>
          <p:cNvPr id="8" name="Titre 1">
            <a:extLst>
              <a:ext uri="{FF2B5EF4-FFF2-40B4-BE49-F238E27FC236}">
                <a16:creationId xmlns:a16="http://schemas.microsoft.com/office/drawing/2014/main" id="{EE29B858-0B1E-02EB-0F7E-4C85C5F4453A}"/>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65/88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7920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7E69-9AB3-3B04-0E0C-9E12DCF904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8D87A2-089D-23F0-2447-48E4ED467037}"/>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AFCF958-9BF5-935C-EB33-6189C86C6BD7}"/>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0EEA0C3C-37A5-6D5D-080D-3961BE08339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F0E15D81-022B-2A62-178B-696F41ADD987}"/>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Image 4" descr="Une image contenant texte, capture d’écran, nombre, ligne&#10;&#10;Description générée automatiquement">
            <a:extLst>
              <a:ext uri="{FF2B5EF4-FFF2-40B4-BE49-F238E27FC236}">
                <a16:creationId xmlns:a16="http://schemas.microsoft.com/office/drawing/2014/main" id="{85850494-B9A7-5D73-EBD3-47092855D68C}"/>
              </a:ext>
            </a:extLst>
          </p:cNvPr>
          <p:cNvPicPr>
            <a:picLocks noChangeAspect="1"/>
          </p:cNvPicPr>
          <p:nvPr/>
        </p:nvPicPr>
        <p:blipFill>
          <a:blip r:embed="rId14"/>
          <a:stretch>
            <a:fillRect/>
          </a:stretch>
        </p:blipFill>
        <p:spPr>
          <a:xfrm>
            <a:off x="133607" y="590139"/>
            <a:ext cx="11924785" cy="6134921"/>
          </a:xfrm>
          <a:prstGeom prst="rect">
            <a:avLst/>
          </a:prstGeom>
        </p:spPr>
      </p:pic>
      <p:sp>
        <p:nvSpPr>
          <p:cNvPr id="8" name="ZoneTexte 7">
            <a:extLst>
              <a:ext uri="{FF2B5EF4-FFF2-40B4-BE49-F238E27FC236}">
                <a16:creationId xmlns:a16="http://schemas.microsoft.com/office/drawing/2014/main" id="{0B3F99A0-EA8F-FBB8-ECE2-B12FD9C0FB34}"/>
              </a:ext>
            </a:extLst>
          </p:cNvPr>
          <p:cNvSpPr txBox="1"/>
          <p:nvPr/>
        </p:nvSpPr>
        <p:spPr>
          <a:xfrm>
            <a:off x="1204332" y="724829"/>
            <a:ext cx="2141034" cy="369332"/>
          </a:xfrm>
          <a:prstGeom prst="rect">
            <a:avLst/>
          </a:prstGeom>
          <a:noFill/>
        </p:spPr>
        <p:txBody>
          <a:bodyPr wrap="square" rtlCol="0">
            <a:spAutoFit/>
          </a:bodyPr>
          <a:lstStyle/>
          <a:p>
            <a:r>
              <a:rPr lang="fr-FR" b="1" dirty="0">
                <a:solidFill>
                  <a:schemeClr val="accent4">
                    <a:lumMod val="60000"/>
                    <a:lumOff val="40000"/>
                  </a:schemeClr>
                </a:solidFill>
              </a:rPr>
              <a:t>Adultes</a:t>
            </a:r>
          </a:p>
        </p:txBody>
      </p:sp>
    </p:spTree>
    <p:extLst>
      <p:ext uri="{BB962C8B-B14F-4D97-AF65-F5344CB8AC3E}">
        <p14:creationId xmlns:p14="http://schemas.microsoft.com/office/powerpoint/2010/main" val="1551647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DF259-C36F-BE8B-5746-7A61049C5F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E32E4A-42F9-702F-03C3-B00F2CE6A376}"/>
              </a:ext>
            </a:extLst>
          </p:cNvPr>
          <p:cNvSpPr/>
          <p:nvPr/>
        </p:nvSpPr>
        <p:spPr>
          <a:xfrm>
            <a:off x="21888" y="457201"/>
            <a:ext cx="12170112" cy="6400797"/>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3A750A25-B955-1969-44C7-ED8BFA73BCC1}"/>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DFE286B2-C0FD-7AC9-950D-436742CE2997}"/>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BFE5D94C-BEC6-A520-A2CB-8C34744986F6}"/>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ZoneTexte 7">
            <a:extLst>
              <a:ext uri="{FF2B5EF4-FFF2-40B4-BE49-F238E27FC236}">
                <a16:creationId xmlns:a16="http://schemas.microsoft.com/office/drawing/2014/main" id="{07F9908B-892D-28B4-3DDA-22C461A79BC9}"/>
              </a:ext>
            </a:extLst>
          </p:cNvPr>
          <p:cNvSpPr txBox="1"/>
          <p:nvPr/>
        </p:nvSpPr>
        <p:spPr>
          <a:xfrm>
            <a:off x="1465498" y="628308"/>
            <a:ext cx="2141034" cy="769441"/>
          </a:xfrm>
          <a:prstGeom prst="rect">
            <a:avLst/>
          </a:prstGeom>
          <a:noFill/>
        </p:spPr>
        <p:txBody>
          <a:bodyPr wrap="square" rtlCol="0">
            <a:spAutoFit/>
          </a:bodyPr>
          <a:lstStyle/>
          <a:p>
            <a:r>
              <a:rPr lang="fr-FR" sz="4400" b="1" dirty="0">
                <a:solidFill>
                  <a:srgbClr val="C00000"/>
                </a:solidFill>
              </a:rPr>
              <a:t>+</a:t>
            </a:r>
          </a:p>
        </p:txBody>
      </p:sp>
      <p:sp>
        <p:nvSpPr>
          <p:cNvPr id="12" name="ZoneTexte 11">
            <a:extLst>
              <a:ext uri="{FF2B5EF4-FFF2-40B4-BE49-F238E27FC236}">
                <a16:creationId xmlns:a16="http://schemas.microsoft.com/office/drawing/2014/main" id="{087AE2CF-5493-CD3E-DA29-CDAAE513C738}"/>
              </a:ext>
            </a:extLst>
          </p:cNvPr>
          <p:cNvSpPr txBox="1"/>
          <p:nvPr/>
        </p:nvSpPr>
        <p:spPr>
          <a:xfrm>
            <a:off x="366916" y="1568856"/>
            <a:ext cx="11458167" cy="4801314"/>
          </a:xfrm>
          <a:prstGeom prst="rect">
            <a:avLst/>
          </a:prstGeom>
          <a:noFill/>
        </p:spPr>
        <p:txBody>
          <a:bodyPr wrap="square" rtlCol="0">
            <a:spAutoFit/>
          </a:bodyPr>
          <a:lstStyle/>
          <a:p>
            <a:pPr algn="l">
              <a:buFont typeface="Arial" panose="020B0604020202020204" pitchFamily="34" charset="0"/>
              <a:buChar char="•"/>
            </a:pPr>
            <a:r>
              <a:rPr lang="fr-FR" sz="3200" b="1" i="0" u="none" strike="noStrike" dirty="0">
                <a:solidFill>
                  <a:srgbClr val="C00000"/>
                </a:solidFill>
                <a:effectLst/>
                <a:latin typeface="Outfit"/>
              </a:rPr>
              <a:t>ECG en cas d’antécédents familiaux mort soudaine ou inexpliquée, anomalie cardiaque ou antécédents personnels de syncope, palpitations ou d’anomalies cardiovasculaires (signe d’alerte sont FC &gt; 130/min, intervalle PR &gt; 200ms, QRS &gt; 120ms, </a:t>
            </a:r>
            <a:r>
              <a:rPr lang="fr-FR" sz="3200" b="1" i="0" u="none" strike="noStrike" dirty="0" err="1">
                <a:solidFill>
                  <a:srgbClr val="C00000"/>
                </a:solidFill>
                <a:effectLst/>
                <a:latin typeface="Outfit"/>
              </a:rPr>
              <a:t>QTc</a:t>
            </a:r>
            <a:r>
              <a:rPr lang="fr-FR" sz="3200" b="1" i="0" u="none" strike="noStrike" dirty="0">
                <a:solidFill>
                  <a:srgbClr val="C00000"/>
                </a:solidFill>
                <a:effectLst/>
                <a:latin typeface="Outfit"/>
              </a:rPr>
              <a:t> &gt; 460 ms)</a:t>
            </a:r>
          </a:p>
          <a:p>
            <a:pPr algn="l">
              <a:buFont typeface="Arial" panose="020B0604020202020204" pitchFamily="34" charset="0"/>
              <a:buChar char="•"/>
            </a:pPr>
            <a:endParaRPr lang="fr-FR" sz="3200" b="1" i="0" u="none" strike="noStrike" dirty="0">
              <a:solidFill>
                <a:srgbClr val="C00000"/>
              </a:solidFill>
              <a:effectLst/>
              <a:latin typeface="Outfit"/>
            </a:endParaRPr>
          </a:p>
          <a:p>
            <a:pPr algn="l">
              <a:buFont typeface="Arial" panose="020B0604020202020204" pitchFamily="34" charset="0"/>
              <a:buChar char="•"/>
            </a:pPr>
            <a:r>
              <a:rPr lang="fr-FR" sz="3200" b="1" i="0" u="none" strike="noStrike" dirty="0">
                <a:solidFill>
                  <a:srgbClr val="C00000"/>
                </a:solidFill>
                <a:effectLst/>
                <a:latin typeface="Outfit"/>
              </a:rPr>
              <a:t>EEG en cas de prescription de clozapine</a:t>
            </a:r>
          </a:p>
          <a:p>
            <a:pPr algn="l">
              <a:buFont typeface="Arial" panose="020B0604020202020204" pitchFamily="34" charset="0"/>
              <a:buChar char="•"/>
            </a:pPr>
            <a:endParaRPr lang="fr-FR" sz="3200" b="1" i="0" u="none" strike="noStrike" dirty="0">
              <a:solidFill>
                <a:srgbClr val="C00000"/>
              </a:solidFill>
              <a:effectLst/>
              <a:latin typeface="Outfit"/>
            </a:endParaRPr>
          </a:p>
          <a:p>
            <a:pPr algn="l">
              <a:buFont typeface="Arial" panose="020B0604020202020204" pitchFamily="34" charset="0"/>
              <a:buChar char="•"/>
            </a:pPr>
            <a:r>
              <a:rPr lang="fr-FR" sz="3200" b="1" i="0" u="none" strike="noStrike" dirty="0">
                <a:solidFill>
                  <a:srgbClr val="C00000"/>
                </a:solidFill>
                <a:effectLst/>
                <a:latin typeface="Outfit"/>
              </a:rPr>
              <a:t>Examen ophtalmologique en cas de prescription de quétiapine</a:t>
            </a:r>
          </a:p>
          <a:p>
            <a:endParaRPr lang="fr-FR" dirty="0"/>
          </a:p>
        </p:txBody>
      </p:sp>
      <p:pic>
        <p:nvPicPr>
          <p:cNvPr id="4" name="Image 3">
            <a:extLst>
              <a:ext uri="{FF2B5EF4-FFF2-40B4-BE49-F238E27FC236}">
                <a16:creationId xmlns:a16="http://schemas.microsoft.com/office/drawing/2014/main" id="{9D23CD54-1C64-CB1F-CD18-0DA12AAB999E}"/>
              </a:ext>
            </a:extLst>
          </p:cNvPr>
          <p:cNvPicPr>
            <a:picLocks noChangeAspect="1"/>
          </p:cNvPicPr>
          <p:nvPr/>
        </p:nvPicPr>
        <p:blipFill>
          <a:blip r:embed="rId14"/>
          <a:stretch>
            <a:fillRect/>
          </a:stretch>
        </p:blipFill>
        <p:spPr>
          <a:xfrm>
            <a:off x="483922" y="843369"/>
            <a:ext cx="883997" cy="725487"/>
          </a:xfrm>
          <a:prstGeom prst="rect">
            <a:avLst/>
          </a:prstGeom>
        </p:spPr>
      </p:pic>
      <p:sp>
        <p:nvSpPr>
          <p:cNvPr id="5" name="Titre 1">
            <a:extLst>
              <a:ext uri="{FF2B5EF4-FFF2-40B4-BE49-F238E27FC236}">
                <a16:creationId xmlns:a16="http://schemas.microsoft.com/office/drawing/2014/main" id="{9703B498-B18A-07A0-CEB4-DFCB1D6D66E0}"/>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66/88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595927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9BED4-3365-92FA-73C2-2BDC99AD738B}"/>
              </a:ext>
            </a:extLst>
          </p:cNvPr>
          <p:cNvSpPr>
            <a:spLocks noGrp="1"/>
          </p:cNvSpPr>
          <p:nvPr>
            <p:ph type="title"/>
          </p:nvPr>
        </p:nvSpPr>
        <p:spPr>
          <a:xfrm>
            <a:off x="2224087" y="2078464"/>
            <a:ext cx="600075" cy="985838"/>
          </a:xfrm>
        </p:spPr>
        <p:txBody>
          <a:bodyPr>
            <a:normAutofit/>
          </a:bodyPr>
          <a:lstStyle/>
          <a:p>
            <a:r>
              <a:rPr lang="fr-FR" sz="6000" dirty="0">
                <a:solidFill>
                  <a:srgbClr val="10D396"/>
                </a:solidFill>
                <a:latin typeface="Madimi One" pitchFamily="2" charset="0"/>
              </a:rPr>
              <a:t>5</a:t>
            </a:r>
          </a:p>
        </p:txBody>
      </p:sp>
      <p:sp>
        <p:nvSpPr>
          <p:cNvPr id="3" name="Espace réservé du contenu 2">
            <a:extLst>
              <a:ext uri="{FF2B5EF4-FFF2-40B4-BE49-F238E27FC236}">
                <a16:creationId xmlns:a16="http://schemas.microsoft.com/office/drawing/2014/main" id="{766F5341-3BAE-8794-1140-7756D97D6591}"/>
              </a:ext>
            </a:extLst>
          </p:cNvPr>
          <p:cNvSpPr>
            <a:spLocks noGrp="1"/>
          </p:cNvSpPr>
          <p:nvPr>
            <p:ph idx="1"/>
          </p:nvPr>
        </p:nvSpPr>
        <p:spPr>
          <a:xfrm>
            <a:off x="838200" y="3137326"/>
            <a:ext cx="3371850" cy="1641475"/>
          </a:xfrm>
        </p:spPr>
        <p:txBody>
          <a:bodyPr>
            <a:noAutofit/>
          </a:bodyPr>
          <a:lstStyle/>
          <a:p>
            <a:pPr marL="0" indent="0" algn="ctr">
              <a:buNone/>
            </a:pPr>
            <a:endParaRPr lang="fr-FR" sz="3000" dirty="0">
              <a:solidFill>
                <a:schemeClr val="bg1"/>
              </a:solidFill>
              <a:latin typeface="Madimi One" pitchFamily="2" charset="0"/>
            </a:endParaRPr>
          </a:p>
        </p:txBody>
      </p:sp>
      <p:sp>
        <p:nvSpPr>
          <p:cNvPr id="6" name="Espace réservé du contenu 2">
            <a:extLst>
              <a:ext uri="{FF2B5EF4-FFF2-40B4-BE49-F238E27FC236}">
                <a16:creationId xmlns:a16="http://schemas.microsoft.com/office/drawing/2014/main" id="{E2CF2988-7222-786E-6907-7F888A1961D1}"/>
              </a:ext>
            </a:extLst>
          </p:cNvPr>
          <p:cNvSpPr txBox="1">
            <a:spLocks/>
          </p:cNvSpPr>
          <p:nvPr/>
        </p:nvSpPr>
        <p:spPr>
          <a:xfrm>
            <a:off x="6096000" y="2318176"/>
            <a:ext cx="5343525" cy="149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a:solidFill>
                  <a:srgbClr val="1F1B8C"/>
                </a:solidFill>
                <a:latin typeface="Madimi One" pitchFamily="2" charset="0"/>
              </a:rPr>
              <a:t>Thymorégulateurs</a:t>
            </a:r>
          </a:p>
          <a:p>
            <a:pPr marL="0" indent="0" algn="ctr">
              <a:buFont typeface="Arial" panose="020B0604020202020204" pitchFamily="34" charset="0"/>
              <a:buNone/>
            </a:pPr>
            <a:r>
              <a:rPr lang="fr-FR" sz="2400" dirty="0">
                <a:solidFill>
                  <a:srgbClr val="1F1B8C"/>
                </a:solidFill>
                <a:latin typeface="Madimi One" pitchFamily="2" charset="0"/>
              </a:rPr>
              <a:t>Dr Justine COUSIN</a:t>
            </a:r>
          </a:p>
        </p:txBody>
      </p:sp>
      <p:sp>
        <p:nvSpPr>
          <p:cNvPr id="7" name="Espace réservé du contenu 2">
            <a:extLst>
              <a:ext uri="{FF2B5EF4-FFF2-40B4-BE49-F238E27FC236}">
                <a16:creationId xmlns:a16="http://schemas.microsoft.com/office/drawing/2014/main" id="{2A113C20-33B3-6853-FB9D-29A5C6B8BAC6}"/>
              </a:ext>
            </a:extLst>
          </p:cNvPr>
          <p:cNvSpPr txBox="1">
            <a:spLocks/>
          </p:cNvSpPr>
          <p:nvPr/>
        </p:nvSpPr>
        <p:spPr>
          <a:xfrm>
            <a:off x="9435150" y="4318712"/>
            <a:ext cx="1485900" cy="211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r-FR" sz="1000" dirty="0">
              <a:solidFill>
                <a:srgbClr val="1F1B8C"/>
              </a:solidFill>
              <a:latin typeface="Madimi One" pitchFamily="2" charset="0"/>
            </a:endParaRPr>
          </a:p>
        </p:txBody>
      </p:sp>
    </p:spTree>
    <p:extLst>
      <p:ext uri="{BB962C8B-B14F-4D97-AF65-F5344CB8AC3E}">
        <p14:creationId xmlns:p14="http://schemas.microsoft.com/office/powerpoint/2010/main" val="582925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D08BABC1-D224-5BA5-59BC-B53B27147B57}"/>
            </a:ext>
          </a:extLst>
        </p:cNvPr>
        <p:cNvGrpSpPr/>
        <p:nvPr/>
      </p:nvGrpSpPr>
      <p:grpSpPr>
        <a:xfrm>
          <a:off x="0" y="0"/>
          <a:ext cx="0" cy="0"/>
          <a:chOff x="0" y="0"/>
          <a:chExt cx="0" cy="0"/>
        </a:xfrm>
      </p:grpSpPr>
      <p:pic>
        <p:nvPicPr>
          <p:cNvPr id="3" name="Image 2" descr="Une image contenant texte, Police, capture d’écran, reçu&#10;&#10;Description générée automatiquement">
            <a:extLst>
              <a:ext uri="{FF2B5EF4-FFF2-40B4-BE49-F238E27FC236}">
                <a16:creationId xmlns:a16="http://schemas.microsoft.com/office/drawing/2014/main" id="{D0724B20-636A-45BD-0065-DF60166BADEA}"/>
              </a:ext>
            </a:extLst>
          </p:cNvPr>
          <p:cNvPicPr>
            <a:picLocks noChangeAspect="1"/>
          </p:cNvPicPr>
          <p:nvPr/>
        </p:nvPicPr>
        <p:blipFill>
          <a:blip r:embed="rId4"/>
          <a:stretch>
            <a:fillRect/>
          </a:stretch>
        </p:blipFill>
        <p:spPr>
          <a:xfrm>
            <a:off x="131228" y="164990"/>
            <a:ext cx="11941502" cy="6528020"/>
          </a:xfrm>
          <a:prstGeom prst="rect">
            <a:avLst/>
          </a:prstGeom>
        </p:spPr>
      </p:pic>
      <p:sp>
        <p:nvSpPr>
          <p:cNvPr id="4" name="ZoneTexte 3">
            <a:extLst>
              <a:ext uri="{FF2B5EF4-FFF2-40B4-BE49-F238E27FC236}">
                <a16:creationId xmlns:a16="http://schemas.microsoft.com/office/drawing/2014/main" id="{743D03F7-DEFA-7D17-2B37-EBFE35671281}"/>
              </a:ext>
            </a:extLst>
          </p:cNvPr>
          <p:cNvSpPr txBox="1"/>
          <p:nvPr/>
        </p:nvSpPr>
        <p:spPr>
          <a:xfrm>
            <a:off x="3163887" y="696685"/>
            <a:ext cx="2046515" cy="584775"/>
          </a:xfrm>
          <a:prstGeom prst="rect">
            <a:avLst/>
          </a:prstGeom>
          <a:noFill/>
        </p:spPr>
        <p:txBody>
          <a:bodyPr wrap="square" rtlCol="0">
            <a:spAutoFit/>
          </a:bodyPr>
          <a:lstStyle/>
          <a:p>
            <a:r>
              <a:rPr lang="fr-FR" sz="3200" b="1" dirty="0">
                <a:solidFill>
                  <a:schemeClr val="bg1"/>
                </a:solidFill>
              </a:rPr>
              <a:t>AMM</a:t>
            </a:r>
          </a:p>
        </p:txBody>
      </p:sp>
      <p:sp>
        <p:nvSpPr>
          <p:cNvPr id="2" name="Cadre 1">
            <a:extLst>
              <a:ext uri="{FF2B5EF4-FFF2-40B4-BE49-F238E27FC236}">
                <a16:creationId xmlns:a16="http://schemas.microsoft.com/office/drawing/2014/main" id="{6CBBE9F5-A0C1-0975-4A3B-FBB2A6C761E2}"/>
              </a:ext>
            </a:extLst>
          </p:cNvPr>
          <p:cNvSpPr/>
          <p:nvPr/>
        </p:nvSpPr>
        <p:spPr>
          <a:xfrm>
            <a:off x="2668858" y="2363263"/>
            <a:ext cx="4757853" cy="961924"/>
          </a:xfrm>
          <a:prstGeom prst="frame">
            <a:avLst>
              <a:gd name="adj1" fmla="val 11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ZoneTexte 4">
            <a:extLst>
              <a:ext uri="{FF2B5EF4-FFF2-40B4-BE49-F238E27FC236}">
                <a16:creationId xmlns:a16="http://schemas.microsoft.com/office/drawing/2014/main" id="{E98E8DA2-C1BD-65E1-20E7-442B142968AD}"/>
              </a:ext>
            </a:extLst>
          </p:cNvPr>
          <p:cNvSpPr txBox="1"/>
          <p:nvPr/>
        </p:nvSpPr>
        <p:spPr>
          <a:xfrm>
            <a:off x="8608741" y="5887844"/>
            <a:ext cx="3144644" cy="646331"/>
          </a:xfrm>
          <a:prstGeom prst="rect">
            <a:avLst/>
          </a:prstGeom>
          <a:noFill/>
        </p:spPr>
        <p:txBody>
          <a:bodyPr wrap="square" rtlCol="0">
            <a:spAutoFit/>
          </a:bodyPr>
          <a:lstStyle/>
          <a:p>
            <a:r>
              <a:rPr lang="fr-FR" b="1" dirty="0">
                <a:solidFill>
                  <a:srgbClr val="C00000"/>
                </a:solidFill>
              </a:rPr>
              <a:t>Sup égal à 6 ans pour l’épilepsie</a:t>
            </a:r>
          </a:p>
        </p:txBody>
      </p:sp>
      <p:sp>
        <p:nvSpPr>
          <p:cNvPr id="6" name="ZoneTexte 5">
            <a:extLst>
              <a:ext uri="{FF2B5EF4-FFF2-40B4-BE49-F238E27FC236}">
                <a16:creationId xmlns:a16="http://schemas.microsoft.com/office/drawing/2014/main" id="{A5C6C23D-D578-C797-7F18-8CA74DE2C874}"/>
              </a:ext>
            </a:extLst>
          </p:cNvPr>
          <p:cNvSpPr txBox="1"/>
          <p:nvPr/>
        </p:nvSpPr>
        <p:spPr>
          <a:xfrm>
            <a:off x="3475462" y="4398097"/>
            <a:ext cx="3144644" cy="338554"/>
          </a:xfrm>
          <a:prstGeom prst="rect">
            <a:avLst/>
          </a:prstGeom>
          <a:noFill/>
        </p:spPr>
        <p:txBody>
          <a:bodyPr wrap="square" rtlCol="0">
            <a:spAutoFit/>
          </a:bodyPr>
          <a:lstStyle/>
          <a:p>
            <a:r>
              <a:rPr lang="fr-FR" sz="1600" b="1" dirty="0">
                <a:solidFill>
                  <a:srgbClr val="C00000"/>
                </a:solidFill>
              </a:rPr>
              <a:t>Sup égal à 6 ans pour l’épilepsie</a:t>
            </a:r>
          </a:p>
        </p:txBody>
      </p:sp>
    </p:spTree>
    <p:extLst>
      <p:ext uri="{BB962C8B-B14F-4D97-AF65-F5344CB8AC3E}">
        <p14:creationId xmlns:p14="http://schemas.microsoft.com/office/powerpoint/2010/main" val="6132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Effets indésirables des ISRS:</a:t>
            </a:r>
          </a:p>
          <a:p>
            <a:pPr lvl="1"/>
            <a:r>
              <a:rPr lang="fr-FR" dirty="0">
                <a:latin typeface="Outfit"/>
              </a:rPr>
              <a:t>Bien toléré dans l’ensemble (entre 1 jeune sur 4 et 1 sur 10)</a:t>
            </a:r>
          </a:p>
          <a:p>
            <a:pPr lvl="2"/>
            <a:r>
              <a:rPr lang="fr-FR" dirty="0">
                <a:latin typeface="Outfit"/>
              </a:rPr>
              <a:t>Majoration des idées suicidaires chez un jeune traité par ISRS sur 100</a:t>
            </a:r>
          </a:p>
          <a:p>
            <a:pPr lvl="1"/>
            <a:r>
              <a:rPr lang="fr-FR" dirty="0">
                <a:latin typeface="Outfit"/>
              </a:rPr>
              <a:t>Contre indication: association aux Inhibiteurs de la Mono Amine Oxydase (IMAO)</a:t>
            </a:r>
          </a:p>
          <a:p>
            <a:pPr lvl="1"/>
            <a:r>
              <a:rPr lang="fr-FR" dirty="0">
                <a:latin typeface="Outfit"/>
              </a:rPr>
              <a:t>Risque d’interaction avec les médicaments ayant un métabolisme lié au Cytochrome P450</a:t>
            </a:r>
          </a:p>
          <a:p>
            <a:pPr lvl="1"/>
            <a:r>
              <a:rPr lang="fr-FR" dirty="0">
                <a:latin typeface="Outfit"/>
              </a:rPr>
              <a:t>Effets indésirables surtout à l’introduction du traitement, aux changements de doses et à l’arrêt</a:t>
            </a:r>
          </a:p>
          <a:p>
            <a:pPr lvl="2"/>
            <a:r>
              <a:rPr lang="fr-FR" dirty="0">
                <a:latin typeface="Outfit"/>
              </a:rPr>
              <a:t>Dans la majorité, disparaissent avec le maintien de la dose</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07/88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993897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0351E-4285-CD2E-823A-1299265FD2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800976-7462-AB13-9EB5-5AEFBCBD187A}"/>
              </a:ext>
            </a:extLst>
          </p:cNvPr>
          <p:cNvSpPr/>
          <p:nvPr/>
        </p:nvSpPr>
        <p:spPr>
          <a:xfrm>
            <a:off x="58502" y="479614"/>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972C1F65-0B2D-BB11-9BEB-10950657A5C4}"/>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1F6F7D83-BAC9-F195-BBD7-AB2A2FDDFDBA}"/>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8AFD4FE0-3223-E05B-624F-B14030F7AEC0}"/>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D1F68D4F-EDC8-C383-B1B7-E154A87EF9FF}"/>
              </a:ext>
            </a:extLst>
          </p:cNvPr>
          <p:cNvSpPr txBox="1"/>
          <p:nvPr/>
        </p:nvSpPr>
        <p:spPr>
          <a:xfrm>
            <a:off x="621754" y="624341"/>
            <a:ext cx="10530337" cy="6524863"/>
          </a:xfrm>
          <a:prstGeom prst="rect">
            <a:avLst/>
          </a:prstGeom>
          <a:noFill/>
        </p:spPr>
        <p:txBody>
          <a:bodyPr wrap="square" rtlCol="0">
            <a:spAutoFit/>
          </a:bodyPr>
          <a:lstStyle/>
          <a:p>
            <a:pPr algn="ctr"/>
            <a:r>
              <a:rPr lang="fr-FR" sz="6000" b="1" kern="1200" dirty="0">
                <a:solidFill>
                  <a:schemeClr val="tx1"/>
                </a:solidFill>
                <a:effectLst/>
                <a:latin typeface="Outfit"/>
              </a:rPr>
              <a:t>Les sels de Lithium </a:t>
            </a:r>
          </a:p>
          <a:p>
            <a:pPr algn="ctr"/>
            <a:endParaRPr lang="fr-FR" sz="6000" b="1" dirty="0">
              <a:latin typeface="Outfit"/>
            </a:endParaRPr>
          </a:p>
          <a:p>
            <a:pPr eaLnBrk="1" hangingPunct="1"/>
            <a:r>
              <a:rPr lang="fr-FR" altLang="fr-FR" sz="3600" dirty="0">
                <a:latin typeface="Outfit"/>
              </a:rPr>
              <a:t>Absence d’AMM chez l’enfant, sup 16 ans</a:t>
            </a:r>
          </a:p>
          <a:p>
            <a:pPr eaLnBrk="1" hangingPunct="1"/>
            <a:endParaRPr lang="fr-FR" altLang="fr-FR" sz="3600" dirty="0">
              <a:latin typeface="Outfit"/>
            </a:endParaRPr>
          </a:p>
          <a:p>
            <a:pPr eaLnBrk="1" hangingPunct="1"/>
            <a:r>
              <a:rPr lang="fr-FR" altLang="fr-FR" sz="3600" dirty="0">
                <a:latin typeface="Outfit"/>
              </a:rPr>
              <a:t>0.8 à 1,2 mEq/L (extrapolé de l’adulte)</a:t>
            </a:r>
          </a:p>
          <a:p>
            <a:pPr eaLnBrk="1" hangingPunct="1"/>
            <a:endParaRPr lang="fr-FR" altLang="fr-FR" sz="3600" dirty="0">
              <a:latin typeface="Outfit"/>
            </a:endParaRPr>
          </a:p>
          <a:p>
            <a:pPr eaLnBrk="1" hangingPunct="1"/>
            <a:r>
              <a:rPr lang="fr-FR" altLang="fr-FR" sz="3600" dirty="0">
                <a:latin typeface="Outfit"/>
              </a:rPr>
              <a:t>1/2 vie plus courte, clairance sup à l’adulte</a:t>
            </a:r>
          </a:p>
          <a:p>
            <a:pPr eaLnBrk="1" hangingPunct="1"/>
            <a:endParaRPr lang="fr-FR" altLang="fr-FR" sz="3600" dirty="0">
              <a:latin typeface="Outfit"/>
            </a:endParaRPr>
          </a:p>
          <a:p>
            <a:pPr eaLnBrk="1" hangingPunct="1"/>
            <a:r>
              <a:rPr lang="fr-FR" altLang="fr-FR" sz="3600" dirty="0">
                <a:latin typeface="Outfit"/>
              </a:rPr>
              <a:t>Posologie finale souvent à : 30 mg/kg/j en 2 ou 3 prises</a:t>
            </a:r>
          </a:p>
          <a:p>
            <a:pPr marR="0" lvl="0" algn="l" defTabSz="914400" rtl="0" eaLnBrk="1" fontAlgn="auto" latinLnBrk="0" hangingPunct="1">
              <a:lnSpc>
                <a:spcPct val="100000"/>
              </a:lnSpc>
              <a:spcBef>
                <a:spcPts val="0"/>
              </a:spcBef>
              <a:spcAft>
                <a:spcPts val="0"/>
              </a:spcAft>
              <a:buClrTx/>
              <a:buSzTx/>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Titre 1">
            <a:extLst>
              <a:ext uri="{FF2B5EF4-FFF2-40B4-BE49-F238E27FC236}">
                <a16:creationId xmlns:a16="http://schemas.microsoft.com/office/drawing/2014/main" id="{56BF9B4B-3752-AC73-B129-C3B7E2CC8C50}"/>
              </a:ext>
            </a:extLst>
          </p:cNvPr>
          <p:cNvSpPr txBox="1">
            <a:spLocks/>
          </p:cNvSpPr>
          <p:nvPr/>
        </p:nvSpPr>
        <p:spPr>
          <a:xfrm>
            <a:off x="10762843" y="6233659"/>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171536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3ED6D-AC97-6B68-8D4C-CCDAE368E3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D398CA-4E39-BB03-6DB8-F5A28D7721B4}"/>
              </a:ext>
            </a:extLst>
          </p:cNvPr>
          <p:cNvSpPr/>
          <p:nvPr/>
        </p:nvSpPr>
        <p:spPr>
          <a:xfrm>
            <a:off x="0" y="457201"/>
            <a:ext cx="12191999"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46F4FA9-F405-E096-363A-DBF73DD67E2E}"/>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D5DDE103-C26E-8441-0714-F8BEECD23079}"/>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6CD77AD0-81E7-C696-2183-481853606815}"/>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0BC992E0-32E2-0750-76FA-C5F8A8E01875}"/>
              </a:ext>
            </a:extLst>
          </p:cNvPr>
          <p:cNvSpPr txBox="1"/>
          <p:nvPr/>
        </p:nvSpPr>
        <p:spPr>
          <a:xfrm>
            <a:off x="546340" y="925998"/>
            <a:ext cx="10530337" cy="5293757"/>
          </a:xfrm>
          <a:prstGeom prst="rect">
            <a:avLst/>
          </a:prstGeom>
          <a:noFill/>
        </p:spPr>
        <p:txBody>
          <a:bodyPr wrap="square" rtlCol="0">
            <a:spAutoFit/>
          </a:bodyPr>
          <a:lstStyle/>
          <a:p>
            <a:pPr algn="ctr"/>
            <a:r>
              <a:rPr lang="fr-FR" sz="6000" b="1" kern="1200" dirty="0">
                <a:solidFill>
                  <a:schemeClr val="tx1"/>
                </a:solidFill>
                <a:effectLst/>
                <a:latin typeface="Outfit"/>
              </a:rPr>
              <a:t>Les sels de Lithium </a:t>
            </a:r>
          </a:p>
          <a:p>
            <a:pPr algn="ctr"/>
            <a:r>
              <a:rPr lang="fr-FR" sz="4400" b="1" dirty="0">
                <a:latin typeface="Outfit"/>
              </a:rPr>
              <a:t>Particularités chez l’enfant et l’adolescent</a:t>
            </a:r>
            <a:endParaRPr lang="fr-FR" sz="7200" b="1" dirty="0">
              <a:latin typeface="Outfit"/>
            </a:endParaRPr>
          </a:p>
          <a:p>
            <a:pPr eaLnBrk="1" hangingPunct="1">
              <a:lnSpc>
                <a:spcPct val="90000"/>
              </a:lnSpc>
            </a:pPr>
            <a:r>
              <a:rPr lang="fr-FR" altLang="fr-FR" sz="2000" dirty="0">
                <a:latin typeface="Outfit"/>
              </a:rPr>
              <a:t>Effets secondaires</a:t>
            </a:r>
          </a:p>
          <a:p>
            <a:pPr eaLnBrk="1" hangingPunct="1">
              <a:lnSpc>
                <a:spcPct val="90000"/>
              </a:lnSpc>
            </a:pPr>
            <a:endParaRPr lang="fr-FR" altLang="fr-FR" sz="2000" dirty="0">
              <a:latin typeface="Outfit"/>
            </a:endParaRPr>
          </a:p>
          <a:p>
            <a:pPr lvl="1" eaLnBrk="1" hangingPunct="1">
              <a:lnSpc>
                <a:spcPct val="90000"/>
              </a:lnSpc>
            </a:pPr>
            <a:r>
              <a:rPr lang="fr-FR" altLang="fr-FR" sz="2000" dirty="0">
                <a:latin typeface="Outfit"/>
              </a:rPr>
              <a:t>Nausées, diarrhées, gêne abdominale</a:t>
            </a:r>
          </a:p>
          <a:p>
            <a:pPr lvl="1" eaLnBrk="1" hangingPunct="1">
              <a:lnSpc>
                <a:spcPct val="90000"/>
              </a:lnSpc>
            </a:pPr>
            <a:r>
              <a:rPr lang="fr-FR" altLang="fr-FR" sz="2000" dirty="0">
                <a:latin typeface="Outfit"/>
              </a:rPr>
              <a:t>Sédation, tremblements, céphalées</a:t>
            </a:r>
          </a:p>
          <a:p>
            <a:pPr lvl="1" eaLnBrk="1" hangingPunct="1">
              <a:lnSpc>
                <a:spcPct val="90000"/>
              </a:lnSpc>
            </a:pPr>
            <a:r>
              <a:rPr lang="fr-FR" altLang="fr-FR" sz="2000" dirty="0">
                <a:latin typeface="Outfit"/>
              </a:rPr>
              <a:t>Polyurie</a:t>
            </a:r>
          </a:p>
          <a:p>
            <a:pPr lvl="1" eaLnBrk="1" hangingPunct="1">
              <a:lnSpc>
                <a:spcPct val="90000"/>
              </a:lnSpc>
            </a:pPr>
            <a:r>
              <a:rPr lang="fr-FR" altLang="fr-FR" sz="2000" dirty="0">
                <a:latin typeface="Outfit"/>
              </a:rPr>
              <a:t>Prise de poids</a:t>
            </a:r>
          </a:p>
          <a:p>
            <a:pPr lvl="1" eaLnBrk="1" hangingPunct="1">
              <a:lnSpc>
                <a:spcPct val="90000"/>
              </a:lnSpc>
            </a:pPr>
            <a:r>
              <a:rPr lang="fr-FR" altLang="fr-FR" sz="2000" dirty="0">
                <a:latin typeface="Outfit"/>
              </a:rPr>
              <a:t>Acné</a:t>
            </a:r>
          </a:p>
          <a:p>
            <a:pPr lvl="1" eaLnBrk="1" hangingPunct="1">
              <a:lnSpc>
                <a:spcPct val="90000"/>
              </a:lnSpc>
            </a:pPr>
            <a:r>
              <a:rPr lang="fr-FR" altLang="fr-FR" sz="2000" dirty="0" err="1">
                <a:latin typeface="Outfit"/>
              </a:rPr>
              <a:t>Tble</a:t>
            </a:r>
            <a:r>
              <a:rPr lang="fr-FR" altLang="fr-FR" sz="2000" dirty="0">
                <a:latin typeface="Outfit"/>
              </a:rPr>
              <a:t> conduction : BAV1, ESV, arythmie sinusale ; réversible à l’arrêt du </a:t>
            </a:r>
            <a:r>
              <a:rPr lang="fr-FR" altLang="fr-FR" sz="2000" dirty="0" err="1">
                <a:latin typeface="Outfit"/>
              </a:rPr>
              <a:t>ttt</a:t>
            </a:r>
            <a:endParaRPr lang="fr-FR" altLang="fr-FR" sz="2000" dirty="0">
              <a:latin typeface="Outfit"/>
            </a:endParaRPr>
          </a:p>
          <a:p>
            <a:pPr lvl="1" eaLnBrk="1" hangingPunct="1">
              <a:lnSpc>
                <a:spcPct val="90000"/>
              </a:lnSpc>
            </a:pPr>
            <a:r>
              <a:rPr lang="fr-FR" altLang="fr-FR" sz="2000" dirty="0">
                <a:latin typeface="Outfit"/>
              </a:rPr>
              <a:t>Dégradation de la fonction rénale reportée occasionnellement et réversible à l’arrêt du </a:t>
            </a:r>
            <a:r>
              <a:rPr lang="fr-FR" altLang="fr-FR" sz="2000" dirty="0" err="1">
                <a:latin typeface="Outfit"/>
              </a:rPr>
              <a:t>ttt</a:t>
            </a:r>
            <a:endParaRPr lang="fr-FR" altLang="fr-FR" sz="2000" dirty="0">
              <a:latin typeface="Outfit"/>
            </a:endParaRPr>
          </a:p>
          <a:p>
            <a:pPr lvl="1" eaLnBrk="1" hangingPunct="1">
              <a:lnSpc>
                <a:spcPct val="90000"/>
              </a:lnSpc>
            </a:pPr>
            <a:r>
              <a:rPr lang="fr-FR" altLang="fr-FR" sz="2000" dirty="0">
                <a:latin typeface="Outfit"/>
              </a:rPr>
              <a:t>Hypothyroïdie (</a:t>
            </a:r>
            <a:r>
              <a:rPr lang="fr-FR" altLang="fr-FR" sz="2000" dirty="0" err="1">
                <a:latin typeface="Outfit"/>
              </a:rPr>
              <a:t>aug</a:t>
            </a:r>
            <a:r>
              <a:rPr lang="fr-FR" altLang="fr-FR" sz="2000" dirty="0">
                <a:latin typeface="Outfit"/>
              </a:rPr>
              <a:t> TSH)</a:t>
            </a:r>
          </a:p>
          <a:p>
            <a:pPr lvl="1" eaLnBrk="1" hangingPunct="1">
              <a:lnSpc>
                <a:spcPct val="90000"/>
              </a:lnSpc>
            </a:pPr>
            <a:r>
              <a:rPr lang="fr-FR" altLang="fr-FR" sz="2000" dirty="0">
                <a:latin typeface="Outfit"/>
              </a:rPr>
              <a:t>/!\ &gt;3 mEq/L : crise convulsive, coma et mort (</a:t>
            </a:r>
            <a:r>
              <a:rPr lang="fr-FR" altLang="fr-FR" sz="2000" dirty="0" err="1">
                <a:latin typeface="Outfit"/>
              </a:rPr>
              <a:t>Gelenberg</a:t>
            </a:r>
            <a:r>
              <a:rPr lang="fr-FR" altLang="fr-FR" sz="2000" dirty="0">
                <a:latin typeface="Outfit"/>
              </a:rPr>
              <a:t> et al., 1989)</a:t>
            </a:r>
          </a:p>
          <a:p>
            <a:pPr lvl="1" eaLnBrk="1" hangingPunct="1">
              <a:lnSpc>
                <a:spcPct val="90000"/>
              </a:lnSpc>
            </a:pPr>
            <a:endParaRPr lang="fr-FR" altLang="fr-FR" sz="2000" dirty="0">
              <a:latin typeface="Outfit"/>
            </a:endParaRPr>
          </a:p>
          <a:p>
            <a:pPr eaLnBrk="1" hangingPunct="1">
              <a:lnSpc>
                <a:spcPct val="90000"/>
              </a:lnSpc>
            </a:pPr>
            <a:r>
              <a:rPr lang="fr-FR" altLang="fr-FR" sz="2000" dirty="0">
                <a:latin typeface="Outfit"/>
              </a:rPr>
              <a:t>/!\ Jeunes filles en âge de procréer </a:t>
            </a:r>
            <a:r>
              <a:rPr lang="fr-FR" altLang="fr-FR" sz="2000" dirty="0">
                <a:latin typeface="Outfit"/>
                <a:sym typeface="Wingdings" pitchFamily="2" charset="2"/>
              </a:rPr>
              <a:t></a:t>
            </a:r>
            <a:r>
              <a:rPr lang="fr-FR" altLang="fr-FR" sz="2000" dirty="0">
                <a:latin typeface="Outfit"/>
              </a:rPr>
              <a:t> </a:t>
            </a:r>
            <a:r>
              <a:rPr lang="fr-FR" altLang="fr-FR" sz="2000" b="1" dirty="0">
                <a:latin typeface="Outfit"/>
              </a:rPr>
              <a:t>Contraception</a:t>
            </a:r>
          </a:p>
        </p:txBody>
      </p:sp>
      <p:sp>
        <p:nvSpPr>
          <p:cNvPr id="4" name="Titre 1">
            <a:extLst>
              <a:ext uri="{FF2B5EF4-FFF2-40B4-BE49-F238E27FC236}">
                <a16:creationId xmlns:a16="http://schemas.microsoft.com/office/drawing/2014/main" id="{A60F97B7-CCCE-AE49-2393-BDA9A4E564C8}"/>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71/88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833930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D0B0A-76CA-0C61-12BC-33C1CE8A86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670E60-A3EB-D5FA-81AD-A93E91918446}"/>
              </a:ext>
            </a:extLst>
          </p:cNvPr>
          <p:cNvSpPr/>
          <p:nvPr/>
        </p:nvSpPr>
        <p:spPr>
          <a:xfrm>
            <a:off x="0" y="457201"/>
            <a:ext cx="12192001"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7F5C8E02-04CB-4EF5-D1C2-6C21E70AC080}"/>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39BE2970-34E1-6E3C-FF3D-53180F7B049C}"/>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A6764DF9-FE94-9A80-CB81-3BD7C8E3C156}"/>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97A6B8ED-D32E-EDEF-E5A5-23ECEB2B73BA}"/>
              </a:ext>
            </a:extLst>
          </p:cNvPr>
          <p:cNvSpPr txBox="1"/>
          <p:nvPr/>
        </p:nvSpPr>
        <p:spPr>
          <a:xfrm>
            <a:off x="546340" y="925998"/>
            <a:ext cx="10530337" cy="6001643"/>
          </a:xfrm>
          <a:prstGeom prst="rect">
            <a:avLst/>
          </a:prstGeom>
          <a:noFill/>
        </p:spPr>
        <p:txBody>
          <a:bodyPr wrap="square" rtlCol="0">
            <a:spAutoFit/>
          </a:bodyPr>
          <a:lstStyle/>
          <a:p>
            <a:pPr algn="ctr"/>
            <a:r>
              <a:rPr lang="fr-FR" sz="6000" b="1" kern="1200" dirty="0">
                <a:solidFill>
                  <a:schemeClr val="tx1"/>
                </a:solidFill>
                <a:effectLst/>
                <a:latin typeface="Outfit"/>
              </a:rPr>
              <a:t>Les sels de Lithium </a:t>
            </a:r>
          </a:p>
          <a:p>
            <a:pPr algn="ctr"/>
            <a:r>
              <a:rPr lang="fr-FR" sz="4400" b="1" dirty="0">
                <a:latin typeface="Outfit"/>
              </a:rPr>
              <a:t>Bilan pré thérapeutique (comme l’adulte)</a:t>
            </a:r>
            <a:endParaRPr lang="fr-FR" sz="7200" b="1" dirty="0">
              <a:latin typeface="Outfit"/>
            </a:endParaRPr>
          </a:p>
          <a:p>
            <a:pPr eaLnBrk="1" hangingPunct="1"/>
            <a:endParaRPr lang="fr-FR" altLang="fr-FR" dirty="0">
              <a:latin typeface="Outfit"/>
            </a:endParaRPr>
          </a:p>
          <a:p>
            <a:pPr lvl="1" eaLnBrk="1" hangingPunct="1"/>
            <a:r>
              <a:rPr lang="fr-FR" altLang="fr-FR" dirty="0">
                <a:latin typeface="Outfit"/>
              </a:rPr>
              <a:t>NFS, ionogramme sanguin, créatininémie</a:t>
            </a:r>
          </a:p>
          <a:p>
            <a:pPr lvl="1" eaLnBrk="1" hangingPunct="1"/>
            <a:r>
              <a:rPr lang="fr-FR" altLang="fr-FR" dirty="0">
                <a:latin typeface="Outfit"/>
              </a:rPr>
              <a:t>T4, TSH</a:t>
            </a:r>
          </a:p>
          <a:p>
            <a:pPr lvl="1" eaLnBrk="1" hangingPunct="1"/>
            <a:r>
              <a:rPr lang="fr-FR" altLang="fr-FR" dirty="0">
                <a:latin typeface="Outfit"/>
              </a:rPr>
              <a:t>HCG</a:t>
            </a:r>
          </a:p>
          <a:p>
            <a:pPr lvl="1" eaLnBrk="1" hangingPunct="1"/>
            <a:r>
              <a:rPr lang="fr-FR" altLang="fr-FR" dirty="0">
                <a:latin typeface="Outfit"/>
              </a:rPr>
              <a:t>ECG</a:t>
            </a:r>
          </a:p>
          <a:p>
            <a:pPr eaLnBrk="1" hangingPunct="1"/>
            <a:r>
              <a:rPr lang="fr-FR" altLang="fr-FR" dirty="0">
                <a:latin typeface="Outfit"/>
              </a:rPr>
              <a:t>Si épilepsie, surveillance EEG régulière</a:t>
            </a:r>
          </a:p>
          <a:p>
            <a:pPr eaLnBrk="1" hangingPunct="1"/>
            <a:r>
              <a:rPr lang="fr-FR" altLang="fr-FR" dirty="0">
                <a:latin typeface="Outfit"/>
              </a:rPr>
              <a:t>Posologie en fonction taux plasmatique</a:t>
            </a:r>
          </a:p>
          <a:p>
            <a:pPr eaLnBrk="1" hangingPunct="1"/>
            <a:r>
              <a:rPr lang="fr-FR" altLang="fr-FR" dirty="0">
                <a:latin typeface="Outfit"/>
              </a:rPr>
              <a:t>Recontrôler lithiémie à 5 j après modifications posologie puis tous les 15 jours les deux premiers mois</a:t>
            </a:r>
          </a:p>
          <a:p>
            <a:pPr eaLnBrk="1" hangingPunct="1"/>
            <a:endParaRPr lang="fr-FR" altLang="fr-FR" dirty="0">
              <a:latin typeface="Outfit"/>
            </a:endParaRPr>
          </a:p>
          <a:p>
            <a:pPr eaLnBrk="1" hangingPunct="1"/>
            <a:r>
              <a:rPr lang="fr-FR" altLang="fr-FR" dirty="0">
                <a:latin typeface="Outfit"/>
              </a:rPr>
              <a:t>Surveillance au long cours</a:t>
            </a:r>
          </a:p>
          <a:p>
            <a:pPr lvl="1" eaLnBrk="1" hangingPunct="1"/>
            <a:r>
              <a:rPr lang="fr-FR" altLang="fr-FR" dirty="0">
                <a:latin typeface="Outfit"/>
              </a:rPr>
              <a:t>Lithiémie mensuelles puis /3 mois</a:t>
            </a:r>
          </a:p>
          <a:p>
            <a:pPr lvl="1" eaLnBrk="1" hangingPunct="1"/>
            <a:r>
              <a:rPr lang="fr-FR" altLang="fr-FR" dirty="0">
                <a:latin typeface="Outfit"/>
              </a:rPr>
              <a:t>Fonctions rénales, thyroïdiennes annuelles </a:t>
            </a:r>
          </a:p>
          <a:p>
            <a:pPr lvl="1" eaLnBrk="1" hangingPunct="1"/>
            <a:r>
              <a:rPr lang="fr-FR" altLang="fr-FR" dirty="0">
                <a:latin typeface="Outfit"/>
              </a:rPr>
              <a:t>Croissance staturopondérale</a:t>
            </a:r>
            <a:endParaRPr lang="fr-FR" sz="80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Titre 1">
            <a:extLst>
              <a:ext uri="{FF2B5EF4-FFF2-40B4-BE49-F238E27FC236}">
                <a16:creationId xmlns:a16="http://schemas.microsoft.com/office/drawing/2014/main" id="{C125590B-E069-FE91-1ED0-2E86A7F8C44E}"/>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72/88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762395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9E60-B75E-7CCA-ACD5-EB0B215CF5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EDB8B9-B7FE-1C9B-97B3-64692C1F658A}"/>
              </a:ext>
            </a:extLst>
          </p:cNvPr>
          <p:cNvSpPr/>
          <p:nvPr/>
        </p:nvSpPr>
        <p:spPr>
          <a:xfrm>
            <a:off x="0" y="457201"/>
            <a:ext cx="12192001" cy="6400798"/>
          </a:xfrm>
          <a:prstGeom prst="rect">
            <a:avLst/>
          </a:prstGeom>
          <a:blipFill>
            <a:blip r:embed="rId3"/>
            <a:stretch>
              <a:fillRect/>
            </a:stretch>
          </a:bli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endParaRPr lang="fr-FR" b="1"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5F1CC17D-6918-004D-5712-5798E3608874}"/>
              </a:ext>
            </a:extLst>
          </p:cNvPr>
          <p:cNvSpPr txBox="1">
            <a:spLocks/>
          </p:cNvSpPr>
          <p:nvPr/>
        </p:nvSpPr>
        <p:spPr>
          <a:xfrm>
            <a:off x="1582503" y="1057838"/>
            <a:ext cx="9143999" cy="524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graphicFrame>
        <p:nvGraphicFramePr>
          <p:cNvPr id="11" name="Espace réservé du contenu 3">
            <a:extLst>
              <a:ext uri="{FF2B5EF4-FFF2-40B4-BE49-F238E27FC236}">
                <a16:creationId xmlns:a16="http://schemas.microsoft.com/office/drawing/2014/main" id="{DE56431E-0988-63D1-9476-E3981E2E2160}"/>
              </a:ext>
            </a:extLst>
          </p:cNvPr>
          <p:cNvGraphicFramePr>
            <a:graphicFrameLocks noGrp="1"/>
          </p:cNvGraphicFramePr>
          <p:nvPr>
            <p:ph idx="1"/>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Espace réservé du contenu 3">
            <a:extLst>
              <a:ext uri="{FF2B5EF4-FFF2-40B4-BE49-F238E27FC236}">
                <a16:creationId xmlns:a16="http://schemas.microsoft.com/office/drawing/2014/main" id="{F9A57400-FFB8-05E5-475A-0844C51B76C2}"/>
              </a:ext>
            </a:extLst>
          </p:cNvPr>
          <p:cNvGraphicFramePr>
            <a:graphicFrameLocks/>
          </p:cNvGraphicFramePr>
          <p:nvPr/>
        </p:nvGraphicFramePr>
        <p:xfrm>
          <a:off x="0" y="1"/>
          <a:ext cx="12192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E4ED7A54-A501-977E-B6D4-C66568082A41}"/>
              </a:ext>
            </a:extLst>
          </p:cNvPr>
          <p:cNvSpPr txBox="1"/>
          <p:nvPr/>
        </p:nvSpPr>
        <p:spPr>
          <a:xfrm>
            <a:off x="584048" y="709431"/>
            <a:ext cx="10530337" cy="5663089"/>
          </a:xfrm>
          <a:prstGeom prst="rect">
            <a:avLst/>
          </a:prstGeom>
          <a:noFill/>
        </p:spPr>
        <p:txBody>
          <a:bodyPr wrap="square" rtlCol="0">
            <a:spAutoFit/>
          </a:bodyPr>
          <a:lstStyle/>
          <a:p>
            <a:pPr algn="ctr"/>
            <a:r>
              <a:rPr lang="fr-FR" sz="6000" b="1" kern="1200" dirty="0">
                <a:solidFill>
                  <a:schemeClr val="tx1"/>
                </a:solidFill>
                <a:effectLst/>
                <a:latin typeface="Outfit"/>
              </a:rPr>
              <a:t>Valproate de sodium (DEPAKINE)</a:t>
            </a:r>
          </a:p>
          <a:p>
            <a:pPr algn="ctr"/>
            <a:r>
              <a:rPr lang="fr-FR" sz="4400" b="1" dirty="0">
                <a:latin typeface="Outfit"/>
              </a:rPr>
              <a:t>Particularités chez l’enfant et l’adolescent</a:t>
            </a:r>
            <a:endParaRPr lang="fr-FR" sz="7200" b="1" dirty="0">
              <a:latin typeface="Outfit"/>
            </a:endParaRPr>
          </a:p>
          <a:p>
            <a:pPr eaLnBrk="1" hangingPunct="1">
              <a:defRPr/>
            </a:pPr>
            <a:r>
              <a:rPr lang="fr-FR" altLang="fr-FR" dirty="0">
                <a:latin typeface="Outfit"/>
              </a:rPr>
              <a:t>Syndrome des ovaires polykystiques +++ si exposition à l’adolescence (</a:t>
            </a:r>
            <a:r>
              <a:rPr lang="fr-FR" altLang="fr-FR" dirty="0" err="1">
                <a:latin typeface="Outfit"/>
              </a:rPr>
              <a:t>Isojärvi</a:t>
            </a:r>
            <a:r>
              <a:rPr lang="fr-FR" altLang="fr-FR" dirty="0">
                <a:latin typeface="Outfit"/>
              </a:rPr>
              <a:t> et al., 1993)</a:t>
            </a:r>
          </a:p>
          <a:p>
            <a:pPr marL="0" indent="0" eaLnBrk="1" hangingPunct="1">
              <a:buFont typeface="Arial" panose="020B0604020202020204" pitchFamily="34" charset="0"/>
              <a:buNone/>
              <a:defRPr/>
            </a:pPr>
            <a:endParaRPr lang="fr-FR" altLang="fr-FR" dirty="0">
              <a:latin typeface="Outfit"/>
            </a:endParaRPr>
          </a:p>
          <a:p>
            <a:pPr eaLnBrk="1" hangingPunct="1">
              <a:defRPr/>
            </a:pPr>
            <a:r>
              <a:rPr lang="fr-FR" altLang="fr-FR" dirty="0">
                <a:latin typeface="Outfit"/>
              </a:rPr>
              <a:t>A éviter formellement chez les jeunes filles en âge de procréer</a:t>
            </a:r>
          </a:p>
          <a:p>
            <a:pPr eaLnBrk="1" hangingPunct="1">
              <a:defRPr/>
            </a:pPr>
            <a:endParaRPr lang="fr-FR" altLang="fr-FR" dirty="0">
              <a:latin typeface="Outfit"/>
            </a:endParaRPr>
          </a:p>
          <a:p>
            <a:pPr eaLnBrk="1" hangingPunct="1">
              <a:defRPr/>
            </a:pPr>
            <a:r>
              <a:rPr lang="fr-FR" altLang="fr-FR" dirty="0">
                <a:latin typeface="Outfit"/>
              </a:rPr>
              <a:t>Formulaire d’information et de consentement de la mineure et de ses parents si prescription</a:t>
            </a:r>
          </a:p>
          <a:p>
            <a:pPr eaLnBrk="1" hangingPunct="1">
              <a:defRPr/>
            </a:pPr>
            <a:r>
              <a:rPr lang="fr-FR" altLang="fr-FR" dirty="0">
                <a:latin typeface="Outfit"/>
              </a:rPr>
              <a:t>15 mg/kg/j  en 2 ou 3 prises </a:t>
            </a:r>
          </a:p>
          <a:p>
            <a:pPr eaLnBrk="1" hangingPunct="1">
              <a:defRPr/>
            </a:pPr>
            <a:r>
              <a:rPr lang="fr-FR" altLang="fr-FR" dirty="0" err="1">
                <a:latin typeface="Outfit"/>
              </a:rPr>
              <a:t>Depakinémie</a:t>
            </a:r>
            <a:r>
              <a:rPr lang="fr-FR" altLang="fr-FR" dirty="0">
                <a:latin typeface="Outfit"/>
              </a:rPr>
              <a:t> cible</a:t>
            </a:r>
          </a:p>
          <a:p>
            <a:pPr lvl="1" eaLnBrk="1" hangingPunct="1">
              <a:defRPr/>
            </a:pPr>
            <a:r>
              <a:rPr lang="fr-FR" altLang="fr-FR" dirty="0">
                <a:latin typeface="Outfit"/>
              </a:rPr>
              <a:t>En entretien : 50-60 µg/</a:t>
            </a:r>
            <a:r>
              <a:rPr lang="fr-FR" altLang="fr-FR" dirty="0" err="1">
                <a:latin typeface="Outfit"/>
              </a:rPr>
              <a:t>mL</a:t>
            </a:r>
            <a:endParaRPr lang="fr-FR" altLang="fr-FR" dirty="0">
              <a:latin typeface="Outfit"/>
            </a:endParaRPr>
          </a:p>
          <a:p>
            <a:pPr lvl="1" eaLnBrk="1" hangingPunct="1">
              <a:defRPr/>
            </a:pPr>
            <a:r>
              <a:rPr lang="fr-FR" altLang="fr-FR" dirty="0">
                <a:latin typeface="Outfit"/>
              </a:rPr>
              <a:t>Épisode maniaque : 85-110 µg/</a:t>
            </a:r>
            <a:r>
              <a:rPr lang="fr-FR" altLang="fr-FR" dirty="0" err="1">
                <a:latin typeface="Outfit"/>
              </a:rPr>
              <a:t>mL</a:t>
            </a:r>
            <a:endParaRPr lang="fr-FR" altLang="fr-FR" dirty="0">
              <a:latin typeface="Outfit"/>
            </a:endParaRPr>
          </a:p>
          <a:p>
            <a:pPr lvl="1" eaLnBrk="1" hangingPunct="1">
              <a:defRPr/>
            </a:pPr>
            <a:endParaRPr lang="fr-FR" altLang="fr-FR" dirty="0">
              <a:latin typeface="Outfit"/>
            </a:endParaRPr>
          </a:p>
          <a:p>
            <a:pPr lvl="1" eaLnBrk="1" hangingPunct="1">
              <a:defRPr/>
            </a:pPr>
            <a:r>
              <a:rPr lang="fr-FR" altLang="fr-FR" dirty="0">
                <a:latin typeface="Outfit"/>
              </a:rPr>
              <a:t>Trop peu d'étude chez l’enfant</a:t>
            </a:r>
          </a:p>
        </p:txBody>
      </p:sp>
      <p:sp>
        <p:nvSpPr>
          <p:cNvPr id="4" name="Titre 1">
            <a:extLst>
              <a:ext uri="{FF2B5EF4-FFF2-40B4-BE49-F238E27FC236}">
                <a16:creationId xmlns:a16="http://schemas.microsoft.com/office/drawing/2014/main" id="{BEA2F154-6E3B-DFD5-0632-322DA251C72A}"/>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300635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9BED4-3365-92FA-73C2-2BDC99AD738B}"/>
              </a:ext>
            </a:extLst>
          </p:cNvPr>
          <p:cNvSpPr>
            <a:spLocks noGrp="1"/>
          </p:cNvSpPr>
          <p:nvPr>
            <p:ph type="title"/>
          </p:nvPr>
        </p:nvSpPr>
        <p:spPr>
          <a:xfrm>
            <a:off x="2224087" y="2078464"/>
            <a:ext cx="600075" cy="985838"/>
          </a:xfrm>
        </p:spPr>
        <p:txBody>
          <a:bodyPr>
            <a:normAutofit/>
          </a:bodyPr>
          <a:lstStyle/>
          <a:p>
            <a:r>
              <a:rPr lang="fr-FR" sz="6000" dirty="0">
                <a:solidFill>
                  <a:srgbClr val="10D396"/>
                </a:solidFill>
                <a:latin typeface="Madimi One" pitchFamily="2" charset="0"/>
              </a:rPr>
              <a:t>6</a:t>
            </a:r>
          </a:p>
        </p:txBody>
      </p:sp>
      <p:sp>
        <p:nvSpPr>
          <p:cNvPr id="3" name="Espace réservé du contenu 2">
            <a:extLst>
              <a:ext uri="{FF2B5EF4-FFF2-40B4-BE49-F238E27FC236}">
                <a16:creationId xmlns:a16="http://schemas.microsoft.com/office/drawing/2014/main" id="{766F5341-3BAE-8794-1140-7756D97D6591}"/>
              </a:ext>
            </a:extLst>
          </p:cNvPr>
          <p:cNvSpPr>
            <a:spLocks noGrp="1"/>
          </p:cNvSpPr>
          <p:nvPr>
            <p:ph idx="1"/>
          </p:nvPr>
        </p:nvSpPr>
        <p:spPr>
          <a:xfrm>
            <a:off x="838200" y="3137326"/>
            <a:ext cx="3371850" cy="1641475"/>
          </a:xfrm>
        </p:spPr>
        <p:txBody>
          <a:bodyPr>
            <a:noAutofit/>
          </a:bodyPr>
          <a:lstStyle/>
          <a:p>
            <a:pPr marL="0" indent="0" algn="ctr">
              <a:buNone/>
            </a:pPr>
            <a:endParaRPr lang="fr-FR" sz="3000" dirty="0">
              <a:solidFill>
                <a:schemeClr val="bg1"/>
              </a:solidFill>
              <a:latin typeface="Madimi One" pitchFamily="2" charset="0"/>
            </a:endParaRPr>
          </a:p>
        </p:txBody>
      </p:sp>
      <p:sp>
        <p:nvSpPr>
          <p:cNvPr id="6" name="Espace réservé du contenu 2">
            <a:extLst>
              <a:ext uri="{FF2B5EF4-FFF2-40B4-BE49-F238E27FC236}">
                <a16:creationId xmlns:a16="http://schemas.microsoft.com/office/drawing/2014/main" id="{E2CF2988-7222-786E-6907-7F888A1961D1}"/>
              </a:ext>
            </a:extLst>
          </p:cNvPr>
          <p:cNvSpPr txBox="1">
            <a:spLocks/>
          </p:cNvSpPr>
          <p:nvPr/>
        </p:nvSpPr>
        <p:spPr>
          <a:xfrm>
            <a:off x="6096000" y="2318176"/>
            <a:ext cx="5343525" cy="149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a:solidFill>
                  <a:srgbClr val="1F1B8C"/>
                </a:solidFill>
                <a:latin typeface="Madimi One" pitchFamily="2" charset="0"/>
              </a:rPr>
              <a:t>Méthylphénidate</a:t>
            </a:r>
          </a:p>
          <a:p>
            <a:pPr marL="0" indent="0" algn="ctr">
              <a:buFont typeface="Arial" panose="020B0604020202020204" pitchFamily="34" charset="0"/>
              <a:buNone/>
            </a:pPr>
            <a:r>
              <a:rPr lang="fr-FR" sz="3200" dirty="0">
                <a:solidFill>
                  <a:srgbClr val="1F1B8C"/>
                </a:solidFill>
                <a:latin typeface="Madimi One" pitchFamily="2" charset="0"/>
              </a:rPr>
              <a:t>(Trouble déficitaire de l’attention avec ou sans hyperactivité)</a:t>
            </a:r>
          </a:p>
          <a:p>
            <a:pPr marL="0" indent="0" algn="ctr">
              <a:buFont typeface="Arial" panose="020B0604020202020204" pitchFamily="34" charset="0"/>
              <a:buNone/>
            </a:pPr>
            <a:r>
              <a:rPr lang="fr-FR" sz="2400" dirty="0">
                <a:solidFill>
                  <a:srgbClr val="1F1B8C"/>
                </a:solidFill>
                <a:latin typeface="Madimi One" pitchFamily="2" charset="0"/>
              </a:rPr>
              <a:t>Dr Sarah BENCHAÏBA</a:t>
            </a:r>
          </a:p>
        </p:txBody>
      </p:sp>
      <p:sp>
        <p:nvSpPr>
          <p:cNvPr id="7" name="Espace réservé du contenu 2">
            <a:extLst>
              <a:ext uri="{FF2B5EF4-FFF2-40B4-BE49-F238E27FC236}">
                <a16:creationId xmlns:a16="http://schemas.microsoft.com/office/drawing/2014/main" id="{2A113C20-33B3-6853-FB9D-29A5C6B8BAC6}"/>
              </a:ext>
            </a:extLst>
          </p:cNvPr>
          <p:cNvSpPr txBox="1">
            <a:spLocks/>
          </p:cNvSpPr>
          <p:nvPr/>
        </p:nvSpPr>
        <p:spPr>
          <a:xfrm>
            <a:off x="9435150" y="4318712"/>
            <a:ext cx="1485900" cy="211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r-FR" sz="1000" dirty="0">
              <a:solidFill>
                <a:srgbClr val="1F1B8C"/>
              </a:solidFill>
              <a:latin typeface="Madimi One" pitchFamily="2" charset="0"/>
            </a:endParaRPr>
          </a:p>
        </p:txBody>
      </p:sp>
    </p:spTree>
    <p:extLst>
      <p:ext uri="{BB962C8B-B14F-4D97-AF65-F5344CB8AC3E}">
        <p14:creationId xmlns:p14="http://schemas.microsoft.com/office/powerpoint/2010/main" val="2674844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2800" dirty="0">
                <a:solidFill>
                  <a:srgbClr val="0198FA"/>
                </a:solidFill>
                <a:latin typeface="Madimi One" pitchFamily="2" charset="0"/>
              </a:rPr>
              <a:t>Trouble déficitaire de l’attention avec ou sans hyperactivité</a:t>
            </a:r>
            <a:endParaRPr lang="fr-FR" sz="24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pPr algn="just"/>
            <a:r>
              <a:rPr lang="fr-FR" dirty="0">
                <a:solidFill>
                  <a:srgbClr val="0198FA"/>
                </a:solidFill>
                <a:latin typeface="Outfit"/>
              </a:rPr>
              <a:t>Rappels cliniques:</a:t>
            </a:r>
            <a:endParaRPr lang="fr-FR" dirty="0">
              <a:latin typeface="Outfit"/>
            </a:endParaRPr>
          </a:p>
          <a:p>
            <a:pPr lvl="1">
              <a:spcBef>
                <a:spcPts val="1000"/>
              </a:spcBef>
              <a:defRPr/>
            </a:pPr>
            <a:r>
              <a:rPr kumimoji="0" lang="fr-FR" sz="2200" b="0" i="0" u="none" strike="noStrike" kern="1200" cap="none" spc="0" normalizeH="0" baseline="0" noProof="0" dirty="0">
                <a:ln>
                  <a:noFill/>
                </a:ln>
                <a:solidFill>
                  <a:prstClr val="black"/>
                </a:solidFill>
                <a:effectLst/>
                <a:uLnTx/>
                <a:uFillTx/>
                <a:latin typeface="Outfit"/>
              </a:rPr>
              <a:t>Trouble </a:t>
            </a:r>
            <a:r>
              <a:rPr kumimoji="0" lang="fr-FR" sz="2200" b="0" i="0" u="none" strike="noStrike" kern="1200" cap="none" spc="0" normalizeH="0" baseline="0" noProof="0" dirty="0" err="1">
                <a:ln>
                  <a:noFill/>
                </a:ln>
                <a:solidFill>
                  <a:prstClr val="black"/>
                </a:solidFill>
                <a:effectLst/>
                <a:uLnTx/>
                <a:uFillTx/>
                <a:latin typeface="Outfit"/>
              </a:rPr>
              <a:t>neuro-développemental</a:t>
            </a:r>
            <a:r>
              <a:rPr kumimoji="0" lang="fr-FR" sz="2200" b="0" i="0" u="none" strike="noStrike" kern="1200" cap="none" spc="0" normalizeH="0" baseline="0" noProof="0" dirty="0">
                <a:ln>
                  <a:noFill/>
                </a:ln>
                <a:solidFill>
                  <a:prstClr val="black"/>
                </a:solidFill>
                <a:effectLst/>
                <a:uLnTx/>
                <a:uFillTx/>
                <a:latin typeface="Outfit"/>
              </a:rPr>
              <a:t>  &lt; 12ans</a:t>
            </a:r>
          </a:p>
          <a:p>
            <a:pPr lvl="1">
              <a:spcBef>
                <a:spcPts val="1000"/>
              </a:spcBef>
              <a:defRPr/>
            </a:pPr>
            <a:r>
              <a:rPr kumimoji="0" lang="fr-FR" sz="2200" b="0" i="0" u="none" strike="noStrike" kern="1200" cap="none" spc="0" normalizeH="0" baseline="0" noProof="0" dirty="0">
                <a:ln>
                  <a:noFill/>
                </a:ln>
                <a:solidFill>
                  <a:srgbClr val="001438"/>
                </a:solidFill>
                <a:effectLst/>
                <a:uLnTx/>
                <a:uFillTx/>
                <a:latin typeface="Outfit"/>
              </a:rPr>
              <a:t>Répartition des 3 symptômes chez les enfants : </a:t>
            </a:r>
          </a:p>
          <a:p>
            <a:pPr lvl="2">
              <a:defRPr/>
            </a:pPr>
            <a:r>
              <a:rPr kumimoji="0" lang="fr-FR" sz="1800" b="0" i="0" u="none" strike="noStrike" kern="1200" cap="none" spc="0" normalizeH="0" baseline="0" noProof="0" dirty="0">
                <a:ln>
                  <a:noFill/>
                </a:ln>
                <a:solidFill>
                  <a:srgbClr val="001438"/>
                </a:solidFill>
                <a:effectLst/>
                <a:uLnTx/>
                <a:uFillTx/>
                <a:latin typeface="Outfit"/>
              </a:rPr>
              <a:t>Trouble de l’attention (environ 47%) </a:t>
            </a:r>
          </a:p>
          <a:p>
            <a:pPr lvl="2">
              <a:defRPr/>
            </a:pPr>
            <a:r>
              <a:rPr kumimoji="0" lang="fr-FR" sz="1800" b="0" i="0" u="none" strike="noStrike" kern="1200" cap="none" spc="0" normalizeH="0" baseline="0" noProof="0" dirty="0">
                <a:ln>
                  <a:noFill/>
                </a:ln>
                <a:solidFill>
                  <a:srgbClr val="001438"/>
                </a:solidFill>
                <a:effectLst/>
                <a:uLnTx/>
                <a:uFillTx/>
                <a:latin typeface="Outfit"/>
              </a:rPr>
              <a:t>hyperactivité/impulsivité (environ 36%) </a:t>
            </a:r>
          </a:p>
          <a:p>
            <a:pPr lvl="2">
              <a:defRPr/>
            </a:pPr>
            <a:r>
              <a:rPr kumimoji="0" lang="fr-FR" sz="1800" b="0" i="0" u="none" strike="noStrike" kern="1200" cap="none" spc="0" normalizeH="0" baseline="0" noProof="0" dirty="0">
                <a:ln>
                  <a:noFill/>
                </a:ln>
                <a:solidFill>
                  <a:srgbClr val="001438"/>
                </a:solidFill>
                <a:effectLst/>
                <a:uLnTx/>
                <a:uFillTx/>
                <a:latin typeface="Outfit"/>
              </a:rPr>
              <a:t>association des 3 (environ 17%)</a:t>
            </a:r>
          </a:p>
          <a:p>
            <a:pPr lvl="1">
              <a:spcBef>
                <a:spcPts val="1000"/>
              </a:spcBef>
              <a:defRPr/>
            </a:pPr>
            <a:r>
              <a:rPr kumimoji="0" lang="fr-FR" sz="2200" b="0" i="0" u="none" strike="noStrike" kern="1200" cap="none" spc="0" normalizeH="0" baseline="0" noProof="0" dirty="0">
                <a:ln>
                  <a:noFill/>
                </a:ln>
                <a:solidFill>
                  <a:srgbClr val="001438"/>
                </a:solidFill>
                <a:effectLst/>
                <a:uLnTx/>
                <a:uFillTx/>
                <a:latin typeface="Outfit"/>
              </a:rPr>
              <a:t>3.5 à 5.6 % des enfants scolarisés en France avec un </a:t>
            </a:r>
            <a:r>
              <a:rPr kumimoji="0" lang="fr-FR" sz="2200" b="0" i="0" u="none" strike="noStrike" kern="1200" cap="none" spc="0" normalizeH="0" baseline="0" noProof="0" dirty="0">
                <a:ln>
                  <a:noFill/>
                </a:ln>
                <a:solidFill>
                  <a:prstClr val="black"/>
                </a:solidFill>
                <a:effectLst/>
                <a:uLnTx/>
                <a:uFillTx/>
                <a:latin typeface="Outfit"/>
              </a:rPr>
              <a:t>Ratio 3 à 4/1</a:t>
            </a:r>
            <a:endParaRPr kumimoji="0" lang="fr-FR" sz="2200" b="0" i="0" u="none" strike="noStrike" kern="1200" cap="none" spc="0" normalizeH="0" baseline="0" noProof="0" dirty="0">
              <a:ln>
                <a:noFill/>
              </a:ln>
              <a:solidFill>
                <a:srgbClr val="001438"/>
              </a:solidFill>
              <a:effectLst/>
              <a:uLnTx/>
              <a:uFillTx/>
              <a:latin typeface="Outfit"/>
            </a:endParaRPr>
          </a:p>
          <a:p>
            <a:pPr lvl="1">
              <a:spcBef>
                <a:spcPts val="1000"/>
              </a:spcBef>
              <a:defRPr/>
            </a:pPr>
            <a:r>
              <a:rPr kumimoji="0" lang="fr-FR" sz="2200" b="0" i="0" u="none" strike="noStrike" kern="1200" cap="none" spc="0" normalizeH="0" baseline="0" noProof="0" dirty="0">
                <a:ln>
                  <a:noFill/>
                </a:ln>
                <a:solidFill>
                  <a:prstClr val="black"/>
                </a:solidFill>
                <a:effectLst/>
                <a:uLnTx/>
                <a:uFillTx/>
                <a:latin typeface="Outfit"/>
              </a:rPr>
              <a:t>75% héritabilité</a:t>
            </a:r>
          </a:p>
          <a:p>
            <a:pPr lvl="1">
              <a:spcBef>
                <a:spcPts val="1000"/>
              </a:spcBef>
              <a:defRPr/>
            </a:pPr>
            <a:r>
              <a:rPr kumimoji="0" lang="fr-FR" sz="2200" b="0" i="0" u="none" strike="noStrike" kern="1200" cap="none" spc="0" normalizeH="0" baseline="0" noProof="0" dirty="0">
                <a:ln>
                  <a:noFill/>
                </a:ln>
                <a:solidFill>
                  <a:prstClr val="black"/>
                </a:solidFill>
                <a:effectLst/>
                <a:uLnTx/>
                <a:uFillTx/>
                <a:latin typeface="Outfit"/>
              </a:rPr>
              <a:t>RR x 5-9 si 1</a:t>
            </a:r>
            <a:r>
              <a:rPr kumimoji="0" lang="fr-FR" sz="2200" b="0" i="0" u="none" strike="noStrike" kern="1200" cap="none" spc="0" normalizeH="0" baseline="30000" noProof="0" dirty="0">
                <a:ln>
                  <a:noFill/>
                </a:ln>
                <a:solidFill>
                  <a:prstClr val="black"/>
                </a:solidFill>
                <a:effectLst/>
                <a:uLnTx/>
                <a:uFillTx/>
                <a:latin typeface="Outfit"/>
              </a:rPr>
              <a:t>er</a:t>
            </a:r>
            <a:r>
              <a:rPr kumimoji="0" lang="fr-FR" sz="2200" b="0" i="0" u="none" strike="noStrike" kern="1200" cap="none" spc="0" normalizeH="0" baseline="0" noProof="0" dirty="0">
                <a:ln>
                  <a:noFill/>
                </a:ln>
                <a:solidFill>
                  <a:prstClr val="black"/>
                </a:solidFill>
                <a:effectLst/>
                <a:uLnTx/>
                <a:uFillTx/>
                <a:latin typeface="Outfit"/>
              </a:rPr>
              <a:t> degré</a:t>
            </a:r>
            <a:endParaRPr kumimoji="0" lang="fr-FR" sz="2200" b="0" i="0" u="none" strike="noStrike" kern="1200" cap="none" spc="0" normalizeH="0" baseline="0" noProof="0" dirty="0">
              <a:ln>
                <a:noFill/>
              </a:ln>
              <a:solidFill>
                <a:srgbClr val="001438"/>
              </a:solidFill>
              <a:effectLst/>
              <a:uLnTx/>
              <a:uFillTx/>
              <a:latin typeface="Outfit"/>
            </a:endParaRPr>
          </a:p>
          <a:p>
            <a:pPr lvl="1">
              <a:spcBef>
                <a:spcPts val="1000"/>
              </a:spcBef>
              <a:defRPr/>
            </a:pPr>
            <a:r>
              <a:rPr kumimoji="0" lang="fr-FR" sz="2200" b="0" i="0" u="none" strike="noStrike" kern="1200" cap="none" spc="0" normalizeH="0" baseline="0" noProof="0" dirty="0">
                <a:ln>
                  <a:noFill/>
                </a:ln>
                <a:solidFill>
                  <a:prstClr val="black"/>
                </a:solidFill>
                <a:effectLst/>
                <a:uLnTx/>
                <a:uFillTx/>
                <a:latin typeface="Outfit"/>
              </a:rPr>
              <a:t>Comorbidités fréquentes : énurésie, troubles du langage, opposition, insomnie, anxiété, dépression, tics, jambes sans repos</a:t>
            </a: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683730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2800" dirty="0">
                <a:solidFill>
                  <a:srgbClr val="0198FA"/>
                </a:solidFill>
                <a:latin typeface="Madimi One" pitchFamily="2" charset="0"/>
              </a:rPr>
              <a:t>Trouble déficitaire de l’attention avec ou sans hyperactivité</a:t>
            </a:r>
            <a:endParaRPr lang="fr-FR" sz="24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pPr algn="just"/>
            <a:r>
              <a:rPr lang="fr-FR" sz="3600" dirty="0">
                <a:solidFill>
                  <a:srgbClr val="0198FA"/>
                </a:solidFill>
                <a:latin typeface="Outfit"/>
              </a:rPr>
              <a:t>Prise en charge du TDAH</a:t>
            </a:r>
          </a:p>
          <a:p>
            <a:pPr lvl="1"/>
            <a:r>
              <a:rPr lang="fr-FR" sz="3200" dirty="0">
                <a:latin typeface="Outfit"/>
              </a:rPr>
              <a:t>Prise en charge psychoéducative</a:t>
            </a:r>
          </a:p>
          <a:p>
            <a:pPr lvl="1"/>
            <a:r>
              <a:rPr lang="fr-FR" sz="3200" dirty="0">
                <a:latin typeface="Outfit"/>
              </a:rPr>
              <a:t>Traitement médicamenteux:</a:t>
            </a:r>
          </a:p>
          <a:p>
            <a:pPr lvl="2"/>
            <a:r>
              <a:rPr lang="fr-FR" sz="2800" u="sng" dirty="0">
                <a:latin typeface="Outfit"/>
              </a:rPr>
              <a:t>1</a:t>
            </a:r>
            <a:r>
              <a:rPr lang="fr-FR" sz="2800" u="sng" baseline="30000" dirty="0">
                <a:latin typeface="Outfit"/>
              </a:rPr>
              <a:t>ère</a:t>
            </a:r>
            <a:r>
              <a:rPr lang="fr-FR" sz="2800" u="sng" dirty="0">
                <a:latin typeface="Outfit"/>
              </a:rPr>
              <a:t> intention</a:t>
            </a:r>
            <a:r>
              <a:rPr lang="fr-FR" sz="2800" dirty="0">
                <a:latin typeface="Outfit"/>
              </a:rPr>
              <a:t>: Méthylphénidate</a:t>
            </a:r>
          </a:p>
          <a:p>
            <a:pPr lvl="3"/>
            <a:r>
              <a:rPr lang="fr-FR" sz="2800" dirty="0">
                <a:latin typeface="Outfit"/>
              </a:rPr>
              <a:t>75% d’efficacité sur attention, impulsivité, hyperactivité</a:t>
            </a:r>
          </a:p>
          <a:p>
            <a:pPr lvl="3"/>
            <a:r>
              <a:rPr lang="fr-FR" sz="2800" dirty="0">
                <a:latin typeface="Outfit"/>
              </a:rPr>
              <a:t>Seule AMM &gt;6ans et &lt;18ans</a:t>
            </a:r>
          </a:p>
          <a:p>
            <a:pPr lvl="3"/>
            <a:r>
              <a:rPr lang="fr-FR" sz="2800" dirty="0">
                <a:latin typeface="Outfit"/>
              </a:rPr>
              <a:t>Pas d’interaction avec cytochrome P450 </a:t>
            </a: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180493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pPr algn="just"/>
            <a:r>
              <a:rPr lang="fr-FR" dirty="0">
                <a:solidFill>
                  <a:srgbClr val="0198FA"/>
                </a:solidFill>
                <a:latin typeface="Outfit"/>
              </a:rPr>
              <a:t>Généralités </a:t>
            </a:r>
          </a:p>
          <a:p>
            <a:pPr lvl="1"/>
            <a:r>
              <a:rPr lang="fr-FR" dirty="0">
                <a:latin typeface="Outfit"/>
              </a:rPr>
              <a:t>Prise en charge psychoéducative +++</a:t>
            </a:r>
          </a:p>
          <a:p>
            <a:pPr lvl="1"/>
            <a:r>
              <a:rPr lang="fr-FR" dirty="0">
                <a:latin typeface="Outfit"/>
              </a:rPr>
              <a:t>↓  accidents et SAU </a:t>
            </a:r>
            <a:r>
              <a:rPr lang="fr-FR" sz="1050" dirty="0">
                <a:latin typeface="Outfit"/>
              </a:rPr>
              <a:t>(</a:t>
            </a:r>
            <a:r>
              <a:rPr lang="fr-FR" sz="1050" dirty="0" err="1">
                <a:latin typeface="Outfit"/>
              </a:rPr>
              <a:t>Dalsgaard</a:t>
            </a:r>
            <a:r>
              <a:rPr lang="fr-FR" sz="1050" dirty="0">
                <a:latin typeface="Outfit"/>
              </a:rPr>
              <a:t> 2015, Lancet)     </a:t>
            </a:r>
          </a:p>
          <a:p>
            <a:pPr lvl="1"/>
            <a:r>
              <a:rPr lang="fr-FR" dirty="0">
                <a:latin typeface="Outfit"/>
              </a:rPr>
              <a:t>↓ abus de substances à court terme et à 2 ans </a:t>
            </a:r>
            <a:r>
              <a:rPr lang="fr-FR" sz="1050" dirty="0">
                <a:latin typeface="Outfit"/>
              </a:rPr>
              <a:t>(Quinn 2017, AJP)</a:t>
            </a:r>
          </a:p>
          <a:p>
            <a:pPr lvl="1"/>
            <a:r>
              <a:rPr lang="fr-FR" dirty="0">
                <a:latin typeface="Outfit"/>
              </a:rPr>
              <a:t>↓  risque d’EDC à court terme et à 3ans </a:t>
            </a:r>
            <a:r>
              <a:rPr lang="fr-FR" sz="1050" dirty="0">
                <a:latin typeface="Outfit"/>
              </a:rPr>
              <a:t>(Chang 2016, Biol </a:t>
            </a:r>
            <a:r>
              <a:rPr lang="fr-FR" sz="1050" dirty="0" err="1">
                <a:latin typeface="Outfit"/>
              </a:rPr>
              <a:t>psychiatry</a:t>
            </a:r>
            <a:r>
              <a:rPr lang="fr-FR" sz="1050" dirty="0">
                <a:latin typeface="Outfit"/>
              </a:rPr>
              <a:t>)</a:t>
            </a:r>
          </a:p>
          <a:p>
            <a:pPr marL="733425" lvl="1" indent="-276225" eaLnBrk="0" fontAlgn="base" hangingPunct="0">
              <a:spcBef>
                <a:spcPts val="800"/>
              </a:spcBef>
              <a:spcAft>
                <a:spcPct val="0"/>
              </a:spcAft>
              <a:buSzPct val="100000"/>
              <a:buFont typeface="Lucida Grande"/>
              <a:buChar char="•"/>
              <a:defRPr/>
            </a:pPr>
            <a:r>
              <a:rPr lang="fr-FR" dirty="0">
                <a:latin typeface="Outfit"/>
              </a:rPr>
              <a:t>↑ ES non grave (appétit, sommeil) </a:t>
            </a:r>
            <a:r>
              <a:rPr lang="fr-FR" sz="1050" dirty="0">
                <a:latin typeface="Outfit"/>
              </a:rPr>
              <a:t>(</a:t>
            </a:r>
            <a:r>
              <a:rPr lang="fr-FR" sz="1050" dirty="0" err="1">
                <a:latin typeface="Outfit"/>
              </a:rPr>
              <a:t>Storebø</a:t>
            </a:r>
            <a:r>
              <a:rPr lang="fr-FR" sz="1050" dirty="0">
                <a:latin typeface="Outfit"/>
              </a:rPr>
              <a:t> 2016, JAMA) </a:t>
            </a:r>
          </a:p>
          <a:p>
            <a:pPr marL="733425" lvl="1" indent="-276225" eaLnBrk="0" fontAlgn="base" hangingPunct="0">
              <a:spcBef>
                <a:spcPts val="800"/>
              </a:spcBef>
              <a:spcAft>
                <a:spcPct val="0"/>
              </a:spcAft>
              <a:buSzPct val="100000"/>
              <a:buFont typeface="Lucida Grande"/>
              <a:buChar char="•"/>
              <a:defRPr/>
            </a:pPr>
            <a:r>
              <a:rPr lang="fr-FR" dirty="0">
                <a:latin typeface="Outfit"/>
              </a:rPr>
              <a:t>Amélioration des fonctions cognitives </a:t>
            </a:r>
            <a:r>
              <a:rPr lang="fr-FR" sz="1050" dirty="0">
                <a:latin typeface="Outfit"/>
              </a:rPr>
              <a:t>(Smith 2013, Biol </a:t>
            </a:r>
            <a:r>
              <a:rPr lang="fr-FR" sz="1050" dirty="0" err="1">
                <a:latin typeface="Outfit"/>
              </a:rPr>
              <a:t>Psychiatry</a:t>
            </a:r>
            <a:r>
              <a:rPr lang="fr-FR" sz="1050" dirty="0">
                <a:latin typeface="Outfit"/>
              </a:rPr>
              <a:t>)</a:t>
            </a:r>
          </a:p>
          <a:p>
            <a:pPr marL="733425" lvl="1" indent="-276225" eaLnBrk="0" fontAlgn="base" hangingPunct="0">
              <a:spcBef>
                <a:spcPts val="800"/>
              </a:spcBef>
              <a:spcAft>
                <a:spcPct val="0"/>
              </a:spcAft>
              <a:buSzPct val="100000"/>
              <a:buFont typeface="Lucida Grande"/>
              <a:buChar char="•"/>
              <a:defRPr/>
            </a:pPr>
            <a:r>
              <a:rPr lang="fr-FR" dirty="0">
                <a:latin typeface="Outfit"/>
              </a:rPr>
              <a:t>Activation du PFC/insula </a:t>
            </a:r>
            <a:r>
              <a:rPr lang="fr-FR" sz="1050" dirty="0">
                <a:latin typeface="Outfit"/>
              </a:rPr>
              <a:t>(</a:t>
            </a:r>
            <a:r>
              <a:rPr lang="fr-FR" sz="1050" dirty="0" err="1">
                <a:latin typeface="Outfit"/>
              </a:rPr>
              <a:t>Rubia</a:t>
            </a:r>
            <a:r>
              <a:rPr lang="fr-FR" sz="1050" dirty="0">
                <a:latin typeface="Outfit"/>
              </a:rPr>
              <a:t> 2014, Biol </a:t>
            </a:r>
            <a:r>
              <a:rPr lang="fr-FR" sz="1050" dirty="0" err="1">
                <a:latin typeface="Outfit"/>
              </a:rPr>
              <a:t>Psychiatry</a:t>
            </a:r>
            <a:r>
              <a:rPr lang="fr-FR" sz="1050" dirty="0">
                <a:latin typeface="Outfit"/>
              </a:rPr>
              <a:t>)</a:t>
            </a:r>
          </a:p>
          <a:p>
            <a:pPr marL="733425" lvl="1" indent="-276225" eaLnBrk="0" fontAlgn="base" hangingPunct="0">
              <a:spcBef>
                <a:spcPts val="800"/>
              </a:spcBef>
              <a:spcAft>
                <a:spcPct val="0"/>
              </a:spcAft>
              <a:buSzPct val="100000"/>
              <a:buFont typeface="Lucida Grande"/>
              <a:buChar char="•"/>
              <a:defRPr/>
            </a:pPr>
            <a:r>
              <a:rPr lang="fr-FR" dirty="0">
                <a:latin typeface="Outfit"/>
              </a:rPr>
              <a:t>Efficacité sur TDAH associé au TSA </a:t>
            </a:r>
            <a:r>
              <a:rPr lang="fr-FR" sz="1050" dirty="0">
                <a:latin typeface="Outfit"/>
              </a:rPr>
              <a:t>(</a:t>
            </a:r>
            <a:r>
              <a:rPr lang="fr-FR" sz="1050" dirty="0" err="1">
                <a:latin typeface="Outfit"/>
              </a:rPr>
              <a:t>Sturman</a:t>
            </a:r>
            <a:r>
              <a:rPr lang="fr-FR" sz="1050" dirty="0">
                <a:latin typeface="Outfit"/>
              </a:rPr>
              <a:t> 2017, Cochrane)</a:t>
            </a: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28395504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38200" y="1403805"/>
            <a:ext cx="10515600" cy="4351338"/>
          </a:xfrm>
        </p:spPr>
        <p:txBody>
          <a:bodyPr>
            <a:normAutofit/>
          </a:bodyPr>
          <a:lstStyle/>
          <a:p>
            <a:pPr algn="just"/>
            <a:r>
              <a:rPr lang="fr-FR" dirty="0">
                <a:solidFill>
                  <a:srgbClr val="0198FA"/>
                </a:solidFill>
                <a:ea typeface="Arial Unicode MS" charset="0"/>
              </a:rPr>
              <a:t>Pharmacologie :</a:t>
            </a:r>
          </a:p>
          <a:p>
            <a:pPr marL="276225" marR="0" lvl="0" indent="-276225" algn="ctr" defTabSz="914400" rtl="0" eaLnBrk="0" fontAlgn="base" latinLnBrk="0" hangingPunct="0">
              <a:lnSpc>
                <a:spcPct val="90000"/>
              </a:lnSpc>
              <a:spcBef>
                <a:spcPts val="800"/>
              </a:spcBef>
              <a:spcAft>
                <a:spcPct val="0"/>
              </a:spcAft>
              <a:buClr>
                <a:srgbClr val="E8523E"/>
              </a:buClr>
              <a:buSzPct val="100000"/>
              <a:buFont typeface="Lucida Grande"/>
              <a:buChar char="•"/>
              <a:tabLst/>
              <a:defRPr/>
            </a:pPr>
            <a:r>
              <a:rPr kumimoji="0" lang="fr-FR" sz="2400" b="0" i="0" u="none" strike="noStrike" kern="1200" cap="none" spc="0" normalizeH="0" baseline="0" noProof="0" dirty="0">
                <a:ln>
                  <a:noFill/>
                </a:ln>
                <a:solidFill>
                  <a:prstClr val="black"/>
                </a:solidFill>
                <a:effectLst/>
                <a:uLnTx/>
                <a:uFillTx/>
                <a:latin typeface="Arial"/>
                <a:ea typeface="ＭＳ Ｐゴシック" charset="-128"/>
                <a:cs typeface="Arial"/>
              </a:rPr>
              <a:t>AMM entre 6 et 18 ans</a:t>
            </a:r>
          </a:p>
          <a:p>
            <a:pPr marL="276225" marR="0" lvl="0" indent="-276225" algn="ctr" defTabSz="914400" rtl="0" eaLnBrk="0" fontAlgn="base" latinLnBrk="0" hangingPunct="0">
              <a:lnSpc>
                <a:spcPct val="90000"/>
              </a:lnSpc>
              <a:spcBef>
                <a:spcPts val="800"/>
              </a:spcBef>
              <a:spcAft>
                <a:spcPct val="0"/>
              </a:spcAft>
              <a:buClr>
                <a:srgbClr val="E8523E"/>
              </a:buClr>
              <a:buSzPct val="100000"/>
              <a:buFont typeface="Lucida Grande"/>
              <a:buChar char="•"/>
              <a:tabLst/>
              <a:defRPr/>
            </a:pPr>
            <a:r>
              <a:rPr kumimoji="0" lang="fr-FR" sz="2400" b="0" i="0" u="none" strike="noStrike" kern="1200" cap="none" spc="0" normalizeH="0" baseline="0" noProof="0" dirty="0">
                <a:ln>
                  <a:noFill/>
                </a:ln>
                <a:solidFill>
                  <a:prstClr val="black"/>
                </a:solidFill>
                <a:effectLst/>
                <a:uLnTx/>
                <a:uFillTx/>
                <a:latin typeface="Arial"/>
                <a:ea typeface="ＭＳ Ｐゴシック" charset="-128"/>
                <a:cs typeface="Arial"/>
              </a:rPr>
              <a:t>Instauration 0,3 mg/kg/j LP</a:t>
            </a:r>
          </a:p>
          <a:p>
            <a:pPr marL="276225" marR="0" lvl="0" indent="-276225" algn="ctr" defTabSz="914400" rtl="0" eaLnBrk="0" fontAlgn="base" latinLnBrk="0" hangingPunct="0">
              <a:lnSpc>
                <a:spcPct val="90000"/>
              </a:lnSpc>
              <a:spcBef>
                <a:spcPts val="800"/>
              </a:spcBef>
              <a:spcAft>
                <a:spcPct val="0"/>
              </a:spcAft>
              <a:buClr>
                <a:srgbClr val="E8523E"/>
              </a:buClr>
              <a:buSzPct val="100000"/>
              <a:buFont typeface="Lucida Grande"/>
              <a:buChar char="•"/>
              <a:tabLst/>
              <a:defRPr/>
            </a:pPr>
            <a:r>
              <a:rPr kumimoji="0" lang="fr-FR" sz="2400" b="0" i="0" u="none" strike="noStrike" kern="1200" cap="none" spc="0" normalizeH="0" baseline="0" noProof="0" dirty="0">
                <a:ln>
                  <a:noFill/>
                </a:ln>
                <a:solidFill>
                  <a:prstClr val="black"/>
                </a:solidFill>
                <a:effectLst/>
                <a:uLnTx/>
                <a:uFillTx/>
                <a:latin typeface="Arial"/>
                <a:ea typeface="ＭＳ Ｐゴシック" charset="-128"/>
                <a:cs typeface="Arial"/>
              </a:rPr>
              <a:t>Titration : paliers de 3 à 7 jours</a:t>
            </a:r>
          </a:p>
          <a:p>
            <a:pPr marL="276225" marR="0" lvl="0" indent="-276225" algn="ctr" defTabSz="914400" rtl="0" eaLnBrk="0" fontAlgn="base" latinLnBrk="0" hangingPunct="0">
              <a:lnSpc>
                <a:spcPct val="90000"/>
              </a:lnSpc>
              <a:spcBef>
                <a:spcPts val="800"/>
              </a:spcBef>
              <a:spcAft>
                <a:spcPct val="0"/>
              </a:spcAft>
              <a:buClr>
                <a:srgbClr val="E8523E"/>
              </a:buClr>
              <a:buSzPct val="100000"/>
              <a:buFont typeface="Lucida Grande"/>
              <a:buChar char="•"/>
              <a:tabLst/>
              <a:defRPr/>
            </a:pPr>
            <a:r>
              <a:rPr kumimoji="0" lang="fr-FR" sz="2400" b="0" i="0" u="none" strike="noStrike" kern="1200" cap="none" spc="0" normalizeH="0" baseline="0" noProof="0" dirty="0">
                <a:ln>
                  <a:noFill/>
                </a:ln>
                <a:solidFill>
                  <a:prstClr val="black"/>
                </a:solidFill>
                <a:effectLst/>
                <a:uLnTx/>
                <a:uFillTx/>
                <a:latin typeface="Arial"/>
                <a:ea typeface="ＭＳ Ｐゴシック" charset="-128"/>
                <a:cs typeface="Arial"/>
              </a:rPr>
              <a:t>Dose max autour de 1mg/kg/j </a:t>
            </a:r>
          </a:p>
          <a:p>
            <a:pPr marL="276225" marR="0" lvl="0" indent="-276225" algn="ctr" defTabSz="914400" rtl="0" eaLnBrk="0" fontAlgn="base" latinLnBrk="0" hangingPunct="0">
              <a:lnSpc>
                <a:spcPct val="90000"/>
              </a:lnSpc>
              <a:spcBef>
                <a:spcPts val="800"/>
              </a:spcBef>
              <a:spcAft>
                <a:spcPct val="0"/>
              </a:spcAft>
              <a:buClr>
                <a:srgbClr val="E8523E"/>
              </a:buClr>
              <a:buSzPct val="100000"/>
              <a:buFont typeface="Lucida Grande"/>
              <a:buChar char="•"/>
              <a:tabLst/>
              <a:defRPr/>
            </a:pPr>
            <a:endParaRPr kumimoji="0" lang="fr-FR" sz="2800" b="0" i="0" u="none" strike="noStrike" kern="1200" cap="none" spc="0" normalizeH="0" baseline="0" noProof="0" dirty="0">
              <a:ln>
                <a:noFill/>
              </a:ln>
              <a:solidFill>
                <a:prstClr val="black"/>
              </a:solidFill>
              <a:effectLst/>
              <a:uLnTx/>
              <a:uFillTx/>
              <a:latin typeface="Arial"/>
              <a:ea typeface="ＭＳ Ｐゴシック" charset="-128"/>
              <a:cs typeface="Arial"/>
            </a:endParaRP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261316"/>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78/88</a:t>
            </a:r>
            <a:endParaRPr lang="fr-FR" sz="1400" dirty="0">
              <a:solidFill>
                <a:srgbClr val="0198FA"/>
              </a:solidFill>
              <a:latin typeface="Madimi One" pitchFamily="2" charset="0"/>
            </a:endParaRPr>
          </a:p>
        </p:txBody>
      </p:sp>
      <p:pic>
        <p:nvPicPr>
          <p:cNvPr id="4" name="Image 3">
            <a:extLst>
              <a:ext uri="{FF2B5EF4-FFF2-40B4-BE49-F238E27FC236}">
                <a16:creationId xmlns:a16="http://schemas.microsoft.com/office/drawing/2014/main" id="{62C0CC68-9130-4435-DA36-FF99CD00869D}"/>
              </a:ext>
            </a:extLst>
          </p:cNvPr>
          <p:cNvPicPr>
            <a:picLocks noChangeAspect="1"/>
          </p:cNvPicPr>
          <p:nvPr/>
        </p:nvPicPr>
        <p:blipFill>
          <a:blip r:embed="rId4"/>
          <a:stretch>
            <a:fillRect/>
          </a:stretch>
        </p:blipFill>
        <p:spPr>
          <a:xfrm>
            <a:off x="1913568" y="3579475"/>
            <a:ext cx="8630607" cy="2717044"/>
          </a:xfrm>
          <a:prstGeom prst="rect">
            <a:avLst/>
          </a:prstGeom>
        </p:spPr>
      </p:pic>
    </p:spTree>
    <p:extLst>
      <p:ext uri="{BB962C8B-B14F-4D97-AF65-F5344CB8AC3E}">
        <p14:creationId xmlns:p14="http://schemas.microsoft.com/office/powerpoint/2010/main" val="39102195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pPr algn="just"/>
            <a:r>
              <a:rPr lang="fr-FR" dirty="0">
                <a:solidFill>
                  <a:srgbClr val="0198FA"/>
                </a:solidFill>
                <a:latin typeface="Outfit"/>
                <a:ea typeface="Arial Unicode MS" charset="0"/>
              </a:rPr>
              <a:t>Principes de prescription :</a:t>
            </a:r>
          </a:p>
          <a:p>
            <a:pPr lvl="1">
              <a:spcBef>
                <a:spcPts val="1000"/>
              </a:spcBef>
              <a:defRPr/>
            </a:pPr>
            <a:r>
              <a:rPr kumimoji="0" lang="fr-FR" b="0" i="0" u="none" strike="noStrike" kern="1200" cap="none" spc="0" normalizeH="0" baseline="0" noProof="0" dirty="0">
                <a:ln>
                  <a:noFill/>
                </a:ln>
                <a:solidFill>
                  <a:prstClr val="black"/>
                </a:solidFill>
                <a:effectLst/>
                <a:uLnTx/>
                <a:uFillTx/>
                <a:latin typeface="Outfit"/>
              </a:rPr>
              <a:t>Depuis le 13 septembre 2021, la prescription initiale annuelle peut être établie par des médecins spécialistes en neurologie, psychiatrie ou pédiatrie exerçant en ville, en plus des neurologues, psychiatres et pédiatres hospitaliers.</a:t>
            </a:r>
          </a:p>
          <a:p>
            <a:pPr lvl="1">
              <a:spcBef>
                <a:spcPts val="1000"/>
              </a:spcBef>
              <a:defRPr/>
            </a:pPr>
            <a:r>
              <a:rPr kumimoji="0" lang="fr-FR" b="0" i="0" u="none" strike="noStrike" kern="1200" cap="none" spc="0" normalizeH="0" baseline="0" noProof="0" dirty="0">
                <a:ln>
                  <a:noFill/>
                </a:ln>
                <a:solidFill>
                  <a:prstClr val="black"/>
                </a:solidFill>
                <a:effectLst/>
                <a:uLnTx/>
                <a:uFillTx/>
                <a:latin typeface="Outfit"/>
              </a:rPr>
              <a:t>Les renouvellements mensuels d'ordonnances peuvent être effectués par tout médecin exerçant en ville ou à l'hôpital</a:t>
            </a:r>
            <a:endParaRPr kumimoji="0" lang="fr-FR" b="0" i="0" u="none" strike="noStrike" kern="1200" cap="none" spc="0" normalizeH="0" baseline="0" noProof="0" dirty="0">
              <a:ln>
                <a:noFill/>
              </a:ln>
              <a:solidFill>
                <a:prstClr val="black"/>
              </a:solidFill>
              <a:effectLst/>
              <a:uLnTx/>
              <a:uFillTx/>
              <a:latin typeface="Outfit"/>
              <a:ea typeface="ＭＳ Ｐゴシック" charset="-128"/>
              <a:cs typeface="Arial"/>
            </a:endParaRPr>
          </a:p>
          <a:p>
            <a:pPr marL="733425" lvl="1" indent="-276225" defTabSz="457200" eaLnBrk="0" fontAlgn="base" hangingPunct="0">
              <a:spcBef>
                <a:spcPts val="800"/>
              </a:spcBef>
              <a:spcAft>
                <a:spcPct val="0"/>
              </a:spcAft>
              <a:buSzPct val="100000"/>
              <a:buFont typeface="Lucida Grande"/>
              <a:buChar char="•"/>
              <a:defRPr/>
            </a:pPr>
            <a:r>
              <a:rPr kumimoji="0" lang="fr-FR" b="0" i="0" u="none" strike="noStrike" kern="1200" cap="none" spc="0" normalizeH="0" baseline="0" noProof="0" dirty="0">
                <a:ln>
                  <a:noFill/>
                </a:ln>
                <a:solidFill>
                  <a:prstClr val="black"/>
                </a:solidFill>
                <a:effectLst/>
                <a:uLnTx/>
                <a:uFillTx/>
                <a:latin typeface="Outfit"/>
                <a:ea typeface="ＭＳ Ｐゴシック" charset="-128"/>
                <a:cs typeface="Arial"/>
              </a:rPr>
              <a:t>Stupéfiant (28 jours max.) : ordonnance sécurisée </a:t>
            </a:r>
          </a:p>
          <a:p>
            <a:pPr marL="733425" lvl="1" indent="-276225" defTabSz="457200" eaLnBrk="0" fontAlgn="base" hangingPunct="0">
              <a:spcBef>
                <a:spcPts val="800"/>
              </a:spcBef>
              <a:spcAft>
                <a:spcPct val="0"/>
              </a:spcAft>
              <a:buSzPct val="100000"/>
              <a:buFont typeface="Lucida Grande"/>
              <a:buChar char="•"/>
              <a:defRPr/>
            </a:pPr>
            <a:r>
              <a:rPr kumimoji="0" lang="fr-FR" b="0" i="0" u="none" strike="noStrike" kern="1200" cap="none" spc="0" normalizeH="0" baseline="0" noProof="0" dirty="0">
                <a:ln>
                  <a:noFill/>
                </a:ln>
                <a:solidFill>
                  <a:prstClr val="black"/>
                </a:solidFill>
                <a:effectLst/>
                <a:uLnTx/>
                <a:uFillTx/>
                <a:latin typeface="Outfit"/>
                <a:ea typeface="ＭＳ Ｐゴシック" charset="-128"/>
                <a:cs typeface="Arial"/>
              </a:rPr>
              <a:t>Mention spéciale : nom de la pharmacie pour la prise en charge par l’assurance maladie</a:t>
            </a: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79/88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45256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463383"/>
            <a:ext cx="1051560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198FA"/>
                </a:solidFill>
                <a:effectLst/>
                <a:uLnTx/>
                <a:uFillTx/>
                <a:latin typeface="Outfit"/>
              </a:rPr>
              <a:t>Effets indésirables des ISRS: </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10/25</a:t>
            </a:r>
            <a:endParaRPr lang="fr-FR" sz="1400" dirty="0">
              <a:solidFill>
                <a:srgbClr val="0198FA"/>
              </a:solidFill>
              <a:latin typeface="Madimi One" pitchFamily="2" charset="0"/>
            </a:endParaRPr>
          </a:p>
        </p:txBody>
      </p:sp>
      <p:pic>
        <p:nvPicPr>
          <p:cNvPr id="7" name="Image 6">
            <a:extLst>
              <a:ext uri="{FF2B5EF4-FFF2-40B4-BE49-F238E27FC236}">
                <a16:creationId xmlns:a16="http://schemas.microsoft.com/office/drawing/2014/main" id="{A46FE5B0-85B0-35C6-8224-2BE28CEB1BC0}"/>
              </a:ext>
            </a:extLst>
          </p:cNvPr>
          <p:cNvPicPr>
            <a:picLocks noChangeAspect="1"/>
          </p:cNvPicPr>
          <p:nvPr/>
        </p:nvPicPr>
        <p:blipFill>
          <a:blip r:embed="rId4"/>
          <a:stretch>
            <a:fillRect/>
          </a:stretch>
        </p:blipFill>
        <p:spPr>
          <a:xfrm>
            <a:off x="1028980" y="1954003"/>
            <a:ext cx="10321423" cy="4615072"/>
          </a:xfrm>
          <a:prstGeom prst="rect">
            <a:avLst/>
          </a:prstGeom>
        </p:spPr>
      </p:pic>
    </p:spTree>
    <p:extLst>
      <p:ext uri="{BB962C8B-B14F-4D97-AF65-F5344CB8AC3E}">
        <p14:creationId xmlns:p14="http://schemas.microsoft.com/office/powerpoint/2010/main" val="2470230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pPr algn="just"/>
            <a:r>
              <a:rPr lang="fr-FR" dirty="0">
                <a:solidFill>
                  <a:srgbClr val="0198FA"/>
                </a:solidFill>
                <a:latin typeface="Outfit"/>
              </a:rPr>
              <a:t>Effets secondaires:</a:t>
            </a:r>
          </a:p>
          <a:p>
            <a:pPr lvl="1"/>
            <a:r>
              <a:rPr lang="fr-FR" dirty="0">
                <a:latin typeface="Outfit"/>
              </a:rPr>
              <a:t>Neuropsychiatriques; tics; troubles visuels</a:t>
            </a:r>
          </a:p>
          <a:p>
            <a:pPr lvl="1"/>
            <a:r>
              <a:rPr lang="fr-FR" dirty="0">
                <a:latin typeface="Outfit"/>
              </a:rPr>
              <a:t>Cardiovasculaires </a:t>
            </a:r>
          </a:p>
          <a:p>
            <a:pPr lvl="1"/>
            <a:r>
              <a:rPr lang="fr-FR" dirty="0" err="1">
                <a:latin typeface="Outfit"/>
              </a:rPr>
              <a:t>Cérébro</a:t>
            </a:r>
            <a:r>
              <a:rPr lang="fr-FR" dirty="0">
                <a:latin typeface="Outfit"/>
              </a:rPr>
              <a:t>-vasculaires</a:t>
            </a:r>
          </a:p>
          <a:p>
            <a:pPr lvl="1"/>
            <a:r>
              <a:rPr lang="fr-FR" dirty="0">
                <a:latin typeface="Outfit"/>
              </a:rPr>
              <a:t>Retard de croissance chez l’enfant</a:t>
            </a:r>
          </a:p>
          <a:p>
            <a:pPr lvl="1"/>
            <a:r>
              <a:rPr lang="fr-FR" dirty="0">
                <a:latin typeface="Outfit"/>
              </a:rPr>
              <a:t>Risque de mésusage et de dépendance  (comprimés injectés ou sniffés ou croqués pour pic plasmatique plus </a:t>
            </a:r>
            <a:r>
              <a:rPr lang="fr-FR" dirty="0" err="1">
                <a:latin typeface="Outfit"/>
              </a:rPr>
              <a:t>élévé</a:t>
            </a:r>
            <a:r>
              <a:rPr lang="fr-FR" dirty="0">
                <a:latin typeface="Outfit"/>
              </a:rPr>
              <a:t> et plus rapide)</a:t>
            </a: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214769"/>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80/88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155627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813300"/>
          </a:xfrm>
        </p:spPr>
        <p:txBody>
          <a:bodyPr>
            <a:normAutofit/>
          </a:bodyPr>
          <a:lstStyle/>
          <a:p>
            <a:pPr algn="just"/>
            <a:r>
              <a:rPr lang="fr-FR" dirty="0">
                <a:solidFill>
                  <a:srgbClr val="0198FA"/>
                </a:solidFill>
                <a:latin typeface="Outfit"/>
              </a:rPr>
              <a:t>Effets secondaires:</a:t>
            </a:r>
          </a:p>
          <a:p>
            <a:pPr marL="457200" lvl="1" indent="0">
              <a:spcBef>
                <a:spcPts val="1000"/>
              </a:spcBef>
              <a:buNone/>
              <a:defRPr/>
            </a:pP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&lt; 10% des cas</a:t>
            </a:r>
          </a:p>
          <a:p>
            <a:pPr lvl="1">
              <a:spcBef>
                <a:spcPts val="1000"/>
              </a:spcBef>
              <a:defRPr/>
            </a:pP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Palpitations régulières ou non, céphalées, nervosité, irritabilité, insomnie, perte de poids (réduction appétit), irritation gorge et nez, hyperactivité, somnolence, nausées, vomissements, diarrhée, douleurs abdominales (prendre au cours du repas), sécheresse buccale, prurit, douleurs articulaires, fièvre </a:t>
            </a:r>
          </a:p>
          <a:p>
            <a:pPr marL="457200" lvl="1" indent="0">
              <a:spcBef>
                <a:spcPts val="1000"/>
              </a:spcBef>
              <a:buNone/>
              <a:defRPr/>
            </a:pP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&lt; 1% des cas</a:t>
            </a:r>
          </a:p>
          <a:p>
            <a:pPr lvl="1">
              <a:spcBef>
                <a:spcPts val="1000"/>
              </a:spcBef>
              <a:defRPr/>
            </a:pP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Idées suicidaires, vertiges, modifications de humeur ou personnalité, agressivité, anxiété, hallucinations, tics, rhinopharyngite, douleurs angineuses, hypertension, tachycardie, allergie cutanée ou difficultés respiratoires, tremblements, vision floue, élévation modérée des enzymes hépatiques, hématurie, douleurs musculaires ou articulaires, </a:t>
            </a:r>
            <a:r>
              <a:rPr kumimoji="0" lang="fr-FR" sz="1600" b="0" i="0" u="sng" strike="noStrike" kern="1200" cap="none" spc="0" normalizeH="0" baseline="0" noProof="0" dirty="0">
                <a:ln>
                  <a:noFill/>
                </a:ln>
                <a:solidFill>
                  <a:prstClr val="black"/>
                </a:solidFill>
                <a:effectLst/>
                <a:uLnTx/>
                <a:uFillTx/>
                <a:latin typeface="Aptos" panose="02110004020202020204"/>
                <a:ea typeface="+mn-ea"/>
                <a:cs typeface="+mn-cs"/>
              </a:rPr>
              <a:t>chez enfant : retard de croissance  </a:t>
            </a:r>
          </a:p>
          <a:p>
            <a:pPr marL="457200" lvl="1" indent="0">
              <a:spcBef>
                <a:spcPts val="1000"/>
              </a:spcBef>
              <a:buNone/>
              <a:defRPr/>
            </a:pP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&lt; 1/1 000 à 1/10 000 des cas</a:t>
            </a:r>
          </a:p>
          <a:p>
            <a:pPr lvl="1">
              <a:spcBef>
                <a:spcPts val="1000"/>
              </a:spcBef>
              <a:defRPr/>
            </a:pP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Excitation, convulsions, constipation, desquamation, comportement suicidaire, allergie, anaphylaxie, spasmes musculaires, réduction des 3 lignées sanguines, angor, ou infarctus du myocarde, accident vasculaire cérébral, « syndrome malin », érection prolongée et douloureuse, mydriase, fièvre, éruption cutanée, gynécomastie chez homme, syndrome de Raynaud, crampes, impuissance, risque de leucémie lymphoblastique?, risque d’abus ou de dépendance, élévation importante des enzymes hépatiques, souffle cardiaque</a:t>
            </a:r>
          </a:p>
          <a:p>
            <a:pPr lvl="1" algn="just"/>
            <a:endParaRPr lang="fr-FR" b="0" i="0" dirty="0">
              <a:effectLst/>
              <a:highlight>
                <a:srgbClr val="FFFFFF"/>
              </a:highlight>
              <a:latin typeface="Outfit"/>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81/88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19764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5010150"/>
          </a:xfrm>
        </p:spPr>
        <p:txBody>
          <a:bodyPr>
            <a:normAutofit lnSpcReduction="10000"/>
          </a:bodyPr>
          <a:lstStyle/>
          <a:p>
            <a:pPr algn="just"/>
            <a:r>
              <a:rPr lang="fr-FR" dirty="0">
                <a:solidFill>
                  <a:srgbClr val="0198FA"/>
                </a:solidFill>
                <a:latin typeface="Outfit"/>
              </a:rPr>
              <a:t>Surveillance:</a:t>
            </a:r>
            <a:endParaRPr lang="fr-FR" dirty="0">
              <a:latin typeface="Outfit"/>
            </a:endParaRPr>
          </a:p>
          <a:p>
            <a:pPr lvl="1">
              <a:spcBef>
                <a:spcPts val="1000"/>
              </a:spcBef>
              <a:defRPr/>
            </a:pPr>
            <a:r>
              <a:rPr kumimoji="0" lang="fr-FR" sz="2000" b="0" i="0" u="none" strike="noStrike" kern="1200" cap="none" spc="0" normalizeH="0" baseline="0" noProof="0" dirty="0">
                <a:ln>
                  <a:noFill/>
                </a:ln>
                <a:solidFill>
                  <a:srgbClr val="4A4A4A"/>
                </a:solidFill>
                <a:effectLst/>
                <a:uLnTx/>
                <a:uFillTx/>
                <a:latin typeface="BlinkMacSystemFont"/>
                <a:ea typeface="+mn-ea"/>
                <a:cs typeface="+mn-cs"/>
              </a:rPr>
              <a:t>Surveillance de l’efficacité : symptômes du TDAH, retentissement fonctionnel</a:t>
            </a:r>
          </a:p>
          <a:p>
            <a:pPr lvl="1">
              <a:spcBef>
                <a:spcPts val="1000"/>
              </a:spcBef>
              <a:defRPr/>
            </a:pPr>
            <a:r>
              <a:rPr kumimoji="0" lang="fr-FR" sz="2000" b="0" i="0" u="none" strike="noStrike" kern="1200" cap="none" spc="0" normalizeH="0" baseline="0" noProof="0" dirty="0">
                <a:ln>
                  <a:noFill/>
                </a:ln>
                <a:solidFill>
                  <a:srgbClr val="4A4A4A"/>
                </a:solidFill>
                <a:effectLst/>
                <a:uLnTx/>
                <a:uFillTx/>
                <a:latin typeface="BlinkMacSystemFont"/>
                <a:ea typeface="+mn-ea"/>
                <a:cs typeface="+mn-cs"/>
              </a:rPr>
              <a:t>Surveillance de la tolérance : effets indésirables réévalués régulièrement par un spécialiste :</a:t>
            </a:r>
          </a:p>
          <a:p>
            <a:pPr marL="1200150" lvl="2" indent="-285750">
              <a:defRPr/>
            </a:pPr>
            <a:r>
              <a:rPr kumimoji="0" lang="fr-FR" sz="1600" b="0" i="0" u="none" strike="noStrike" kern="1200" cap="none" spc="0" normalizeH="0" baseline="0" noProof="0" dirty="0">
                <a:ln>
                  <a:noFill/>
                </a:ln>
                <a:solidFill>
                  <a:srgbClr val="4A4A4A"/>
                </a:solidFill>
                <a:effectLst/>
                <a:uLnTx/>
                <a:uFillTx/>
                <a:latin typeface="BlinkMacSystemFont"/>
                <a:ea typeface="+mn-ea"/>
                <a:cs typeface="+mn-cs"/>
              </a:rPr>
              <a:t>Mesure poids (tous les 3 mois &lt; 10 ans), taille (tous les 6 mois)</a:t>
            </a:r>
          </a:p>
          <a:p>
            <a:pPr marL="1200150" lvl="2" indent="-285750">
              <a:defRPr/>
            </a:pPr>
            <a:r>
              <a:rPr kumimoji="0" lang="fr-FR" sz="1600" b="0" i="0" u="none" strike="noStrike" kern="1200" cap="none" spc="0" normalizeH="0" baseline="0" noProof="0" dirty="0">
                <a:ln>
                  <a:noFill/>
                </a:ln>
                <a:solidFill>
                  <a:srgbClr val="4A4A4A"/>
                </a:solidFill>
                <a:effectLst/>
                <a:uLnTx/>
                <a:uFillTx/>
                <a:latin typeface="BlinkMacSystemFont"/>
                <a:ea typeface="+mn-ea"/>
                <a:cs typeface="+mn-cs"/>
              </a:rPr>
              <a:t>FC, PA chaque changement de dose et tous les 6 mois (reporter dans les courbes)</a:t>
            </a:r>
          </a:p>
          <a:p>
            <a:pPr marL="1200150" lvl="2" indent="-285750">
              <a:defRPr/>
            </a:pPr>
            <a:r>
              <a:rPr kumimoji="0" lang="fr-FR" sz="1600" b="0" i="0" u="none" strike="noStrike" kern="1200" cap="none" spc="0" normalizeH="0" baseline="0" noProof="0" dirty="0">
                <a:ln>
                  <a:noFill/>
                </a:ln>
                <a:solidFill>
                  <a:srgbClr val="4A4A4A"/>
                </a:solidFill>
                <a:effectLst/>
                <a:uLnTx/>
                <a:uFillTx/>
                <a:latin typeface="BlinkMacSystemFont"/>
                <a:ea typeface="+mn-ea"/>
                <a:cs typeface="+mn-cs"/>
              </a:rPr>
              <a:t>Pas de bilan biologique, ni d’ECG à faire systématique, uniquement si FC&gt;120, PAS&gt;95°percentile</a:t>
            </a:r>
          </a:p>
          <a:p>
            <a:pPr lvl="1">
              <a:spcBef>
                <a:spcPts val="1000"/>
              </a:spcBef>
              <a:defRPr/>
            </a:pPr>
            <a:r>
              <a:rPr kumimoji="0" lang="fr-FR" sz="2000" b="0" i="0" u="none" strike="noStrike" kern="1200" cap="none" spc="0" normalizeH="0" baseline="0" noProof="0" dirty="0">
                <a:ln>
                  <a:noFill/>
                </a:ln>
                <a:solidFill>
                  <a:srgbClr val="4A4A4A"/>
                </a:solidFill>
                <a:effectLst/>
                <a:uLnTx/>
                <a:uFillTx/>
                <a:latin typeface="BlinkMacSystemFont"/>
                <a:ea typeface="+mn-ea"/>
                <a:cs typeface="+mn-cs"/>
              </a:rPr>
              <a:t>Les consultations de suivis sont prévues tous les mois jusqu’à l’obtention d’une réponse optimale.</a:t>
            </a:r>
          </a:p>
          <a:p>
            <a:pPr lvl="1">
              <a:spcBef>
                <a:spcPts val="1000"/>
              </a:spcBef>
              <a:defRPr/>
            </a:pPr>
            <a:r>
              <a:rPr kumimoji="0" lang="fr-FR" sz="2000" b="0" i="0" u="none" strike="noStrike" kern="1200" cap="none" spc="0" normalizeH="0" baseline="0" noProof="0" dirty="0">
                <a:ln>
                  <a:noFill/>
                </a:ln>
                <a:solidFill>
                  <a:srgbClr val="4A4A4A"/>
                </a:solidFill>
                <a:effectLst/>
                <a:uLnTx/>
                <a:uFillTx/>
                <a:latin typeface="BlinkMacSystemFont"/>
                <a:ea typeface="+mn-ea"/>
                <a:cs typeface="+mn-cs"/>
              </a:rPr>
              <a:t>Il est recommandé d’avoir des contacts téléphoniques avec les parents toutes les semaines dans le mois qui suit la mise en place du traitement (AAP 2011, NICE 2018).</a:t>
            </a:r>
          </a:p>
          <a:p>
            <a:pPr lvl="1">
              <a:spcBef>
                <a:spcPts val="1000"/>
              </a:spcBef>
              <a:defRPr/>
            </a:pPr>
            <a:r>
              <a:rPr kumimoji="0" lang="fr-FR" sz="2000" b="0" i="0" u="none" strike="noStrike" kern="1200" cap="none" spc="0" normalizeH="0" baseline="0" noProof="0" dirty="0">
                <a:ln>
                  <a:noFill/>
                </a:ln>
                <a:solidFill>
                  <a:srgbClr val="4A4A4A"/>
                </a:solidFill>
                <a:effectLst/>
                <a:uLnTx/>
                <a:uFillTx/>
                <a:latin typeface="BlinkMacSystemFont"/>
                <a:ea typeface="+mn-ea"/>
                <a:cs typeface="+mn-cs"/>
              </a:rPr>
              <a:t>Une fois la réponse clinique obtenue le suivi peut s’espacer tous les 3 mois la 1ère année, puis tous les six mois.</a:t>
            </a:r>
          </a:p>
          <a:p>
            <a:pPr lvl="1">
              <a:spcBef>
                <a:spcPts val="1000"/>
              </a:spcBef>
              <a:defRPr/>
            </a:pPr>
            <a:r>
              <a:rPr kumimoji="0" lang="fr-FR" sz="2000" b="0" i="0" u="none" strike="noStrike" kern="1200" cap="none" spc="0" normalizeH="0" baseline="0" noProof="0" dirty="0">
                <a:ln>
                  <a:noFill/>
                </a:ln>
                <a:solidFill>
                  <a:srgbClr val="4A4A4A"/>
                </a:solidFill>
                <a:effectLst/>
                <a:uLnTx/>
                <a:uFillTx/>
                <a:latin typeface="BlinkMacSystemFont"/>
                <a:ea typeface="+mn-ea"/>
                <a:cs typeface="+mn-cs"/>
              </a:rPr>
              <a:t>La surveillance doit être plus fréquente en cas d’association à d’autres troubles du neurodéveloppement non stabilisés (ex : TSA, tics, trouble apprentissage, TDI), de trouble psychiatrique comorbide, ou de pathologie somatique associée.</a:t>
            </a: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82/88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422661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pic>
        <p:nvPicPr>
          <p:cNvPr id="4" name="Espace réservé du contenu 3">
            <a:extLst>
              <a:ext uri="{FF2B5EF4-FFF2-40B4-BE49-F238E27FC236}">
                <a16:creationId xmlns:a16="http://schemas.microsoft.com/office/drawing/2014/main" id="{C892EA19-8108-D04D-42AE-46F6FC72FD68}"/>
              </a:ext>
            </a:extLst>
          </p:cNvPr>
          <p:cNvPicPr>
            <a:picLocks noGrp="1" noChangeAspect="1"/>
          </p:cNvPicPr>
          <p:nvPr>
            <p:ph idx="1"/>
          </p:nvPr>
        </p:nvPicPr>
        <p:blipFill>
          <a:blip r:embed="rId3"/>
          <a:stretch>
            <a:fillRect/>
          </a:stretch>
        </p:blipFill>
        <p:spPr>
          <a:xfrm>
            <a:off x="1284590" y="347030"/>
            <a:ext cx="9545335" cy="5820969"/>
          </a:xfrm>
          <a:prstGeom prst="rect">
            <a:avLst/>
          </a:prstGeom>
        </p:spPr>
      </p:pic>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83/88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5719808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pic>
        <p:nvPicPr>
          <p:cNvPr id="4" name="Espace réservé du contenu 3">
            <a:extLst>
              <a:ext uri="{FF2B5EF4-FFF2-40B4-BE49-F238E27FC236}">
                <a16:creationId xmlns:a16="http://schemas.microsoft.com/office/drawing/2014/main" id="{DEDFE8A9-EC54-1675-275B-2954C120DB15}"/>
              </a:ext>
            </a:extLst>
          </p:cNvPr>
          <p:cNvPicPr>
            <a:picLocks noGrp="1" noChangeAspect="1"/>
          </p:cNvPicPr>
          <p:nvPr>
            <p:ph idx="1"/>
          </p:nvPr>
        </p:nvPicPr>
        <p:blipFill>
          <a:blip r:embed="rId3"/>
          <a:stretch>
            <a:fillRect/>
          </a:stretch>
        </p:blipFill>
        <p:spPr>
          <a:xfrm>
            <a:off x="1284590" y="239172"/>
            <a:ext cx="9259585" cy="6032356"/>
          </a:xfrm>
          <a:prstGeom prst="rect">
            <a:avLst/>
          </a:prstGeom>
        </p:spPr>
      </p:pic>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84/88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623526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300898"/>
            <a:ext cx="10515600" cy="5071327"/>
          </a:xfrm>
        </p:spPr>
        <p:txBody>
          <a:bodyPr>
            <a:normAutofit fontScale="92500" lnSpcReduction="20000"/>
          </a:bodyPr>
          <a:lstStyle/>
          <a:p>
            <a:pPr algn="just"/>
            <a:r>
              <a:rPr lang="fr-FR" dirty="0">
                <a:solidFill>
                  <a:srgbClr val="0198FA"/>
                </a:solidFill>
                <a:latin typeface="Outfit"/>
              </a:rPr>
              <a:t>Contre-indications:</a:t>
            </a:r>
            <a:endParaRPr lang="fr-FR" dirty="0">
              <a:latin typeface="Outfit"/>
            </a:endParaRPr>
          </a:p>
          <a:p>
            <a:pPr lvl="1"/>
            <a:r>
              <a:rPr lang="fr-FR" sz="2000" dirty="0"/>
              <a:t>Grossesse et allaitement</a:t>
            </a:r>
          </a:p>
          <a:p>
            <a:pPr lvl="1"/>
            <a:r>
              <a:rPr lang="fr-FR" sz="2000" dirty="0"/>
              <a:t>Phéochromocytome</a:t>
            </a:r>
          </a:p>
          <a:p>
            <a:pPr lvl="1"/>
            <a:r>
              <a:rPr lang="fr-FR" sz="2000" dirty="0"/>
              <a:t>Hyperthyroïdie ou thyrotoxicose</a:t>
            </a:r>
          </a:p>
          <a:p>
            <a:pPr lvl="1"/>
            <a:r>
              <a:rPr lang="fr-FR" sz="2000" dirty="0"/>
              <a:t>Glaucome</a:t>
            </a:r>
          </a:p>
          <a:p>
            <a:pPr lvl="1"/>
            <a:r>
              <a:rPr lang="fr-FR" sz="2000" dirty="0"/>
              <a:t>Traitement par inhibiteurs irréversibles de monoamine oxydase en cours ou dans 14 jours précédents, pseudoéphédrine ou apparentés (tous les </a:t>
            </a:r>
            <a:r>
              <a:rPr lang="fr-FR" sz="2000" dirty="0" err="1"/>
              <a:t>vasconstricteurs</a:t>
            </a:r>
            <a:r>
              <a:rPr lang="fr-FR" sz="2000" dirty="0"/>
              <a:t>) : risque d’HTA sévère ; </a:t>
            </a:r>
            <a:r>
              <a:rPr lang="fr-FR" sz="2000" dirty="0" err="1"/>
              <a:t>clonidine</a:t>
            </a:r>
            <a:r>
              <a:rPr lang="fr-FR" sz="2000" dirty="0"/>
              <a:t> (risque de décès)</a:t>
            </a:r>
          </a:p>
          <a:p>
            <a:pPr lvl="1"/>
            <a:r>
              <a:rPr lang="fr-FR" sz="2000" dirty="0"/>
              <a:t>Antécédents ou trouble en cours: maladie psychiatrique sévère (trouble bipolaire, schizophrénie, anorexie mentale, également: dépression sévère, tendances suicidaires), trouble de personnalité limite ou antisociale</a:t>
            </a:r>
          </a:p>
          <a:p>
            <a:pPr lvl="1"/>
            <a:r>
              <a:rPr lang="fr-FR" sz="2000" dirty="0"/>
              <a:t>Hypertension artérielle non traitée, artériopathie oblitérante, arythmie, angor, insuffisance cardiaque, cardiopathie congénitale, et ajoutées plus récemment par les laboratoires: cardiomyopathie, infarctus, arythmie, </a:t>
            </a:r>
            <a:r>
              <a:rPr lang="fr-FR" sz="2000" dirty="0" err="1"/>
              <a:t>canalopathies</a:t>
            </a:r>
            <a:r>
              <a:rPr lang="fr-FR" sz="2000" dirty="0"/>
              <a:t> (canaux ioniques) </a:t>
            </a:r>
          </a:p>
          <a:p>
            <a:pPr lvl="1"/>
            <a:r>
              <a:rPr lang="fr-FR" sz="2000" dirty="0"/>
              <a:t>Antécédents vasculaires cérébraux (incluant anévrysme) et vascularite</a:t>
            </a:r>
          </a:p>
          <a:p>
            <a:pPr lvl="1"/>
            <a:r>
              <a:rPr lang="fr-FR" sz="2000" dirty="0"/>
              <a:t>Hypersensibilité au méthylphénidate</a:t>
            </a:r>
          </a:p>
          <a:p>
            <a:pPr lvl="1"/>
            <a:r>
              <a:rPr lang="fr-FR" sz="2000" dirty="0"/>
              <a:t>Précautions si : insuffisance hépatique ou rénale, épilepsie, consommation d’alcool (réduit métabolisme) et/ou toxiques, conduite de véhicules (vertiges, somnolence, troubles visuels)</a:t>
            </a:r>
          </a:p>
          <a:p>
            <a:pPr lvl="1"/>
            <a:r>
              <a:rPr lang="fr-FR" sz="2000" dirty="0"/>
              <a:t>Sportif de haut niveau (repéré comme dopage)</a:t>
            </a: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0931"/>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85/88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1064750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Méthylphénidate</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300898"/>
            <a:ext cx="10515600" cy="5071327"/>
          </a:xfrm>
        </p:spPr>
        <p:txBody>
          <a:bodyPr>
            <a:normAutofit/>
          </a:bodyPr>
          <a:lstStyle/>
          <a:p>
            <a:pPr algn="just"/>
            <a:r>
              <a:rPr lang="fr-FR" dirty="0">
                <a:solidFill>
                  <a:srgbClr val="0198FA"/>
                </a:solidFill>
              </a:rPr>
              <a:t>Signes de surdosage </a:t>
            </a:r>
            <a:r>
              <a:rPr lang="fr-FR" sz="1600" dirty="0">
                <a:solidFill>
                  <a:srgbClr val="0198FA"/>
                </a:solidFill>
              </a:rPr>
              <a:t>(Gosselin, 2019)</a:t>
            </a:r>
          </a:p>
          <a:p>
            <a:pPr lvl="1">
              <a:spcBef>
                <a:spcPts val="1000"/>
              </a:spcBef>
              <a:defRPr/>
            </a:pPr>
            <a:r>
              <a:rPr kumimoji="0" lang="fr-FR" b="0" i="0" u="none" strike="noStrike" kern="1200" cap="none" spc="0" normalizeH="0" baseline="0" noProof="0" dirty="0">
                <a:ln>
                  <a:noFill/>
                </a:ln>
                <a:solidFill>
                  <a:prstClr val="black"/>
                </a:solidFill>
                <a:effectLst/>
                <a:uLnTx/>
                <a:uFillTx/>
                <a:latin typeface="Aptos" panose="02110004020202020204"/>
                <a:ea typeface="+mn-ea"/>
                <a:cs typeface="+mn-cs"/>
              </a:rPr>
              <a:t>Toxicité légère : euphorie, hypervigilance, bruxisme, obnubilation, tachycardie, hypertension artérielle</a:t>
            </a:r>
          </a:p>
          <a:p>
            <a:pPr lvl="1">
              <a:spcBef>
                <a:spcPts val="1000"/>
              </a:spcBef>
              <a:defRPr/>
            </a:pPr>
            <a:r>
              <a:rPr kumimoji="0" lang="fr-FR" b="0" i="0" u="none" strike="noStrike" kern="1200" cap="none" spc="0" normalizeH="0" baseline="0" noProof="0" dirty="0">
                <a:ln>
                  <a:noFill/>
                </a:ln>
                <a:solidFill>
                  <a:prstClr val="black"/>
                </a:solidFill>
                <a:effectLst/>
                <a:uLnTx/>
                <a:uFillTx/>
                <a:latin typeface="Aptos" panose="02110004020202020204"/>
                <a:ea typeface="+mn-ea"/>
                <a:cs typeface="+mn-cs"/>
              </a:rPr>
              <a:t>Toxicité modérée : agitation, paranoïa, hallucinations, hypersudation, vomissements, douleurs abdominales, palpitations, douleur rétrosternales</a:t>
            </a:r>
          </a:p>
          <a:p>
            <a:pPr lvl="1">
              <a:spcBef>
                <a:spcPts val="1000"/>
              </a:spcBef>
              <a:defRPr/>
            </a:pPr>
            <a:r>
              <a:rPr kumimoji="0" lang="fr-FR" b="0" i="0" u="none" strike="noStrike" kern="1200" cap="none" spc="0" normalizeH="0" baseline="0" noProof="0" dirty="0">
                <a:ln>
                  <a:noFill/>
                </a:ln>
                <a:solidFill>
                  <a:prstClr val="black"/>
                </a:solidFill>
                <a:effectLst/>
                <a:uLnTx/>
                <a:uFillTx/>
                <a:latin typeface="Aptos" panose="02110004020202020204"/>
                <a:ea typeface="+mn-ea"/>
                <a:cs typeface="+mn-cs"/>
              </a:rPr>
              <a:t>Toxicité sévère : hyperthermie, acidose métabolique, rhabdomyolyse, hyperkaliémie, insuffisance rénale aiguë, coma, convulsions </a:t>
            </a:r>
          </a:p>
          <a:p>
            <a:pPr lvl="1">
              <a:spcBef>
                <a:spcPts val="1000"/>
              </a:spcBef>
              <a:defRPr/>
            </a:pPr>
            <a:r>
              <a:rPr kumimoji="0" lang="fr-FR" b="0" i="0" u="none" strike="noStrike" kern="1200" cap="none" spc="0" normalizeH="0" baseline="0" noProof="0" dirty="0">
                <a:ln>
                  <a:noFill/>
                </a:ln>
                <a:solidFill>
                  <a:prstClr val="black"/>
                </a:solidFill>
                <a:effectLst/>
                <a:uLnTx/>
                <a:uFillTx/>
                <a:latin typeface="Aptos" panose="02110004020202020204"/>
                <a:ea typeface="+mn-ea"/>
                <a:cs typeface="+mn-cs"/>
              </a:rPr>
              <a:t>Toute ingestion aiguë de : &gt; 2 mg/kg ou &gt; 60 mg libération immédiate ou &gt; 60 mg à libération prolongée utilisée en poudre ou croquée doit être hospitalisée</a:t>
            </a: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86/88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299677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300898"/>
            <a:ext cx="10515600" cy="5071327"/>
          </a:xfrm>
        </p:spPr>
        <p:txBody>
          <a:bodyPr>
            <a:normAutofit/>
          </a:bodyPr>
          <a:lstStyle/>
          <a:p>
            <a:pPr algn="just"/>
            <a:endParaRPr kumimoji="0" lang="fr-FR" b="0" i="0" u="none" strike="noStrike" kern="1200" cap="none" spc="0" normalizeH="0" baseline="0" noProof="0" dirty="0">
              <a:ln>
                <a:noFill/>
              </a:ln>
              <a:solidFill>
                <a:prstClr val="black"/>
              </a:solidFill>
              <a:effectLst/>
              <a:uLnTx/>
              <a:uFillTx/>
              <a:latin typeface="Aptos" panose="02110004020202020204"/>
              <a:ea typeface="+mn-ea"/>
              <a:cs typeface="+mn-cs"/>
            </a:endParaRPr>
          </a:p>
          <a:p>
            <a:pPr algn="just"/>
            <a:endParaRPr lang="fr-FR" dirty="0">
              <a:solidFill>
                <a:prstClr val="black"/>
              </a:solidFill>
              <a:latin typeface="Aptos" panose="02110004020202020204"/>
            </a:endParaRPr>
          </a:p>
          <a:p>
            <a:pPr algn="just"/>
            <a:endParaRPr kumimoji="0" lang="fr-FR" b="0" i="0" u="none" strike="noStrike" kern="1200" cap="none" spc="0" normalizeH="0" baseline="0" noProof="0" dirty="0">
              <a:ln>
                <a:noFill/>
              </a:ln>
              <a:solidFill>
                <a:prstClr val="black"/>
              </a:solidFill>
              <a:effectLst/>
              <a:uLnTx/>
              <a:uFillTx/>
              <a:latin typeface="Aptos" panose="02110004020202020204"/>
              <a:ea typeface="+mn-ea"/>
              <a:cs typeface="+mn-cs"/>
            </a:endParaRPr>
          </a:p>
          <a:p>
            <a:pPr algn="just"/>
            <a:endParaRPr lang="fr-FR" dirty="0">
              <a:solidFill>
                <a:prstClr val="black"/>
              </a:solidFill>
              <a:latin typeface="Aptos" panose="02110004020202020204"/>
            </a:endParaRPr>
          </a:p>
          <a:p>
            <a:pPr marL="0" indent="0" algn="ctr">
              <a:buNone/>
            </a:pPr>
            <a:r>
              <a:rPr kumimoji="0" lang="fr-FR" sz="40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https://pharmacologie.sfpeada.fr/</a:t>
            </a:r>
            <a:endParaRPr kumimoji="0" lang="fr-FR"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87/88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7074757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300898"/>
            <a:ext cx="10515600" cy="5071327"/>
          </a:xfrm>
        </p:spPr>
        <p:txBody>
          <a:bodyPr>
            <a:normAutofit/>
          </a:bodyPr>
          <a:lstStyle/>
          <a:p>
            <a:pPr algn="just"/>
            <a:endParaRPr kumimoji="0" lang="fr-FR" b="0" i="0" u="none" strike="noStrike" kern="1200" cap="none" spc="0" normalizeH="0" baseline="0" noProof="0" dirty="0">
              <a:ln>
                <a:noFill/>
              </a:ln>
              <a:solidFill>
                <a:prstClr val="black"/>
              </a:solidFill>
              <a:effectLst/>
              <a:uLnTx/>
              <a:uFillTx/>
              <a:latin typeface="Aptos" panose="02110004020202020204"/>
              <a:ea typeface="+mn-ea"/>
              <a:cs typeface="+mn-cs"/>
            </a:endParaRPr>
          </a:p>
          <a:p>
            <a:pPr algn="just"/>
            <a:endParaRPr lang="fr-FR" dirty="0">
              <a:solidFill>
                <a:prstClr val="black"/>
              </a:solidFill>
              <a:latin typeface="Aptos" panose="02110004020202020204"/>
            </a:endParaRPr>
          </a:p>
          <a:p>
            <a:pPr marL="0" indent="0" algn="just">
              <a:buNone/>
            </a:pPr>
            <a:endParaRPr kumimoji="0" lang="fr-FR" sz="4000" b="0" i="0" u="none" strike="noStrike" kern="1200" cap="none" spc="0" normalizeH="0" baseline="0" noProof="0" dirty="0">
              <a:ln>
                <a:noFill/>
              </a:ln>
              <a:solidFill>
                <a:srgbClr val="0198FA"/>
              </a:solidFill>
              <a:effectLst/>
              <a:uLnTx/>
              <a:uFillTx/>
              <a:latin typeface="Aptos" panose="02110004020202020204"/>
              <a:ea typeface="+mn-ea"/>
              <a:cs typeface="+mn-cs"/>
            </a:endParaRPr>
          </a:p>
          <a:p>
            <a:pPr marL="0" indent="0" algn="ctr">
              <a:buNone/>
            </a:pPr>
            <a:r>
              <a:rPr kumimoji="0" lang="fr-FR" sz="4400" b="0" i="0" u="none" strike="noStrike" kern="1200" cap="none" spc="0" normalizeH="0" baseline="0" noProof="0" dirty="0">
                <a:ln>
                  <a:noFill/>
                </a:ln>
                <a:solidFill>
                  <a:srgbClr val="0198FA"/>
                </a:solidFill>
                <a:effectLst/>
                <a:uLnTx/>
                <a:uFillTx/>
                <a:latin typeface="Aptos" panose="02110004020202020204"/>
                <a:ea typeface="+mn-ea"/>
                <a:cs typeface="+mn-cs"/>
              </a:rPr>
              <a:t>Merci pour votre attention !</a:t>
            </a: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88/88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6526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5E010-3698-969B-3B02-3FFA78DDC94B}"/>
              </a:ext>
            </a:extLst>
          </p:cNvPr>
          <p:cNvSpPr>
            <a:spLocks noGrp="1"/>
          </p:cNvSpPr>
          <p:nvPr>
            <p:ph type="title"/>
          </p:nvPr>
        </p:nvSpPr>
        <p:spPr>
          <a:xfrm>
            <a:off x="1362075" y="827881"/>
            <a:ext cx="9991725" cy="382587"/>
          </a:xfrm>
        </p:spPr>
        <p:txBody>
          <a:bodyPr>
            <a:noAutofit/>
          </a:bodyPr>
          <a:lstStyle/>
          <a:p>
            <a:r>
              <a:rPr lang="fr-FR" sz="3200" dirty="0">
                <a:solidFill>
                  <a:srgbClr val="0198FA"/>
                </a:solidFill>
                <a:latin typeface="Madimi One"/>
              </a:rPr>
              <a:t>Antidépresseurs</a:t>
            </a:r>
            <a:endParaRPr lang="fr-FR" sz="2800" dirty="0">
              <a:solidFill>
                <a:srgbClr val="0198FA"/>
              </a:solidFill>
              <a:latin typeface="Madimi One"/>
            </a:endParaRPr>
          </a:p>
        </p:txBody>
      </p:sp>
      <p:sp>
        <p:nvSpPr>
          <p:cNvPr id="3" name="Espace réservé du contenu 2">
            <a:extLst>
              <a:ext uri="{FF2B5EF4-FFF2-40B4-BE49-F238E27FC236}">
                <a16:creationId xmlns:a16="http://schemas.microsoft.com/office/drawing/2014/main" id="{B03D2EAA-C203-8D6F-5A2F-3044A2453B00}"/>
              </a:ext>
            </a:extLst>
          </p:cNvPr>
          <p:cNvSpPr>
            <a:spLocks noGrp="1"/>
          </p:cNvSpPr>
          <p:nvPr>
            <p:ph idx="1"/>
          </p:nvPr>
        </p:nvSpPr>
        <p:spPr>
          <a:xfrm>
            <a:off x="841597" y="1558925"/>
            <a:ext cx="10515600" cy="4351338"/>
          </a:xfrm>
        </p:spPr>
        <p:txBody>
          <a:bodyPr>
            <a:normAutofit/>
          </a:bodyPr>
          <a:lstStyle/>
          <a:p>
            <a:r>
              <a:rPr lang="fr-FR" dirty="0">
                <a:solidFill>
                  <a:srgbClr val="0198FA"/>
                </a:solidFill>
                <a:latin typeface="Outfit"/>
              </a:rPr>
              <a:t>Avant d’instaurer le traitement:</a:t>
            </a:r>
          </a:p>
          <a:p>
            <a:pPr lvl="1"/>
            <a:r>
              <a:rPr lang="fr-FR" dirty="0">
                <a:latin typeface="Outfit"/>
              </a:rPr>
              <a:t>Evaluation clinique: </a:t>
            </a:r>
          </a:p>
          <a:p>
            <a:pPr lvl="2"/>
            <a:r>
              <a:rPr lang="fr-FR" dirty="0">
                <a:latin typeface="Outfit"/>
              </a:rPr>
              <a:t>Symptômes, leur impact sur le quotidien et leur durée</a:t>
            </a:r>
          </a:p>
          <a:p>
            <a:pPr lvl="2"/>
            <a:r>
              <a:rPr lang="fr-FR" dirty="0">
                <a:latin typeface="Outfit"/>
              </a:rPr>
              <a:t>Comorbidités</a:t>
            </a:r>
          </a:p>
          <a:p>
            <a:pPr lvl="2"/>
            <a:r>
              <a:rPr lang="fr-FR" dirty="0">
                <a:latin typeface="Outfit"/>
              </a:rPr>
              <a:t>Antécédent de troubles bipolaires</a:t>
            </a:r>
          </a:p>
          <a:p>
            <a:pPr lvl="2"/>
            <a:r>
              <a:rPr lang="fr-FR" dirty="0">
                <a:latin typeface="Outfit"/>
              </a:rPr>
              <a:t>Signes psychotiques</a:t>
            </a:r>
          </a:p>
          <a:p>
            <a:pPr lvl="2"/>
            <a:r>
              <a:rPr lang="fr-FR" dirty="0">
                <a:latin typeface="Outfit"/>
              </a:rPr>
              <a:t>Evaluation environnement familial, social et scolaire</a:t>
            </a:r>
          </a:p>
          <a:p>
            <a:pPr lvl="1"/>
            <a:r>
              <a:rPr lang="fr-FR" b="1" u="sng" dirty="0">
                <a:latin typeface="Outfit"/>
              </a:rPr>
              <a:t>Orientation vers une psychothérapie</a:t>
            </a:r>
          </a:p>
          <a:p>
            <a:pPr lvl="1"/>
            <a:r>
              <a:rPr lang="fr-FR" dirty="0">
                <a:latin typeface="Outfit"/>
              </a:rPr>
              <a:t>Travailler l’adhésion du jeune ET des parents</a:t>
            </a:r>
          </a:p>
          <a:p>
            <a:pPr lvl="2"/>
            <a:r>
              <a:rPr lang="fr-FR" dirty="0">
                <a:latin typeface="Outfit"/>
              </a:rPr>
              <a:t>Patient mineur = accord du patient ET de SES parents</a:t>
            </a:r>
          </a:p>
          <a:p>
            <a:pPr marL="0" indent="0" algn="just">
              <a:buNone/>
            </a:pPr>
            <a:endParaRPr lang="fr-FR" sz="1400" b="0" i="0" dirty="0">
              <a:solidFill>
                <a:srgbClr val="000000"/>
              </a:solidFill>
              <a:effectLst/>
              <a:highlight>
                <a:srgbClr val="FFFFFF"/>
              </a:highlight>
              <a:latin typeface="Outfit" pitchFamily="2" charset="0"/>
            </a:endParaRPr>
          </a:p>
        </p:txBody>
      </p:sp>
      <p:pic>
        <p:nvPicPr>
          <p:cNvPr id="5" name="Image 4" descr="Une image contenant Graphique, art, Caractère coloré, graphisme&#10;&#10;Description générée automatiquement">
            <a:extLst>
              <a:ext uri="{FF2B5EF4-FFF2-40B4-BE49-F238E27FC236}">
                <a16:creationId xmlns:a16="http://schemas.microsoft.com/office/drawing/2014/main" id="{B136FD8D-0737-9F2B-B356-90395243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4" y="485775"/>
            <a:ext cx="885986" cy="724693"/>
          </a:xfrm>
          <a:prstGeom prst="rect">
            <a:avLst/>
          </a:prstGeom>
        </p:spPr>
      </p:pic>
      <p:sp>
        <p:nvSpPr>
          <p:cNvPr id="6" name="Titre 1">
            <a:extLst>
              <a:ext uri="{FF2B5EF4-FFF2-40B4-BE49-F238E27FC236}">
                <a16:creationId xmlns:a16="http://schemas.microsoft.com/office/drawing/2014/main" id="{6DB32C33-A951-18EF-D9B1-55F6EF42AB63}"/>
              </a:ext>
            </a:extLst>
          </p:cNvPr>
          <p:cNvSpPr txBox="1">
            <a:spLocks/>
          </p:cNvSpPr>
          <p:nvPr/>
        </p:nvSpPr>
        <p:spPr>
          <a:xfrm>
            <a:off x="10544175" y="6186488"/>
            <a:ext cx="952500" cy="382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dirty="0">
                <a:solidFill>
                  <a:srgbClr val="1F1B8C"/>
                </a:solidFill>
                <a:latin typeface="Madimi One" pitchFamily="2" charset="0"/>
              </a:rPr>
              <a:t>09/88</a:t>
            </a:r>
            <a:endParaRPr lang="fr-FR" sz="1400" dirty="0">
              <a:solidFill>
                <a:srgbClr val="0198FA"/>
              </a:solidFill>
              <a:latin typeface="Madimi One" pitchFamily="2" charset="0"/>
            </a:endParaRPr>
          </a:p>
        </p:txBody>
      </p:sp>
    </p:spTree>
    <p:extLst>
      <p:ext uri="{BB962C8B-B14F-4D97-AF65-F5344CB8AC3E}">
        <p14:creationId xmlns:p14="http://schemas.microsoft.com/office/powerpoint/2010/main" val="38284413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Thème Office 2013 – 2022">
  <a:themeElements>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2013 – 2022">
  <a:themeElements>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TotalTime>
  <Words>8196</Words>
  <Application>Microsoft Office PowerPoint</Application>
  <PresentationFormat>Grand écran</PresentationFormat>
  <Paragraphs>1299</Paragraphs>
  <Slides>88</Slides>
  <Notes>45</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88</vt:i4>
      </vt:variant>
    </vt:vector>
  </HeadingPairs>
  <TitlesOfParts>
    <vt:vector size="103" baseType="lpstr">
      <vt:lpstr>Aptos</vt:lpstr>
      <vt:lpstr>Aptos Display</vt:lpstr>
      <vt:lpstr>Arial</vt:lpstr>
      <vt:lpstr>Arial Unicode MS</vt:lpstr>
      <vt:lpstr>BlinkMacSystemFont</vt:lpstr>
      <vt:lpstr>Calibri</vt:lpstr>
      <vt:lpstr>Calibri Light</vt:lpstr>
      <vt:lpstr>Helvetica</vt:lpstr>
      <vt:lpstr>Lucida Grande</vt:lpstr>
      <vt:lpstr>Madimi One</vt:lpstr>
      <vt:lpstr>Outfit</vt:lpstr>
      <vt:lpstr>Times New Roman</vt:lpstr>
      <vt:lpstr>Wingdings</vt:lpstr>
      <vt:lpstr>Thème Office</vt:lpstr>
      <vt:lpstr>Thème Office 2013 – 2022</vt:lpstr>
      <vt:lpstr>Psychotropes chez les enfants et les adolescents</vt:lpstr>
      <vt:lpstr>Sommaire</vt:lpstr>
      <vt:lpstr>1</vt:lpstr>
      <vt:lpstr>Antidépresseurs</vt:lpstr>
      <vt:lpstr>Antidépresseurs</vt:lpstr>
      <vt:lpstr>Antidépresseurs</vt:lpstr>
      <vt:lpstr>Antidépresseurs</vt:lpstr>
      <vt:lpstr>Antidépresseurs</vt:lpstr>
      <vt:lpstr>Antidépresseurs</vt:lpstr>
      <vt:lpstr>Antidépresseurs</vt:lpstr>
      <vt:lpstr>Antidépresseurs</vt:lpstr>
      <vt:lpstr>Antidépresseurs</vt:lpstr>
      <vt:lpstr>Antidépresseurs</vt:lpstr>
      <vt:lpstr>Antidépresseurs</vt:lpstr>
      <vt:lpstr>Antidépresseurs</vt:lpstr>
      <vt:lpstr>2</vt:lpstr>
      <vt:lpstr>Anxiolityiques</vt:lpstr>
      <vt:lpstr>Anxiolityiques</vt:lpstr>
      <vt:lpstr>Anxiolityiques</vt:lpstr>
      <vt:lpstr>Anxiolityiques</vt:lpstr>
      <vt:lpstr>3</vt:lpstr>
      <vt:lpstr>Traitement pour le sommeil</vt:lpstr>
      <vt:lpstr>Traitement pour le sommeil</vt:lpstr>
      <vt:lpstr>Traitement pour le sommeil</vt:lpstr>
      <vt:lpstr>Traitement pour le sommeil</vt:lpstr>
      <vt:lpstr>Traitement pour le sommeil</vt:lpstr>
      <vt:lpstr>Traitement pour le sommeil</vt:lpstr>
      <vt:lpstr>Traitement pour le sommeil</vt:lpstr>
      <vt:lpstr>Traitement pour le sommeil</vt:lpstr>
      <vt:lpstr>Traitement pour le sommeil</vt:lpstr>
      <vt:lpstr>Traitement pour le sommeil</vt:lpstr>
      <vt:lpstr>Traitement pour le sommeil</vt:lpstr>
      <vt:lpstr>4</vt:lpstr>
      <vt:lpstr>Antipsychotiques et Thymorégulateurs  en Pédopsychiatrie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vt:lpstr>
      <vt:lpstr>Présentation PowerPoint</vt:lpstr>
      <vt:lpstr>Présentation PowerPoint</vt:lpstr>
      <vt:lpstr>Présentation PowerPoint</vt:lpstr>
      <vt:lpstr>Présentation PowerPoint</vt:lpstr>
      <vt:lpstr>Présentation PowerPoint</vt:lpstr>
      <vt:lpstr>6</vt:lpstr>
      <vt:lpstr>Trouble déficitaire de l’attention avec ou sans hyperactivité</vt:lpstr>
      <vt:lpstr>Trouble déficitaire de l’attention avec ou sans hyperactivité</vt:lpstr>
      <vt:lpstr>Méthylphénidate</vt:lpstr>
      <vt:lpstr>Méthylphénidate</vt:lpstr>
      <vt:lpstr>Méthylphénidate</vt:lpstr>
      <vt:lpstr>Méthylphénidate</vt:lpstr>
      <vt:lpstr>Méthylphénidate</vt:lpstr>
      <vt:lpstr>Méthylphénidate</vt:lpstr>
      <vt:lpstr>Méthylphénidate</vt:lpstr>
      <vt:lpstr>Méthylphénidate</vt:lpstr>
      <vt:lpstr>Méthylphénidate</vt:lpstr>
      <vt:lpstr>Méthylphénidate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Crea CreatisWeb</dc:creator>
  <cp:lastModifiedBy>Xavier Angibault</cp:lastModifiedBy>
  <cp:revision>48</cp:revision>
  <dcterms:created xsi:type="dcterms:W3CDTF">2024-07-24T05:53:34Z</dcterms:created>
  <dcterms:modified xsi:type="dcterms:W3CDTF">2024-09-23T21:19:02Z</dcterms:modified>
</cp:coreProperties>
</file>